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ink/ink1.xml" ContentType="application/inkml+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8.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0"/>
  </p:notesMasterIdLst>
  <p:handoutMasterIdLst>
    <p:handoutMasterId r:id="rId61"/>
  </p:handoutMasterIdLst>
  <p:sldIdLst>
    <p:sldId id="326" r:id="rId2"/>
    <p:sldId id="329" r:id="rId3"/>
    <p:sldId id="337" r:id="rId4"/>
    <p:sldId id="339" r:id="rId5"/>
    <p:sldId id="756" r:id="rId6"/>
    <p:sldId id="2895" r:id="rId7"/>
    <p:sldId id="2891" r:id="rId8"/>
    <p:sldId id="2896" r:id="rId9"/>
    <p:sldId id="376" r:id="rId10"/>
    <p:sldId id="2889" r:id="rId11"/>
    <p:sldId id="2898" r:id="rId12"/>
    <p:sldId id="2909" r:id="rId13"/>
    <p:sldId id="2910" r:id="rId14"/>
    <p:sldId id="2912" r:id="rId15"/>
    <p:sldId id="2899" r:id="rId16"/>
    <p:sldId id="738" r:id="rId17"/>
    <p:sldId id="374" r:id="rId18"/>
    <p:sldId id="2902" r:id="rId19"/>
    <p:sldId id="362" r:id="rId20"/>
    <p:sldId id="377" r:id="rId21"/>
    <p:sldId id="2903" r:id="rId22"/>
    <p:sldId id="2911" r:id="rId23"/>
    <p:sldId id="2913" r:id="rId24"/>
    <p:sldId id="2905" r:id="rId25"/>
    <p:sldId id="2935" r:id="rId26"/>
    <p:sldId id="368" r:id="rId27"/>
    <p:sldId id="2906" r:id="rId28"/>
    <p:sldId id="2907" r:id="rId29"/>
    <p:sldId id="379" r:id="rId30"/>
    <p:sldId id="2914" r:id="rId31"/>
    <p:sldId id="383" r:id="rId32"/>
    <p:sldId id="2936" r:id="rId33"/>
    <p:sldId id="2890" r:id="rId34"/>
    <p:sldId id="2873" r:id="rId35"/>
    <p:sldId id="2881" r:id="rId36"/>
    <p:sldId id="2871" r:id="rId37"/>
    <p:sldId id="2812" r:id="rId38"/>
    <p:sldId id="2931" r:id="rId39"/>
    <p:sldId id="2815" r:id="rId40"/>
    <p:sldId id="2851" r:id="rId41"/>
    <p:sldId id="2852" r:id="rId42"/>
    <p:sldId id="2854" r:id="rId43"/>
    <p:sldId id="2917" r:id="rId44"/>
    <p:sldId id="2915" r:id="rId45"/>
    <p:sldId id="2916" r:id="rId46"/>
    <p:sldId id="2937" r:id="rId47"/>
    <p:sldId id="265" r:id="rId48"/>
    <p:sldId id="363" r:id="rId49"/>
    <p:sldId id="330" r:id="rId50"/>
    <p:sldId id="332" r:id="rId51"/>
    <p:sldId id="2813" r:id="rId52"/>
    <p:sldId id="2814" r:id="rId53"/>
    <p:sldId id="2806" r:id="rId54"/>
    <p:sldId id="2934" r:id="rId55"/>
    <p:sldId id="333" r:id="rId56"/>
    <p:sldId id="429" r:id="rId57"/>
    <p:sldId id="743" r:id="rId58"/>
    <p:sldId id="2928" r:id="rId59"/>
  </p:sldIdLst>
  <p:sldSz cx="12192000" cy="6858000"/>
  <p:notesSz cx="7099300" cy="10234613"/>
  <p:defaultTextStyle>
    <a:defPPr>
      <a:defRPr lang="en-B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Title" id="{40C4A4CB-9C03-4B87-9399-4CF49E1CF4F1}">
          <p14:sldIdLst>
            <p14:sldId id="326"/>
          </p14:sldIdLst>
        </p14:section>
        <p14:section name="Session 1" id="{1BFDB293-2D2D-4662-8BF4-0F723F82669C}">
          <p14:sldIdLst>
            <p14:sldId id="329"/>
            <p14:sldId id="337"/>
            <p14:sldId id="339"/>
            <p14:sldId id="756"/>
            <p14:sldId id="2895"/>
          </p14:sldIdLst>
        </p14:section>
        <p14:section name="Session 2" id="{0266EA08-D837-423A-9D8C-9FCBC39703CF}">
          <p14:sldIdLst>
            <p14:sldId id="2891"/>
            <p14:sldId id="2896"/>
            <p14:sldId id="376"/>
            <p14:sldId id="2889"/>
            <p14:sldId id="2898"/>
            <p14:sldId id="2909"/>
            <p14:sldId id="2910"/>
            <p14:sldId id="2912"/>
            <p14:sldId id="2899"/>
            <p14:sldId id="738"/>
            <p14:sldId id="374"/>
          </p14:sldIdLst>
        </p14:section>
        <p14:section name="Session 3" id="{C18CEFE0-8AEC-41BA-BA78-6135C8BDD57F}">
          <p14:sldIdLst>
            <p14:sldId id="2902"/>
            <p14:sldId id="362"/>
            <p14:sldId id="377"/>
            <p14:sldId id="2903"/>
            <p14:sldId id="2911"/>
            <p14:sldId id="2913"/>
            <p14:sldId id="2905"/>
            <p14:sldId id="2935"/>
            <p14:sldId id="368"/>
            <p14:sldId id="2906"/>
            <p14:sldId id="2907"/>
            <p14:sldId id="379"/>
            <p14:sldId id="2914"/>
            <p14:sldId id="383"/>
            <p14:sldId id="2936"/>
            <p14:sldId id="2890"/>
          </p14:sldIdLst>
        </p14:section>
        <p14:section name="Session 4" id="{8C5C9149-5D85-426E-95AF-63129B2323F0}">
          <p14:sldIdLst>
            <p14:sldId id="2873"/>
            <p14:sldId id="2881"/>
            <p14:sldId id="2871"/>
            <p14:sldId id="2812"/>
            <p14:sldId id="2931"/>
            <p14:sldId id="2815"/>
            <p14:sldId id="2851"/>
            <p14:sldId id="2852"/>
            <p14:sldId id="2854"/>
            <p14:sldId id="2917"/>
            <p14:sldId id="2915"/>
            <p14:sldId id="2916"/>
            <p14:sldId id="2937"/>
          </p14:sldIdLst>
        </p14:section>
        <p14:section name="Session 5" id="{2B0FE3CD-8A40-4EE8-B7C6-6391D6741D3A}">
          <p14:sldIdLst>
            <p14:sldId id="265"/>
            <p14:sldId id="363"/>
            <p14:sldId id="330"/>
            <p14:sldId id="332"/>
            <p14:sldId id="2813"/>
            <p14:sldId id="2814"/>
            <p14:sldId id="2806"/>
            <p14:sldId id="2934"/>
            <p14:sldId id="333"/>
          </p14:sldIdLst>
        </p14:section>
        <p14:section name="Session 6" id="{9927AA43-71B0-4462-95CB-8FAD759DA612}">
          <p14:sldIdLst>
            <p14:sldId id="429"/>
            <p14:sldId id="743"/>
            <p14:sldId id="2928"/>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EC6EC714-8382-DEDA-363D-064BEB13D0B0}" name="Crystal Stewart" initials="CS" userId="GKZZVnRSUXtTMPrb39Zri5wg64SiJQpaNi8UeT9rgak=" providerId="None"/>
  <p188:author id="{AAEC1317-ED4B-3651-3741-C9C6FC8C0C6C}" name="Justina Ojom" initials="JO" userId="S::justina.ojom@little-fish.co::cbdaed7d-8d45-4372-a16a-f3f8900c2f45" providerId="AD"/>
  <p188:author id="{F6F07C88-5206-9A49-51F2-F7CA8389472F}" name="Tessa Marks" initials="TM" userId="e3e882d86838c88d" providerId="Windows Live"/>
  <p188:author id="{2BA547FE-46EF-BB21-D252-B02F0AE3AB5E}" name="Ilse Van der Straeten" initials="IVdS" userId="Ilse Van der Straeten" providerId="None"/>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DF55E12-83EE-459B-95CE-8754E8A3DF41}" v="55" dt="2023-03-09T14:54:52.844"/>
    <p1510:client id="{DE2A977E-33D5-4133-BA74-498223CDFFED}" v="2013" dt="2023-03-13T00:37:54.473"/>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6" autoAdjust="0"/>
    <p:restoredTop sz="82696" autoAdjust="0"/>
  </p:normalViewPr>
  <p:slideViewPr>
    <p:cSldViewPr snapToGrid="0">
      <p:cViewPr varScale="1">
        <p:scale>
          <a:sx n="62" d="100"/>
          <a:sy n="62" d="100"/>
        </p:scale>
        <p:origin x="825" y="21"/>
      </p:cViewPr>
      <p:guideLst/>
    </p:cSldViewPr>
  </p:slideViewPr>
  <p:notesTextViewPr>
    <p:cViewPr>
      <p:scale>
        <a:sx n="1" d="1"/>
        <a:sy n="1" d="1"/>
      </p:scale>
      <p:origin x="0" y="0"/>
    </p:cViewPr>
  </p:notesTextViewPr>
  <p:sorterViewPr>
    <p:cViewPr>
      <p:scale>
        <a:sx n="33" d="100"/>
        <a:sy n="33" d="100"/>
      </p:scale>
      <p:origin x="0" y="-144"/>
    </p:cViewPr>
  </p:sorterViewPr>
  <p:notesViewPr>
    <p:cSldViewPr snapToGrid="0">
      <p:cViewPr varScale="1">
        <p:scale>
          <a:sx n="73" d="100"/>
          <a:sy n="73" d="100"/>
        </p:scale>
        <p:origin x="1116" y="60"/>
      </p:cViewPr>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viewProps" Target="viewProps.xml"/><Relationship Id="rId68" Type="http://schemas.microsoft.com/office/2018/10/relationships/authors" Target="author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microsoft.com/office/2016/11/relationships/changesInfo" Target="changesInfos/changesInfo1.xml"/><Relationship Id="rId5" Type="http://schemas.openxmlformats.org/officeDocument/2006/relationships/slide" Target="slides/slide4.xml"/><Relationship Id="rId61" Type="http://schemas.openxmlformats.org/officeDocument/2006/relationships/handoutMaster" Target="handoutMasters/handoutMaster1.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microsoft.com/office/2015/10/relationships/revisionInfo" Target="revisionInfo.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notesMaster" Target="notesMasters/notesMaster1.xml"/><Relationship Id="rId65"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rystal Stewart" userId="GKZZVnRSUXtTMPrb39Zri5wg64SiJQpaNi8UeT9rgak=" providerId="None" clId="Web-{DE2A977E-33D5-4133-BA74-498223CDFFED}"/>
    <pc:docChg chg="addSld delSld modSld sldOrd modSection">
      <pc:chgData name="Crystal Stewart" userId="GKZZVnRSUXtTMPrb39Zri5wg64SiJQpaNi8UeT9rgak=" providerId="None" clId="Web-{DE2A977E-33D5-4133-BA74-498223CDFFED}" dt="2023-03-13T00:37:54.473" v="3002" actId="1076"/>
      <pc:docMkLst>
        <pc:docMk/>
      </pc:docMkLst>
      <pc:sldChg chg="modSp modNotes">
        <pc:chgData name="Crystal Stewart" userId="GKZZVnRSUXtTMPrb39Zri5wg64SiJQpaNi8UeT9rgak=" providerId="None" clId="Web-{DE2A977E-33D5-4133-BA74-498223CDFFED}" dt="2023-03-13T00:24:06.889" v="2723"/>
        <pc:sldMkLst>
          <pc:docMk/>
          <pc:sldMk cId="0" sldId="265"/>
        </pc:sldMkLst>
        <pc:spChg chg="mod">
          <ac:chgData name="Crystal Stewart" userId="GKZZVnRSUXtTMPrb39Zri5wg64SiJQpaNi8UeT9rgak=" providerId="None" clId="Web-{DE2A977E-33D5-4133-BA74-498223CDFFED}" dt="2023-03-13T00:22:46.715" v="2701" actId="20577"/>
          <ac:spMkLst>
            <pc:docMk/>
            <pc:sldMk cId="0" sldId="265"/>
            <ac:spMk id="2" creationId="{72574FE6-D1A8-A496-6276-8DABE4CC56C1}"/>
          </ac:spMkLst>
        </pc:spChg>
      </pc:sldChg>
      <pc:sldChg chg="delSp modSp">
        <pc:chgData name="Crystal Stewart" userId="GKZZVnRSUXtTMPrb39Zri5wg64SiJQpaNi8UeT9rgak=" providerId="None" clId="Web-{DE2A977E-33D5-4133-BA74-498223CDFFED}" dt="2023-03-13T00:37:54.473" v="3002" actId="1076"/>
        <pc:sldMkLst>
          <pc:docMk/>
          <pc:sldMk cId="1935077404" sldId="333"/>
        </pc:sldMkLst>
        <pc:spChg chg="mod">
          <ac:chgData name="Crystal Stewart" userId="GKZZVnRSUXtTMPrb39Zri5wg64SiJQpaNi8UeT9rgak=" providerId="None" clId="Web-{DE2A977E-33D5-4133-BA74-498223CDFFED}" dt="2023-03-13T00:37:18.628" v="2933" actId="1076"/>
          <ac:spMkLst>
            <pc:docMk/>
            <pc:sldMk cId="1935077404" sldId="333"/>
            <ac:spMk id="57" creationId="{D62B3BE0-0F5B-4153-A0BA-E16ACFF0EE66}"/>
          </ac:spMkLst>
        </pc:spChg>
        <pc:spChg chg="mod">
          <ac:chgData name="Crystal Stewart" userId="GKZZVnRSUXtTMPrb39Zri5wg64SiJQpaNi8UeT9rgak=" providerId="None" clId="Web-{DE2A977E-33D5-4133-BA74-498223CDFFED}" dt="2023-03-13T00:37:54.473" v="3002" actId="1076"/>
          <ac:spMkLst>
            <pc:docMk/>
            <pc:sldMk cId="1935077404" sldId="333"/>
            <ac:spMk id="58" creationId="{4D4DABB9-F696-4666-9240-F14941B6206C}"/>
          </ac:spMkLst>
        </pc:spChg>
        <pc:spChg chg="del">
          <ac:chgData name="Crystal Stewart" userId="GKZZVnRSUXtTMPrb39Zri5wg64SiJQpaNi8UeT9rgak=" providerId="None" clId="Web-{DE2A977E-33D5-4133-BA74-498223CDFFED}" dt="2023-03-13T00:36:30.205" v="2925"/>
          <ac:spMkLst>
            <pc:docMk/>
            <pc:sldMk cId="1935077404" sldId="333"/>
            <ac:spMk id="59" creationId="{71865365-E0D2-4F1C-94B2-26F808C53A89}"/>
          </ac:spMkLst>
        </pc:spChg>
        <pc:spChg chg="mod">
          <ac:chgData name="Crystal Stewart" userId="GKZZVnRSUXtTMPrb39Zri5wg64SiJQpaNi8UeT9rgak=" providerId="None" clId="Web-{DE2A977E-33D5-4133-BA74-498223CDFFED}" dt="2023-03-13T00:36:43.674" v="2929" actId="1076"/>
          <ac:spMkLst>
            <pc:docMk/>
            <pc:sldMk cId="1935077404" sldId="333"/>
            <ac:spMk id="60" creationId="{CA51DE7D-C4EB-4482-B9BD-8251CB38B67D}"/>
          </ac:spMkLst>
        </pc:spChg>
        <pc:spChg chg="mod">
          <ac:chgData name="Crystal Stewart" userId="GKZZVnRSUXtTMPrb39Zri5wg64SiJQpaNi8UeT9rgak=" providerId="None" clId="Web-{DE2A977E-33D5-4133-BA74-498223CDFFED}" dt="2023-03-13T00:36:46.706" v="2930" actId="1076"/>
          <ac:spMkLst>
            <pc:docMk/>
            <pc:sldMk cId="1935077404" sldId="333"/>
            <ac:spMk id="61" creationId="{ABD8A883-982A-4318-B4F5-7858ABDA3C3D}"/>
          </ac:spMkLst>
        </pc:spChg>
        <pc:spChg chg="del">
          <ac:chgData name="Crystal Stewart" userId="GKZZVnRSUXtTMPrb39Zri5wg64SiJQpaNi8UeT9rgak=" providerId="None" clId="Web-{DE2A977E-33D5-4133-BA74-498223CDFFED}" dt="2023-03-13T00:36:33.284" v="2926"/>
          <ac:spMkLst>
            <pc:docMk/>
            <pc:sldMk cId="1935077404" sldId="333"/>
            <ac:spMk id="62" creationId="{F0DA2569-FB86-4902-B70A-F4F49A979B6B}"/>
          </ac:spMkLst>
        </pc:spChg>
      </pc:sldChg>
      <pc:sldChg chg="add del modNotes">
        <pc:chgData name="Crystal Stewart" userId="GKZZVnRSUXtTMPrb39Zri5wg64SiJQpaNi8UeT9rgak=" providerId="None" clId="Web-{DE2A977E-33D5-4133-BA74-498223CDFFED}" dt="2023-03-12T17:48:14.013" v="364"/>
        <pc:sldMkLst>
          <pc:docMk/>
          <pc:sldMk cId="3090198294" sldId="362"/>
        </pc:sldMkLst>
      </pc:sldChg>
      <pc:sldChg chg="modNotes">
        <pc:chgData name="Crystal Stewart" userId="GKZZVnRSUXtTMPrb39Zri5wg64SiJQpaNi8UeT9rgak=" providerId="None" clId="Web-{DE2A977E-33D5-4133-BA74-498223CDFFED}" dt="2023-03-13T00:26:04.595" v="2744"/>
        <pc:sldMkLst>
          <pc:docMk/>
          <pc:sldMk cId="1617447862" sldId="363"/>
        </pc:sldMkLst>
      </pc:sldChg>
      <pc:sldChg chg="modNotes">
        <pc:chgData name="Crystal Stewart" userId="GKZZVnRSUXtTMPrb39Zri5wg64SiJQpaNi8UeT9rgak=" providerId="None" clId="Web-{DE2A977E-33D5-4133-BA74-498223CDFFED}" dt="2023-03-12T20:07:59.589" v="742"/>
        <pc:sldMkLst>
          <pc:docMk/>
          <pc:sldMk cId="2310326566" sldId="368"/>
        </pc:sldMkLst>
      </pc:sldChg>
      <pc:sldChg chg="modSp">
        <pc:chgData name="Crystal Stewart" userId="GKZZVnRSUXtTMPrb39Zri5wg64SiJQpaNi8UeT9rgak=" providerId="None" clId="Web-{DE2A977E-33D5-4133-BA74-498223CDFFED}" dt="2023-03-12T17:41:57.566" v="177" actId="20577"/>
        <pc:sldMkLst>
          <pc:docMk/>
          <pc:sldMk cId="2533921305" sldId="374"/>
        </pc:sldMkLst>
        <pc:spChg chg="mod">
          <ac:chgData name="Crystal Stewart" userId="GKZZVnRSUXtTMPrb39Zri5wg64SiJQpaNi8UeT9rgak=" providerId="None" clId="Web-{DE2A977E-33D5-4133-BA74-498223CDFFED}" dt="2023-03-12T17:41:57.566" v="177" actId="20577"/>
          <ac:spMkLst>
            <pc:docMk/>
            <pc:sldMk cId="2533921305" sldId="374"/>
            <ac:spMk id="4" creationId="{6981D8D3-EB8E-1057-F899-5517521A2ABD}"/>
          </ac:spMkLst>
        </pc:spChg>
      </pc:sldChg>
      <pc:sldChg chg="modNotes">
        <pc:chgData name="Crystal Stewart" userId="GKZZVnRSUXtTMPrb39Zri5wg64SiJQpaNi8UeT9rgak=" providerId="None" clId="Web-{DE2A977E-33D5-4133-BA74-498223CDFFED}" dt="2023-03-12T20:28:25.747" v="1293"/>
        <pc:sldMkLst>
          <pc:docMk/>
          <pc:sldMk cId="1164940067" sldId="379"/>
        </pc:sldMkLst>
      </pc:sldChg>
      <pc:sldChg chg="modSp modNotes">
        <pc:chgData name="Crystal Stewart" userId="GKZZVnRSUXtTMPrb39Zri5wg64SiJQpaNi8UeT9rgak=" providerId="None" clId="Web-{DE2A977E-33D5-4133-BA74-498223CDFFED}" dt="2023-03-12T20:39:25.686" v="1601"/>
        <pc:sldMkLst>
          <pc:docMk/>
          <pc:sldMk cId="3312757220" sldId="383"/>
        </pc:sldMkLst>
        <pc:spChg chg="mod">
          <ac:chgData name="Crystal Stewart" userId="GKZZVnRSUXtTMPrb39Zri5wg64SiJQpaNi8UeT9rgak=" providerId="None" clId="Web-{DE2A977E-33D5-4133-BA74-498223CDFFED}" dt="2023-03-12T20:35:29.461" v="1463" actId="20577"/>
          <ac:spMkLst>
            <pc:docMk/>
            <pc:sldMk cId="3312757220" sldId="383"/>
            <ac:spMk id="23" creationId="{549CCA68-ACFC-4CC9-056C-9655BDCCCB13}"/>
          </ac:spMkLst>
        </pc:spChg>
        <pc:spChg chg="mod">
          <ac:chgData name="Crystal Stewart" userId="GKZZVnRSUXtTMPrb39Zri5wg64SiJQpaNi8UeT9rgak=" providerId="None" clId="Web-{DE2A977E-33D5-4133-BA74-498223CDFFED}" dt="2023-03-12T20:36:05.759" v="1466" actId="20577"/>
          <ac:spMkLst>
            <pc:docMk/>
            <pc:sldMk cId="3312757220" sldId="383"/>
            <ac:spMk id="24" creationId="{943DC2F6-7D46-FA4F-C534-9EC50D3622E4}"/>
          </ac:spMkLst>
        </pc:spChg>
      </pc:sldChg>
      <pc:sldChg chg="modNotes">
        <pc:chgData name="Crystal Stewart" userId="GKZZVnRSUXtTMPrb39Zri5wg64SiJQpaNi8UeT9rgak=" providerId="None" clId="Web-{DE2A977E-33D5-4133-BA74-498223CDFFED}" dt="2023-03-12T17:34:27.961" v="18"/>
        <pc:sldMkLst>
          <pc:docMk/>
          <pc:sldMk cId="471558932" sldId="738"/>
        </pc:sldMkLst>
      </pc:sldChg>
      <pc:sldChg chg="modSp modNotes">
        <pc:chgData name="Crystal Stewart" userId="GKZZVnRSUXtTMPrb39Zri5wg64SiJQpaNi8UeT9rgak=" providerId="None" clId="Web-{DE2A977E-33D5-4133-BA74-498223CDFFED}" dt="2023-03-13T00:33:53.732" v="2876"/>
        <pc:sldMkLst>
          <pc:docMk/>
          <pc:sldMk cId="380281395" sldId="2806"/>
        </pc:sldMkLst>
        <pc:spChg chg="mod">
          <ac:chgData name="Crystal Stewart" userId="GKZZVnRSUXtTMPrb39Zri5wg64SiJQpaNi8UeT9rgak=" providerId="None" clId="Web-{DE2A977E-33D5-4133-BA74-498223CDFFED}" dt="2023-03-13T00:32:42.559" v="2866" actId="20577"/>
          <ac:spMkLst>
            <pc:docMk/>
            <pc:sldMk cId="380281395" sldId="2806"/>
            <ac:spMk id="6" creationId="{00C493C0-8944-93C7-2145-7F66634B771E}"/>
          </ac:spMkLst>
        </pc:spChg>
      </pc:sldChg>
      <pc:sldChg chg="modSp modNotes">
        <pc:chgData name="Crystal Stewart" userId="GKZZVnRSUXtTMPrb39Zri5wg64SiJQpaNi8UeT9rgak=" providerId="None" clId="Web-{DE2A977E-33D5-4133-BA74-498223CDFFED}" dt="2023-03-12T21:49:24.344" v="2006" actId="20577"/>
        <pc:sldMkLst>
          <pc:docMk/>
          <pc:sldMk cId="3107413914" sldId="2812"/>
        </pc:sldMkLst>
        <pc:spChg chg="mod">
          <ac:chgData name="Crystal Stewart" userId="GKZZVnRSUXtTMPrb39Zri5wg64SiJQpaNi8UeT9rgak=" providerId="None" clId="Web-{DE2A977E-33D5-4133-BA74-498223CDFFED}" dt="2023-03-12T21:49:24.344" v="2006" actId="20577"/>
          <ac:spMkLst>
            <pc:docMk/>
            <pc:sldMk cId="3107413914" sldId="2812"/>
            <ac:spMk id="2" creationId="{59482EEB-8408-F70A-7730-2BEC7C34C087}"/>
          </ac:spMkLst>
        </pc:spChg>
        <pc:spChg chg="mod">
          <ac:chgData name="Crystal Stewart" userId="GKZZVnRSUXtTMPrb39Zri5wg64SiJQpaNi8UeT9rgak=" providerId="None" clId="Web-{DE2A977E-33D5-4133-BA74-498223CDFFED}" dt="2023-03-12T21:45:57.010" v="1916" actId="20577"/>
          <ac:spMkLst>
            <pc:docMk/>
            <pc:sldMk cId="3107413914" sldId="2812"/>
            <ac:spMk id="5" creationId="{FD0037FF-EE25-D9C7-1387-3C80DC874949}"/>
          </ac:spMkLst>
        </pc:spChg>
      </pc:sldChg>
      <pc:sldChg chg="modNotes">
        <pc:chgData name="Crystal Stewart" userId="GKZZVnRSUXtTMPrb39Zri5wg64SiJQpaNi8UeT9rgak=" providerId="None" clId="Web-{DE2A977E-33D5-4133-BA74-498223CDFFED}" dt="2023-03-13T00:29:27.569" v="2799"/>
        <pc:sldMkLst>
          <pc:docMk/>
          <pc:sldMk cId="3620254814" sldId="2813"/>
        </pc:sldMkLst>
      </pc:sldChg>
      <pc:sldChg chg="modSp modNotes">
        <pc:chgData name="Crystal Stewart" userId="GKZZVnRSUXtTMPrb39Zri5wg64SiJQpaNi8UeT9rgak=" providerId="None" clId="Web-{DE2A977E-33D5-4133-BA74-498223CDFFED}" dt="2023-03-13T00:30:42.540" v="2822"/>
        <pc:sldMkLst>
          <pc:docMk/>
          <pc:sldMk cId="3756724220" sldId="2814"/>
        </pc:sldMkLst>
        <pc:spChg chg="mod">
          <ac:chgData name="Crystal Stewart" userId="GKZZVnRSUXtTMPrb39Zri5wg64SiJQpaNi8UeT9rgak=" providerId="None" clId="Web-{DE2A977E-33D5-4133-BA74-498223CDFFED}" dt="2023-03-13T00:29:59.273" v="2805" actId="20577"/>
          <ac:spMkLst>
            <pc:docMk/>
            <pc:sldMk cId="3756724220" sldId="2814"/>
            <ac:spMk id="4" creationId="{5077C94C-FC78-C286-CC76-8042E97EA74A}"/>
          </ac:spMkLst>
        </pc:spChg>
      </pc:sldChg>
      <pc:sldChg chg="modNotes">
        <pc:chgData name="Crystal Stewart" userId="GKZZVnRSUXtTMPrb39Zri5wg64SiJQpaNi8UeT9rgak=" providerId="None" clId="Web-{DE2A977E-33D5-4133-BA74-498223CDFFED}" dt="2023-03-12T21:52:18.195" v="2036"/>
        <pc:sldMkLst>
          <pc:docMk/>
          <pc:sldMk cId="2140421829" sldId="2815"/>
        </pc:sldMkLst>
      </pc:sldChg>
      <pc:sldChg chg="modSp modNotes">
        <pc:chgData name="Crystal Stewart" userId="GKZZVnRSUXtTMPrb39Zri5wg64SiJQpaNi8UeT9rgak=" providerId="None" clId="Web-{DE2A977E-33D5-4133-BA74-498223CDFFED}" dt="2023-03-12T21:54:05.479" v="2072" actId="20577"/>
        <pc:sldMkLst>
          <pc:docMk/>
          <pc:sldMk cId="1981526548" sldId="2851"/>
        </pc:sldMkLst>
        <pc:spChg chg="mod">
          <ac:chgData name="Crystal Stewart" userId="GKZZVnRSUXtTMPrb39Zri5wg64SiJQpaNi8UeT9rgak=" providerId="None" clId="Web-{DE2A977E-33D5-4133-BA74-498223CDFFED}" dt="2023-03-12T21:49:40.422" v="2013" actId="20577"/>
          <ac:spMkLst>
            <pc:docMk/>
            <pc:sldMk cId="1981526548" sldId="2851"/>
            <ac:spMk id="2" creationId="{DF0D614D-DF47-DAB6-773B-0F90AB7992CF}"/>
          </ac:spMkLst>
        </pc:spChg>
        <pc:spChg chg="mod">
          <ac:chgData name="Crystal Stewart" userId="GKZZVnRSUXtTMPrb39Zri5wg64SiJQpaNi8UeT9rgak=" providerId="None" clId="Web-{DE2A977E-33D5-4133-BA74-498223CDFFED}" dt="2023-03-12T21:54:05.479" v="2072" actId="20577"/>
          <ac:spMkLst>
            <pc:docMk/>
            <pc:sldMk cId="1981526548" sldId="2851"/>
            <ac:spMk id="13" creationId="{2BDAC1D1-FE7D-5F8D-8A73-126192EA7D7D}"/>
          </ac:spMkLst>
        </pc:spChg>
      </pc:sldChg>
      <pc:sldChg chg="modSp modNotes">
        <pc:chgData name="Crystal Stewart" userId="GKZZVnRSUXtTMPrb39Zri5wg64SiJQpaNi8UeT9rgak=" providerId="None" clId="Web-{DE2A977E-33D5-4133-BA74-498223CDFFED}" dt="2023-03-13T00:21:30.728" v="2680" actId="20577"/>
        <pc:sldMkLst>
          <pc:docMk/>
          <pc:sldMk cId="554722726" sldId="2852"/>
        </pc:sldMkLst>
        <pc:spChg chg="mod">
          <ac:chgData name="Crystal Stewart" userId="GKZZVnRSUXtTMPrb39Zri5wg64SiJQpaNi8UeT9rgak=" providerId="None" clId="Web-{DE2A977E-33D5-4133-BA74-498223CDFFED}" dt="2023-03-12T21:49:33.172" v="2008" actId="20577"/>
          <ac:spMkLst>
            <pc:docMk/>
            <pc:sldMk cId="554722726" sldId="2852"/>
            <ac:spMk id="2" creationId="{DF0D614D-DF47-DAB6-773B-0F90AB7992CF}"/>
          </ac:spMkLst>
        </pc:spChg>
        <pc:spChg chg="mod">
          <ac:chgData name="Crystal Stewart" userId="GKZZVnRSUXtTMPrb39Zri5wg64SiJQpaNi8UeT9rgak=" providerId="None" clId="Web-{DE2A977E-33D5-4133-BA74-498223CDFFED}" dt="2023-03-13T00:20:33.305" v="2646" actId="20577"/>
          <ac:spMkLst>
            <pc:docMk/>
            <pc:sldMk cId="554722726" sldId="2852"/>
            <ac:spMk id="10" creationId="{52BC1387-DBFB-9A6F-237F-89417FA31B81}"/>
          </ac:spMkLst>
        </pc:spChg>
        <pc:spChg chg="mod">
          <ac:chgData name="Crystal Stewart" userId="GKZZVnRSUXtTMPrb39Zri5wg64SiJQpaNi8UeT9rgak=" providerId="None" clId="Web-{DE2A977E-33D5-4133-BA74-498223CDFFED}" dt="2023-03-13T00:21:30.728" v="2680" actId="20577"/>
          <ac:spMkLst>
            <pc:docMk/>
            <pc:sldMk cId="554722726" sldId="2852"/>
            <ac:spMk id="11" creationId="{0DC229E7-CB6C-0682-494D-CD83AFF6E5DE}"/>
          </ac:spMkLst>
        </pc:spChg>
      </pc:sldChg>
      <pc:sldChg chg="modSp modNotes">
        <pc:chgData name="Crystal Stewart" userId="GKZZVnRSUXtTMPrb39Zri5wg64SiJQpaNi8UeT9rgak=" providerId="None" clId="Web-{DE2A977E-33D5-4133-BA74-498223CDFFED}" dt="2023-03-13T00:19:03.756" v="2608"/>
        <pc:sldMkLst>
          <pc:docMk/>
          <pc:sldMk cId="184333456" sldId="2854"/>
        </pc:sldMkLst>
        <pc:spChg chg="mod">
          <ac:chgData name="Crystal Stewart" userId="GKZZVnRSUXtTMPrb39Zri5wg64SiJQpaNi8UeT9rgak=" providerId="None" clId="Web-{DE2A977E-33D5-4133-BA74-498223CDFFED}" dt="2023-03-13T00:03:27.075" v="2125" actId="20577"/>
          <ac:spMkLst>
            <pc:docMk/>
            <pc:sldMk cId="184333456" sldId="2854"/>
            <ac:spMk id="2" creationId="{D1F66BA7-2330-A6AC-EF27-9219096B0D67}"/>
          </ac:spMkLst>
        </pc:spChg>
      </pc:sldChg>
      <pc:sldChg chg="modSp modNotes">
        <pc:chgData name="Crystal Stewart" userId="GKZZVnRSUXtTMPrb39Zri5wg64SiJQpaNi8UeT9rgak=" providerId="None" clId="Web-{DE2A977E-33D5-4133-BA74-498223CDFFED}" dt="2023-03-12T21:45:28.947" v="1902" actId="20577"/>
        <pc:sldMkLst>
          <pc:docMk/>
          <pc:sldMk cId="1530189853" sldId="2871"/>
        </pc:sldMkLst>
        <pc:spChg chg="mod">
          <ac:chgData name="Crystal Stewart" userId="GKZZVnRSUXtTMPrb39Zri5wg64SiJQpaNi8UeT9rgak=" providerId="None" clId="Web-{DE2A977E-33D5-4133-BA74-498223CDFFED}" dt="2023-03-12T21:45:28.947" v="1902" actId="20577"/>
          <ac:spMkLst>
            <pc:docMk/>
            <pc:sldMk cId="1530189853" sldId="2871"/>
            <ac:spMk id="2" creationId="{7E46AA47-DE1A-7FE9-6C7F-99D6C5661C35}"/>
          </ac:spMkLst>
        </pc:spChg>
        <pc:spChg chg="mod">
          <ac:chgData name="Crystal Stewart" userId="GKZZVnRSUXtTMPrb39Zri5wg64SiJQpaNi8UeT9rgak=" providerId="None" clId="Web-{DE2A977E-33D5-4133-BA74-498223CDFFED}" dt="2023-03-12T21:44:57.384" v="1894" actId="14100"/>
          <ac:spMkLst>
            <pc:docMk/>
            <pc:sldMk cId="1530189853" sldId="2871"/>
            <ac:spMk id="14" creationId="{9BC6029D-CDA1-0FFE-F12D-77E06DACE902}"/>
          </ac:spMkLst>
        </pc:spChg>
      </pc:sldChg>
      <pc:sldChg chg="modNotes">
        <pc:chgData name="Crystal Stewart" userId="GKZZVnRSUXtTMPrb39Zri5wg64SiJQpaNi8UeT9rgak=" providerId="None" clId="Web-{DE2A977E-33D5-4133-BA74-498223CDFFED}" dt="2023-03-12T21:42:55.818" v="1806"/>
        <pc:sldMkLst>
          <pc:docMk/>
          <pc:sldMk cId="2481302857" sldId="2881"/>
        </pc:sldMkLst>
      </pc:sldChg>
      <pc:sldChg chg="modSp modNotes">
        <pc:chgData name="Crystal Stewart" userId="GKZZVnRSUXtTMPrb39Zri5wg64SiJQpaNi8UeT9rgak=" providerId="None" clId="Web-{DE2A977E-33D5-4133-BA74-498223CDFFED}" dt="2023-03-12T20:44:36.882" v="1760" actId="20577"/>
        <pc:sldMkLst>
          <pc:docMk/>
          <pc:sldMk cId="1295545301" sldId="2890"/>
        </pc:sldMkLst>
        <pc:spChg chg="mod">
          <ac:chgData name="Crystal Stewart" userId="GKZZVnRSUXtTMPrb39Zri5wg64SiJQpaNi8UeT9rgak=" providerId="None" clId="Web-{DE2A977E-33D5-4133-BA74-498223CDFFED}" dt="2023-03-12T20:41:28.346" v="1654" actId="20577"/>
          <ac:spMkLst>
            <pc:docMk/>
            <pc:sldMk cId="1295545301" sldId="2890"/>
            <ac:spMk id="31" creationId="{31CBB58F-5083-4801-92DA-7B1226B29307}"/>
          </ac:spMkLst>
        </pc:spChg>
        <pc:spChg chg="mod">
          <ac:chgData name="Crystal Stewart" userId="GKZZVnRSUXtTMPrb39Zri5wg64SiJQpaNi8UeT9rgak=" providerId="None" clId="Web-{DE2A977E-33D5-4133-BA74-498223CDFFED}" dt="2023-03-12T20:44:36.882" v="1760" actId="20577"/>
          <ac:spMkLst>
            <pc:docMk/>
            <pc:sldMk cId="1295545301" sldId="2890"/>
            <ac:spMk id="32" creationId="{21B82F7A-E10B-497D-B56D-CBA9C3B90431}"/>
          </ac:spMkLst>
        </pc:spChg>
        <pc:spChg chg="mod">
          <ac:chgData name="Crystal Stewart" userId="GKZZVnRSUXtTMPrb39Zri5wg64SiJQpaNi8UeT9rgak=" providerId="None" clId="Web-{DE2A977E-33D5-4133-BA74-498223CDFFED}" dt="2023-03-12T20:41:57.393" v="1662" actId="20577"/>
          <ac:spMkLst>
            <pc:docMk/>
            <pc:sldMk cId="1295545301" sldId="2890"/>
            <ac:spMk id="33" creationId="{23E8062D-8454-4777-8880-7AC61A21B5C8}"/>
          </ac:spMkLst>
        </pc:spChg>
      </pc:sldChg>
      <pc:sldChg chg="modSp ord modNotes">
        <pc:chgData name="Crystal Stewart" userId="GKZZVnRSUXtTMPrb39Zri5wg64SiJQpaNi8UeT9rgak=" providerId="None" clId="Web-{DE2A977E-33D5-4133-BA74-498223CDFFED}" dt="2023-03-12T17:34:21.305" v="14"/>
        <pc:sldMkLst>
          <pc:docMk/>
          <pc:sldMk cId="3247994135" sldId="2899"/>
        </pc:sldMkLst>
        <pc:spChg chg="mod">
          <ac:chgData name="Crystal Stewart" userId="GKZZVnRSUXtTMPrb39Zri5wg64SiJQpaNi8UeT9rgak=" providerId="None" clId="Web-{DE2A977E-33D5-4133-BA74-498223CDFFED}" dt="2023-03-12T17:33:46.304" v="3" actId="20577"/>
          <ac:spMkLst>
            <pc:docMk/>
            <pc:sldMk cId="3247994135" sldId="2899"/>
            <ac:spMk id="2" creationId="{5855691D-C3A4-547E-FE67-FF5CF1EB0919}"/>
          </ac:spMkLst>
        </pc:spChg>
      </pc:sldChg>
      <pc:sldChg chg="modNotes">
        <pc:chgData name="Crystal Stewart" userId="GKZZVnRSUXtTMPrb39Zri5wg64SiJQpaNi8UeT9rgak=" providerId="None" clId="Web-{DE2A977E-33D5-4133-BA74-498223CDFFED}" dt="2023-03-12T17:57:40.449" v="377"/>
        <pc:sldMkLst>
          <pc:docMk/>
          <pc:sldMk cId="1713230467" sldId="2903"/>
        </pc:sldMkLst>
      </pc:sldChg>
      <pc:sldChg chg="modSp modNotes">
        <pc:chgData name="Crystal Stewart" userId="GKZZVnRSUXtTMPrb39Zri5wg64SiJQpaNi8UeT9rgak=" providerId="None" clId="Web-{DE2A977E-33D5-4133-BA74-498223CDFFED}" dt="2023-03-12T20:06:55.353" v="737"/>
        <pc:sldMkLst>
          <pc:docMk/>
          <pc:sldMk cId="2276002720" sldId="2905"/>
        </pc:sldMkLst>
        <pc:spChg chg="mod">
          <ac:chgData name="Crystal Stewart" userId="GKZZVnRSUXtTMPrb39Zri5wg64SiJQpaNi8UeT9rgak=" providerId="None" clId="Web-{DE2A977E-33D5-4133-BA74-498223CDFFED}" dt="2023-03-12T20:05:15.944" v="725" actId="20577"/>
          <ac:spMkLst>
            <pc:docMk/>
            <pc:sldMk cId="2276002720" sldId="2905"/>
            <ac:spMk id="12" creationId="{7A560EBB-53CE-B3AE-ACF3-5E66936843A8}"/>
          </ac:spMkLst>
        </pc:spChg>
      </pc:sldChg>
      <pc:sldChg chg="modSp modNotes">
        <pc:chgData name="Crystal Stewart" userId="GKZZVnRSUXtTMPrb39Zri5wg64SiJQpaNi8UeT9rgak=" providerId="None" clId="Web-{DE2A977E-33D5-4133-BA74-498223CDFFED}" dt="2023-03-12T20:16:50.119" v="979" actId="20577"/>
        <pc:sldMkLst>
          <pc:docMk/>
          <pc:sldMk cId="414922748" sldId="2906"/>
        </pc:sldMkLst>
        <pc:spChg chg="mod">
          <ac:chgData name="Crystal Stewart" userId="GKZZVnRSUXtTMPrb39Zri5wg64SiJQpaNi8UeT9rgak=" providerId="None" clId="Web-{DE2A977E-33D5-4133-BA74-498223CDFFED}" dt="2023-03-12T20:13:18.738" v="863" actId="20577"/>
          <ac:spMkLst>
            <pc:docMk/>
            <pc:sldMk cId="414922748" sldId="2906"/>
            <ac:spMk id="46" creationId="{25060ECE-FB0F-1509-8153-F8F8075E3796}"/>
          </ac:spMkLst>
        </pc:spChg>
        <pc:spChg chg="mod">
          <ac:chgData name="Crystal Stewart" userId="GKZZVnRSUXtTMPrb39Zri5wg64SiJQpaNi8UeT9rgak=" providerId="None" clId="Web-{DE2A977E-33D5-4133-BA74-498223CDFFED}" dt="2023-03-12T20:16:50.119" v="979" actId="20577"/>
          <ac:spMkLst>
            <pc:docMk/>
            <pc:sldMk cId="414922748" sldId="2906"/>
            <ac:spMk id="47" creationId="{C8FDFBA3-72C3-BEC6-6ECB-55F1F6CB0910}"/>
          </ac:spMkLst>
        </pc:spChg>
        <pc:spChg chg="mod">
          <ac:chgData name="Crystal Stewart" userId="GKZZVnRSUXtTMPrb39Zri5wg64SiJQpaNi8UeT9rgak=" providerId="None" clId="Web-{DE2A977E-33D5-4133-BA74-498223CDFFED}" dt="2023-03-12T20:12:28.878" v="854" actId="20577"/>
          <ac:spMkLst>
            <pc:docMk/>
            <pc:sldMk cId="414922748" sldId="2906"/>
            <ac:spMk id="48" creationId="{9A6EE563-D1FB-F6B5-FDFE-E0CD96186F7B}"/>
          </ac:spMkLst>
        </pc:spChg>
        <pc:spChg chg="mod">
          <ac:chgData name="Crystal Stewart" userId="GKZZVnRSUXtTMPrb39Zri5wg64SiJQpaNi8UeT9rgak=" providerId="None" clId="Web-{DE2A977E-33D5-4133-BA74-498223CDFFED}" dt="2023-03-12T20:10:45.484" v="802" actId="20577"/>
          <ac:spMkLst>
            <pc:docMk/>
            <pc:sldMk cId="414922748" sldId="2906"/>
            <ac:spMk id="49" creationId="{E1AB6ABD-D604-A1ED-7068-A6A6E58FD04F}"/>
          </ac:spMkLst>
        </pc:spChg>
      </pc:sldChg>
      <pc:sldChg chg="modNotes">
        <pc:chgData name="Crystal Stewart" userId="GKZZVnRSUXtTMPrb39Zri5wg64SiJQpaNi8UeT9rgak=" providerId="None" clId="Web-{DE2A977E-33D5-4133-BA74-498223CDFFED}" dt="2023-03-12T20:25:02.601" v="1275"/>
        <pc:sldMkLst>
          <pc:docMk/>
          <pc:sldMk cId="3274234223" sldId="2907"/>
        </pc:sldMkLst>
      </pc:sldChg>
      <pc:sldChg chg="modNotes">
        <pc:chgData name="Crystal Stewart" userId="GKZZVnRSUXtTMPrb39Zri5wg64SiJQpaNi8UeT9rgak=" providerId="None" clId="Web-{DE2A977E-33D5-4133-BA74-498223CDFFED}" dt="2023-03-12T20:02:59.769" v="677"/>
        <pc:sldMkLst>
          <pc:docMk/>
          <pc:sldMk cId="1628863017" sldId="2911"/>
        </pc:sldMkLst>
      </pc:sldChg>
      <pc:sldChg chg="modSp modNotes">
        <pc:chgData name="Crystal Stewart" userId="GKZZVnRSUXtTMPrb39Zri5wg64SiJQpaNi8UeT9rgak=" providerId="None" clId="Web-{DE2A977E-33D5-4133-BA74-498223CDFFED}" dt="2023-03-12T17:41:16.565" v="167"/>
        <pc:sldMkLst>
          <pc:docMk/>
          <pc:sldMk cId="4140529183" sldId="2912"/>
        </pc:sldMkLst>
        <pc:spChg chg="mod">
          <ac:chgData name="Crystal Stewart" userId="GKZZVnRSUXtTMPrb39Zri5wg64SiJQpaNi8UeT9rgak=" providerId="None" clId="Web-{DE2A977E-33D5-4133-BA74-498223CDFFED}" dt="2023-03-12T17:34:51.149" v="22" actId="20577"/>
          <ac:spMkLst>
            <pc:docMk/>
            <pc:sldMk cId="4140529183" sldId="2912"/>
            <ac:spMk id="3" creationId="{A286385E-9ED5-E5CA-A163-A02772CBE7CD}"/>
          </ac:spMkLst>
        </pc:spChg>
        <pc:spChg chg="mod">
          <ac:chgData name="Crystal Stewart" userId="GKZZVnRSUXtTMPrb39Zri5wg64SiJQpaNi8UeT9rgak=" providerId="None" clId="Web-{DE2A977E-33D5-4133-BA74-498223CDFFED}" dt="2023-03-12T17:35:47.229" v="60" actId="20577"/>
          <ac:spMkLst>
            <pc:docMk/>
            <pc:sldMk cId="4140529183" sldId="2912"/>
            <ac:spMk id="4" creationId="{E343CF1D-4997-24E6-B4B8-4A4B26FCC23B}"/>
          </ac:spMkLst>
        </pc:spChg>
      </pc:sldChg>
      <pc:sldChg chg="modNotes">
        <pc:chgData name="Crystal Stewart" userId="GKZZVnRSUXtTMPrb39Zri5wg64SiJQpaNi8UeT9rgak=" providerId="None" clId="Web-{DE2A977E-33D5-4133-BA74-498223CDFFED}" dt="2023-03-12T20:04:23.505" v="722"/>
        <pc:sldMkLst>
          <pc:docMk/>
          <pc:sldMk cId="3135846978" sldId="2913"/>
        </pc:sldMkLst>
      </pc:sldChg>
      <pc:sldChg chg="modSp">
        <pc:chgData name="Crystal Stewart" userId="GKZZVnRSUXtTMPrb39Zri5wg64SiJQpaNi8UeT9rgak=" providerId="None" clId="Web-{DE2A977E-33D5-4133-BA74-498223CDFFED}" dt="2023-03-12T20:34:28.725" v="1453" actId="14100"/>
        <pc:sldMkLst>
          <pc:docMk/>
          <pc:sldMk cId="3236798811" sldId="2914"/>
        </pc:sldMkLst>
        <pc:spChg chg="mod">
          <ac:chgData name="Crystal Stewart" userId="GKZZVnRSUXtTMPrb39Zri5wg64SiJQpaNi8UeT9rgak=" providerId="None" clId="Web-{DE2A977E-33D5-4133-BA74-498223CDFFED}" dt="2023-03-12T20:29:48.983" v="1300" actId="20577"/>
          <ac:spMkLst>
            <pc:docMk/>
            <pc:sldMk cId="3236798811" sldId="2914"/>
            <ac:spMk id="2" creationId="{87F5DA22-4501-EB69-8411-B157BB17B434}"/>
          </ac:spMkLst>
        </pc:spChg>
        <pc:spChg chg="mod">
          <ac:chgData name="Crystal Stewart" userId="GKZZVnRSUXtTMPrb39Zri5wg64SiJQpaNi8UeT9rgak=" providerId="None" clId="Web-{DE2A977E-33D5-4133-BA74-498223CDFFED}" dt="2023-03-12T20:34:22.162" v="1452" actId="1076"/>
          <ac:spMkLst>
            <pc:docMk/>
            <pc:sldMk cId="3236798811" sldId="2914"/>
            <ac:spMk id="4" creationId="{302D7B4B-C4FF-BB29-0535-275667C3B641}"/>
          </ac:spMkLst>
        </pc:spChg>
        <pc:spChg chg="mod">
          <ac:chgData name="Crystal Stewart" userId="GKZZVnRSUXtTMPrb39Zri5wg64SiJQpaNi8UeT9rgak=" providerId="None" clId="Web-{DE2A977E-33D5-4133-BA74-498223CDFFED}" dt="2023-03-12T20:34:11.100" v="1449" actId="1076"/>
          <ac:spMkLst>
            <pc:docMk/>
            <pc:sldMk cId="3236798811" sldId="2914"/>
            <ac:spMk id="15" creationId="{785FBC74-CE4A-FA5B-5E25-B39642AF2575}"/>
          </ac:spMkLst>
        </pc:spChg>
        <pc:grpChg chg="mod">
          <ac:chgData name="Crystal Stewart" userId="GKZZVnRSUXtTMPrb39Zri5wg64SiJQpaNi8UeT9rgak=" providerId="None" clId="Web-{DE2A977E-33D5-4133-BA74-498223CDFFED}" dt="2023-03-12T20:34:28.725" v="1453" actId="14100"/>
          <ac:grpSpMkLst>
            <pc:docMk/>
            <pc:sldMk cId="3236798811" sldId="2914"/>
            <ac:grpSpMk id="3" creationId="{18751846-F485-F73C-4978-A30C9B6D2A5B}"/>
          </ac:grpSpMkLst>
        </pc:grpChg>
      </pc:sldChg>
      <pc:sldChg chg="modSp modNotes">
        <pc:chgData name="Crystal Stewart" userId="GKZZVnRSUXtTMPrb39Zri5wg64SiJQpaNi8UeT9rgak=" providerId="None" clId="Web-{DE2A977E-33D5-4133-BA74-498223CDFFED}" dt="2023-03-13T00:16:49.534" v="2560"/>
        <pc:sldMkLst>
          <pc:docMk/>
          <pc:sldMk cId="1413131750" sldId="2915"/>
        </pc:sldMkLst>
        <pc:spChg chg="mod">
          <ac:chgData name="Crystal Stewart" userId="GKZZVnRSUXtTMPrb39Zri5wg64SiJQpaNi8UeT9rgak=" providerId="None" clId="Web-{DE2A977E-33D5-4133-BA74-498223CDFFED}" dt="2023-03-12T21:55:30.669" v="2106" actId="20577"/>
          <ac:spMkLst>
            <pc:docMk/>
            <pc:sldMk cId="1413131750" sldId="2915"/>
            <ac:spMk id="2" creationId="{43DFF65A-16AF-6F6E-8531-3080104E09A9}"/>
          </ac:spMkLst>
        </pc:spChg>
      </pc:sldChg>
      <pc:sldChg chg="modSp delCm modNotes">
        <pc:chgData name="Crystal Stewart" userId="GKZZVnRSUXtTMPrb39Zri5wg64SiJQpaNi8UeT9rgak=" providerId="None" clId="Web-{DE2A977E-33D5-4133-BA74-498223CDFFED}" dt="2023-03-13T00:14:35.186" v="2425"/>
        <pc:sldMkLst>
          <pc:docMk/>
          <pc:sldMk cId="32509184" sldId="2916"/>
        </pc:sldMkLst>
        <pc:spChg chg="mod">
          <ac:chgData name="Crystal Stewart" userId="GKZZVnRSUXtTMPrb39Zri5wg64SiJQpaNi8UeT9rgak=" providerId="None" clId="Web-{DE2A977E-33D5-4133-BA74-498223CDFFED}" dt="2023-03-12T21:55:45.107" v="2119" actId="20577"/>
          <ac:spMkLst>
            <pc:docMk/>
            <pc:sldMk cId="32509184" sldId="2916"/>
            <ac:spMk id="2" creationId="{CB722D6B-9527-0FB3-4AEF-B9D5B7265F5B}"/>
          </ac:spMkLst>
        </pc:spChg>
        <pc:spChg chg="mod">
          <ac:chgData name="Crystal Stewart" userId="GKZZVnRSUXtTMPrb39Zri5wg64SiJQpaNi8UeT9rgak=" providerId="None" clId="Web-{DE2A977E-33D5-4133-BA74-498223CDFFED}" dt="2023-03-13T00:13:39.982" v="2382" actId="20577"/>
          <ac:spMkLst>
            <pc:docMk/>
            <pc:sldMk cId="32509184" sldId="2916"/>
            <ac:spMk id="8" creationId="{FA299139-AEC4-130C-4D09-CA81792FBE79}"/>
          </ac:spMkLst>
        </pc:spChg>
        <pc:spChg chg="mod">
          <ac:chgData name="Crystal Stewart" userId="GKZZVnRSUXtTMPrb39Zri5wg64SiJQpaNi8UeT9rgak=" providerId="None" clId="Web-{DE2A977E-33D5-4133-BA74-498223CDFFED}" dt="2023-03-13T00:13:48.373" v="2384" actId="20577"/>
          <ac:spMkLst>
            <pc:docMk/>
            <pc:sldMk cId="32509184" sldId="2916"/>
            <ac:spMk id="9" creationId="{5B4D0CBD-C1D6-984F-A582-4955D590697C}"/>
          </ac:spMkLst>
        </pc:spChg>
        <pc:extLst>
          <p:ext xmlns:p="http://schemas.openxmlformats.org/presentationml/2006/main" uri="{D6D511B9-2390-475A-947B-AFAB55BFBCF1}">
            <pc226:cmChg xmlns:pc226="http://schemas.microsoft.com/office/powerpoint/2022/06/main/command" chg="del">
              <pc226:chgData name="Crystal Stewart" userId="GKZZVnRSUXtTMPrb39Zri5wg64SiJQpaNi8UeT9rgak=" providerId="None" clId="Web-{DE2A977E-33D5-4133-BA74-498223CDFFED}" dt="2023-03-13T00:13:00.982" v="2380"/>
              <pc2:cmMkLst xmlns:pc2="http://schemas.microsoft.com/office/powerpoint/2019/9/main/command">
                <pc:docMk/>
                <pc:sldMk cId="32509184" sldId="2916"/>
                <pc2:cmMk id="{AA8EBF24-70D3-4E9D-9C2E-069980A63702}"/>
              </pc2:cmMkLst>
            </pc226:cmChg>
          </p:ext>
        </pc:extLst>
      </pc:sldChg>
      <pc:sldChg chg="modSp">
        <pc:chgData name="Crystal Stewart" userId="GKZZVnRSUXtTMPrb39Zri5wg64SiJQpaNi8UeT9rgak=" providerId="None" clId="Web-{DE2A977E-33D5-4133-BA74-498223CDFFED}" dt="2023-03-13T00:04:21.952" v="2144" actId="20577"/>
        <pc:sldMkLst>
          <pc:docMk/>
          <pc:sldMk cId="1998379635" sldId="2917"/>
        </pc:sldMkLst>
        <pc:spChg chg="mod">
          <ac:chgData name="Crystal Stewart" userId="GKZZVnRSUXtTMPrb39Zri5wg64SiJQpaNi8UeT9rgak=" providerId="None" clId="Web-{DE2A977E-33D5-4133-BA74-498223CDFFED}" dt="2023-03-13T00:04:21.952" v="2144" actId="20577"/>
          <ac:spMkLst>
            <pc:docMk/>
            <pc:sldMk cId="1998379635" sldId="2917"/>
            <ac:spMk id="2" creationId="{D1F66BA7-2330-A6AC-EF27-9219096B0D67}"/>
          </ac:spMkLst>
        </pc:spChg>
      </pc:sldChg>
      <pc:sldChg chg="modNotes">
        <pc:chgData name="Crystal Stewart" userId="GKZZVnRSUXtTMPrb39Zri5wg64SiJQpaNi8UeT9rgak=" providerId="None" clId="Web-{DE2A977E-33D5-4133-BA74-498223CDFFED}" dt="2023-03-12T21:51:24.975" v="2029"/>
        <pc:sldMkLst>
          <pc:docMk/>
          <pc:sldMk cId="281565459" sldId="2931"/>
        </pc:sldMkLst>
      </pc:sldChg>
      <pc:sldChg chg="del">
        <pc:chgData name="Crystal Stewart" userId="GKZZVnRSUXtTMPrb39Zri5wg64SiJQpaNi8UeT9rgak=" providerId="None" clId="Web-{DE2A977E-33D5-4133-BA74-498223CDFFED}" dt="2023-03-13T00:31:08.041" v="2823"/>
        <pc:sldMkLst>
          <pc:docMk/>
          <pc:sldMk cId="2597447419" sldId="2933"/>
        </pc:sldMkLst>
      </pc:sldChg>
      <pc:sldChg chg="modSp">
        <pc:chgData name="Crystal Stewart" userId="GKZZVnRSUXtTMPrb39Zri5wg64SiJQpaNi8UeT9rgak=" providerId="None" clId="Web-{DE2A977E-33D5-4133-BA74-498223CDFFED}" dt="2023-03-13T00:35:55.751" v="2914" actId="20577"/>
        <pc:sldMkLst>
          <pc:docMk/>
          <pc:sldMk cId="1950750758" sldId="2934"/>
        </pc:sldMkLst>
        <pc:spChg chg="mod">
          <ac:chgData name="Crystal Stewart" userId="GKZZVnRSUXtTMPrb39Zri5wg64SiJQpaNi8UeT9rgak=" providerId="None" clId="Web-{DE2A977E-33D5-4133-BA74-498223CDFFED}" dt="2023-03-13T00:35:55.751" v="2914" actId="20577"/>
          <ac:spMkLst>
            <pc:docMk/>
            <pc:sldMk cId="1950750758" sldId="2934"/>
            <ac:spMk id="5" creationId="{D09D8A67-1092-323F-CA35-2EC242E4C326}"/>
          </ac:spMkLst>
        </pc:spChg>
      </pc:sldChg>
      <pc:sldChg chg="modNotes">
        <pc:chgData name="Crystal Stewart" userId="GKZZVnRSUXtTMPrb39Zri5wg64SiJQpaNi8UeT9rgak=" providerId="None" clId="Web-{DE2A977E-33D5-4133-BA74-498223CDFFED}" dt="2023-03-12T20:40:37.375" v="1645"/>
        <pc:sldMkLst>
          <pc:docMk/>
          <pc:sldMk cId="3595684954" sldId="2936"/>
        </pc:sldMkLst>
      </pc:sldChg>
      <pc:sldChg chg="delSp modSp add replId modNotes">
        <pc:chgData name="Crystal Stewart" userId="GKZZVnRSUXtTMPrb39Zri5wg64SiJQpaNi8UeT9rgak=" providerId="None" clId="Web-{DE2A977E-33D5-4133-BA74-498223CDFFED}" dt="2023-03-13T00:12:56.012" v="2379" actId="20577"/>
        <pc:sldMkLst>
          <pc:docMk/>
          <pc:sldMk cId="2682446546" sldId="2937"/>
        </pc:sldMkLst>
        <pc:spChg chg="mod">
          <ac:chgData name="Crystal Stewart" userId="GKZZVnRSUXtTMPrb39Zri5wg64SiJQpaNi8UeT9rgak=" providerId="None" clId="Web-{DE2A977E-33D5-4133-BA74-498223CDFFED}" dt="2023-03-13T00:11:42.072" v="2353" actId="20577"/>
          <ac:spMkLst>
            <pc:docMk/>
            <pc:sldMk cId="2682446546" sldId="2937"/>
            <ac:spMk id="2" creationId="{8DD1401F-3D37-49FB-A426-4EBE8127118E}"/>
          </ac:spMkLst>
        </pc:spChg>
        <pc:spChg chg="del">
          <ac:chgData name="Crystal Stewart" userId="GKZZVnRSUXtTMPrb39Zri5wg64SiJQpaNi8UeT9rgak=" providerId="None" clId="Web-{DE2A977E-33D5-4133-BA74-498223CDFFED}" dt="2023-03-13T00:07:10.878" v="2146"/>
          <ac:spMkLst>
            <pc:docMk/>
            <pc:sldMk cId="2682446546" sldId="2937"/>
            <ac:spMk id="31" creationId="{31CBB58F-5083-4801-92DA-7B1226B29307}"/>
          </ac:spMkLst>
        </pc:spChg>
        <pc:spChg chg="mod">
          <ac:chgData name="Crystal Stewart" userId="GKZZVnRSUXtTMPrb39Zri5wg64SiJQpaNi8UeT9rgak=" providerId="None" clId="Web-{DE2A977E-33D5-4133-BA74-498223CDFFED}" dt="2023-03-13T00:12:56.012" v="2379" actId="20577"/>
          <ac:spMkLst>
            <pc:docMk/>
            <pc:sldMk cId="2682446546" sldId="2937"/>
            <ac:spMk id="32" creationId="{21B82F7A-E10B-497D-B56D-CBA9C3B90431}"/>
          </ac:spMkLst>
        </pc:spChg>
        <pc:spChg chg="del">
          <ac:chgData name="Crystal Stewart" userId="GKZZVnRSUXtTMPrb39Zri5wg64SiJQpaNi8UeT9rgak=" providerId="None" clId="Web-{DE2A977E-33D5-4133-BA74-498223CDFFED}" dt="2023-03-13T00:07:19.362" v="2149"/>
          <ac:spMkLst>
            <pc:docMk/>
            <pc:sldMk cId="2682446546" sldId="2937"/>
            <ac:spMk id="33" creationId="{23E8062D-8454-4777-8880-7AC61A21B5C8}"/>
          </ac:spMkLst>
        </pc:spChg>
        <pc:spChg chg="del">
          <ac:chgData name="Crystal Stewart" userId="GKZZVnRSUXtTMPrb39Zri5wg64SiJQpaNi8UeT9rgak=" providerId="None" clId="Web-{DE2A977E-33D5-4133-BA74-498223CDFFED}" dt="2023-03-13T00:07:12.409" v="2147"/>
          <ac:spMkLst>
            <pc:docMk/>
            <pc:sldMk cId="2682446546" sldId="2937"/>
            <ac:spMk id="34" creationId="{ECAC8C23-BF90-4E64-B2A2-0921CEE866DC}"/>
          </ac:spMkLst>
        </pc:spChg>
        <pc:spChg chg="del">
          <ac:chgData name="Crystal Stewart" userId="GKZZVnRSUXtTMPrb39Zri5wg64SiJQpaNi8UeT9rgak=" providerId="None" clId="Web-{DE2A977E-33D5-4133-BA74-498223CDFFED}" dt="2023-03-13T00:07:15.425" v="2148"/>
          <ac:spMkLst>
            <pc:docMk/>
            <pc:sldMk cId="2682446546" sldId="2937"/>
            <ac:spMk id="36" creationId="{AD2A2615-1B05-4976-9B65-4FFF4AF85A3F}"/>
          </ac:spMkLst>
        </pc:spChg>
      </pc:sldChg>
    </pc:docChg>
  </pc:docChgLst>
  <pc:docChgLst>
    <pc:chgData name="Crystal Stewart" userId="GKZZVnRSUXtTMPrb39Zri5wg64SiJQpaNi8UeT9rgak=" providerId="None" clId="Web-{3DF55E12-83EE-459B-95CE-8754E8A3DF41}"/>
    <pc:docChg chg="modSld">
      <pc:chgData name="Crystal Stewart" userId="GKZZVnRSUXtTMPrb39Zri5wg64SiJQpaNi8UeT9rgak=" providerId="None" clId="Web-{3DF55E12-83EE-459B-95CE-8754E8A3DF41}" dt="2023-03-09T14:54:52.391" v="88"/>
      <pc:docMkLst>
        <pc:docMk/>
      </pc:docMkLst>
      <pc:sldChg chg="modNotes">
        <pc:chgData name="Crystal Stewart" userId="GKZZVnRSUXtTMPrb39Zri5wg64SiJQpaNi8UeT9rgak=" providerId="None" clId="Web-{3DF55E12-83EE-459B-95CE-8754E8A3DF41}" dt="2023-03-09T14:41:47.363" v="32"/>
        <pc:sldMkLst>
          <pc:docMk/>
          <pc:sldMk cId="3991118468" sldId="337"/>
        </pc:sldMkLst>
      </pc:sldChg>
      <pc:sldChg chg="modSp modNotes">
        <pc:chgData name="Crystal Stewart" userId="GKZZVnRSUXtTMPrb39Zri5wg64SiJQpaNi8UeT9rgak=" providerId="None" clId="Web-{3DF55E12-83EE-459B-95CE-8754E8A3DF41}" dt="2023-03-09T14:47:53.376" v="58"/>
        <pc:sldMkLst>
          <pc:docMk/>
          <pc:sldMk cId="1790669621" sldId="376"/>
        </pc:sldMkLst>
        <pc:spChg chg="mod">
          <ac:chgData name="Crystal Stewart" userId="GKZZVnRSUXtTMPrb39Zri5wg64SiJQpaNi8UeT9rgak=" providerId="None" clId="Web-{3DF55E12-83EE-459B-95CE-8754E8A3DF41}" dt="2023-03-09T14:36:54.165" v="9" actId="14100"/>
          <ac:spMkLst>
            <pc:docMk/>
            <pc:sldMk cId="1790669621" sldId="376"/>
            <ac:spMk id="20" creationId="{42187E05-752F-E034-C160-2566C6AE0415}"/>
          </ac:spMkLst>
        </pc:spChg>
        <pc:spChg chg="mod">
          <ac:chgData name="Crystal Stewart" userId="GKZZVnRSUXtTMPrb39Zri5wg64SiJQpaNi8UeT9rgak=" providerId="None" clId="Web-{3DF55E12-83EE-459B-95CE-8754E8A3DF41}" dt="2023-03-09T14:37:37.651" v="23" actId="20577"/>
          <ac:spMkLst>
            <pc:docMk/>
            <pc:sldMk cId="1790669621" sldId="376"/>
            <ac:spMk id="21" creationId="{B283A02D-A013-1DF3-DBF8-C320E20389B0}"/>
          </ac:spMkLst>
        </pc:spChg>
      </pc:sldChg>
      <pc:sldChg chg="modSp">
        <pc:chgData name="Crystal Stewart" userId="GKZZVnRSUXtTMPrb39Zri5wg64SiJQpaNi8UeT9rgak=" providerId="None" clId="Web-{3DF55E12-83EE-459B-95CE-8754E8A3DF41}" dt="2023-03-09T14:41:10.831" v="30" actId="20577"/>
        <pc:sldMkLst>
          <pc:docMk/>
          <pc:sldMk cId="3724290770" sldId="756"/>
        </pc:sldMkLst>
        <pc:spChg chg="mod">
          <ac:chgData name="Crystal Stewart" userId="GKZZVnRSUXtTMPrb39Zri5wg64SiJQpaNi8UeT9rgak=" providerId="None" clId="Web-{3DF55E12-83EE-459B-95CE-8754E8A3DF41}" dt="2023-03-09T14:41:10.831" v="30" actId="20577"/>
          <ac:spMkLst>
            <pc:docMk/>
            <pc:sldMk cId="3724290770" sldId="756"/>
            <ac:spMk id="7" creationId="{FD71A95B-8F06-D72C-BD3E-19F0D421F9A2}"/>
          </ac:spMkLst>
        </pc:spChg>
      </pc:sldChg>
      <pc:sldChg chg="modNotes">
        <pc:chgData name="Crystal Stewart" userId="GKZZVnRSUXtTMPrb39Zri5wg64SiJQpaNi8UeT9rgak=" providerId="None" clId="Web-{3DF55E12-83EE-459B-95CE-8754E8A3DF41}" dt="2023-03-09T14:52:01.885" v="60"/>
        <pc:sldMkLst>
          <pc:docMk/>
          <pc:sldMk cId="1871703624" sldId="2889"/>
        </pc:sldMkLst>
      </pc:sldChg>
      <pc:sldChg chg="modNotes">
        <pc:chgData name="Crystal Stewart" userId="GKZZVnRSUXtTMPrb39Zri5wg64SiJQpaNi8UeT9rgak=" providerId="None" clId="Web-{3DF55E12-83EE-459B-95CE-8754E8A3DF41}" dt="2023-03-09T14:44:57.417" v="36"/>
        <pc:sldMkLst>
          <pc:docMk/>
          <pc:sldMk cId="1063530766" sldId="2895"/>
        </pc:sldMkLst>
      </pc:sldChg>
      <pc:sldChg chg="modNotes">
        <pc:chgData name="Crystal Stewart" userId="GKZZVnRSUXtTMPrb39Zri5wg64SiJQpaNi8UeT9rgak=" providerId="None" clId="Web-{3DF55E12-83EE-459B-95CE-8754E8A3DF41}" dt="2023-03-09T14:53:01.059" v="73"/>
        <pc:sldMkLst>
          <pc:docMk/>
          <pc:sldMk cId="821735789" sldId="2898"/>
        </pc:sldMkLst>
      </pc:sldChg>
      <pc:sldChg chg="modNotes">
        <pc:chgData name="Crystal Stewart" userId="GKZZVnRSUXtTMPrb39Zri5wg64SiJQpaNi8UeT9rgak=" providerId="None" clId="Web-{3DF55E12-83EE-459B-95CE-8754E8A3DF41}" dt="2023-03-09T14:53:37.295" v="75"/>
        <pc:sldMkLst>
          <pc:docMk/>
          <pc:sldMk cId="2863978941" sldId="2909"/>
        </pc:sldMkLst>
      </pc:sldChg>
      <pc:sldChg chg="modSp modNotes">
        <pc:chgData name="Crystal Stewart" userId="GKZZVnRSUXtTMPrb39Zri5wg64SiJQpaNi8UeT9rgak=" providerId="None" clId="Web-{3DF55E12-83EE-459B-95CE-8754E8A3DF41}" dt="2023-03-09T14:54:52.391" v="88"/>
        <pc:sldMkLst>
          <pc:docMk/>
          <pc:sldMk cId="3761087134" sldId="2910"/>
        </pc:sldMkLst>
        <pc:spChg chg="mod">
          <ac:chgData name="Crystal Stewart" userId="GKZZVnRSUXtTMPrb39Zri5wg64SiJQpaNi8UeT9rgak=" providerId="None" clId="Web-{3DF55E12-83EE-459B-95CE-8754E8A3DF41}" dt="2023-03-09T14:39:25.358" v="25" actId="20577"/>
          <ac:spMkLst>
            <pc:docMk/>
            <pc:sldMk cId="3761087134" sldId="2910"/>
            <ac:spMk id="3" creationId="{A286385E-9ED5-E5CA-A163-A02772CBE7CD}"/>
          </ac:spMkLst>
        </pc:spChg>
      </pc:sldChg>
    </pc:docChg>
  </pc:docChgLst>
  <pc:docChgLst>
    <pc:chgData name="Crystal Stewart" userId="GKZZVnRSUXtTMPrb39Zri5wg64SiJQpaNi8UeT9rgak=" providerId="None" clId="Web-{7E649FCE-3557-4E7A-BCD1-E6903DE969DE}"/>
    <pc:docChg chg="modSld">
      <pc:chgData name="Crystal Stewart" userId="GKZZVnRSUXtTMPrb39Zri5wg64SiJQpaNi8UeT9rgak=" providerId="None" clId="Web-{7E649FCE-3557-4E7A-BCD1-E6903DE969DE}" dt="2023-03-13T00:39:22.001" v="2"/>
      <pc:docMkLst>
        <pc:docMk/>
      </pc:docMkLst>
      <pc:sldChg chg="modNotes">
        <pc:chgData name="Crystal Stewart" userId="GKZZVnRSUXtTMPrb39Zri5wg64SiJQpaNi8UeT9rgak=" providerId="None" clId="Web-{7E649FCE-3557-4E7A-BCD1-E6903DE969DE}" dt="2023-03-13T00:39:22.001" v="2"/>
        <pc:sldMkLst>
          <pc:docMk/>
          <pc:sldMk cId="1935077404" sldId="333"/>
        </pc:sldMkLst>
      </pc:sldChg>
    </pc:docChg>
  </pc:docChgLst>
</pc:chgInfo>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0EF7DAA-B7A4-40AB-93E4-1BD67E4FDE49}" type="doc">
      <dgm:prSet loTypeId="urn:microsoft.com/office/officeart/2005/8/layout/pyramid1" loCatId="pyramid" qsTypeId="urn:microsoft.com/office/officeart/2005/8/quickstyle/simple1" qsCatId="simple" csTypeId="urn:microsoft.com/office/officeart/2005/8/colors/colorful2" csCatId="colorful" phldr="1"/>
      <dgm:spPr/>
    </dgm:pt>
    <dgm:pt modelId="{0F9C1983-7A06-4E2A-912D-86E9F186AB4B}">
      <dgm:prSet phldrT="[Text]" custT="1"/>
      <dgm:spPr>
        <a:solidFill>
          <a:schemeClr val="accent1">
            <a:lumMod val="40000"/>
            <a:lumOff val="60000"/>
          </a:schemeClr>
        </a:solidFill>
      </dgm:spPr>
      <dgm:t>
        <a:bodyPr/>
        <a:lstStyle/>
        <a:p>
          <a:r>
            <a:rPr lang="en-US" sz="1800" b="1" dirty="0">
              <a:latin typeface="Arial" panose="020B0604020202020204" pitchFamily="34" charset="0"/>
              <a:cs typeface="Arial" panose="020B0604020202020204" pitchFamily="34" charset="0"/>
            </a:rPr>
            <a:t>Specialized support</a:t>
          </a:r>
        </a:p>
      </dgm:t>
    </dgm:pt>
    <dgm:pt modelId="{62E63B93-0379-4315-8AB5-93ABA2CFF3D4}" type="parTrans" cxnId="{2D025C1F-EB26-4DCF-9A8A-8703E47DFE7E}">
      <dgm:prSet/>
      <dgm:spPr/>
      <dgm:t>
        <a:bodyPr/>
        <a:lstStyle/>
        <a:p>
          <a:endParaRPr lang="en-US" sz="1800"/>
        </a:p>
      </dgm:t>
    </dgm:pt>
    <dgm:pt modelId="{22B864B1-DC46-4EF3-90D2-26BF22B0DB0C}" type="sibTrans" cxnId="{2D025C1F-EB26-4DCF-9A8A-8703E47DFE7E}">
      <dgm:prSet/>
      <dgm:spPr/>
      <dgm:t>
        <a:bodyPr/>
        <a:lstStyle/>
        <a:p>
          <a:endParaRPr lang="en-US" sz="1800"/>
        </a:p>
      </dgm:t>
    </dgm:pt>
    <dgm:pt modelId="{861CD043-7D43-4D67-8725-89C21A7C896A}">
      <dgm:prSet phldrT="[Text]" custT="1"/>
      <dgm:spPr>
        <a:solidFill>
          <a:schemeClr val="accent4">
            <a:lumMod val="40000"/>
            <a:lumOff val="60000"/>
          </a:schemeClr>
        </a:solidFill>
      </dgm:spPr>
      <dgm:t>
        <a:bodyPr/>
        <a:lstStyle/>
        <a:p>
          <a:r>
            <a:rPr lang="en-US" sz="1800" b="1" dirty="0">
              <a:latin typeface="Arial" panose="020B0604020202020204" pitchFamily="34" charset="0"/>
              <a:cs typeface="Arial" panose="020B0604020202020204" pitchFamily="34" charset="0"/>
            </a:rPr>
            <a:t>Focused non-specialized support</a:t>
          </a:r>
        </a:p>
      </dgm:t>
    </dgm:pt>
    <dgm:pt modelId="{28AFED0A-D1E9-49EF-9D1A-1FDAE6710B36}" type="parTrans" cxnId="{AD26089F-32EA-46A9-B365-CAA811BD2535}">
      <dgm:prSet/>
      <dgm:spPr/>
      <dgm:t>
        <a:bodyPr/>
        <a:lstStyle/>
        <a:p>
          <a:endParaRPr lang="en-US" sz="1800"/>
        </a:p>
      </dgm:t>
    </dgm:pt>
    <dgm:pt modelId="{659C1A0E-56D1-42D9-BF52-E4E5347D0357}" type="sibTrans" cxnId="{AD26089F-32EA-46A9-B365-CAA811BD2535}">
      <dgm:prSet/>
      <dgm:spPr/>
      <dgm:t>
        <a:bodyPr/>
        <a:lstStyle/>
        <a:p>
          <a:endParaRPr lang="en-US" sz="1800"/>
        </a:p>
      </dgm:t>
    </dgm:pt>
    <dgm:pt modelId="{AFB4DA0F-28F8-4BD3-A050-ACA2F190656D}">
      <dgm:prSet custT="1"/>
      <dgm:spPr>
        <a:solidFill>
          <a:schemeClr val="accent5">
            <a:lumMod val="40000"/>
            <a:lumOff val="60000"/>
          </a:schemeClr>
        </a:solidFill>
      </dgm:spPr>
      <dgm:t>
        <a:bodyPr/>
        <a:lstStyle/>
        <a:p>
          <a:r>
            <a:rPr lang="en-US" sz="1800" b="1" dirty="0">
              <a:latin typeface="Arial" panose="020B0604020202020204" pitchFamily="34" charset="0"/>
              <a:cs typeface="Arial" panose="020B0604020202020204" pitchFamily="34" charset="0"/>
            </a:rPr>
            <a:t>Community and family support</a:t>
          </a:r>
        </a:p>
      </dgm:t>
    </dgm:pt>
    <dgm:pt modelId="{EBEBD1C9-FB99-4C8C-BEBA-848DABE6E906}" type="parTrans" cxnId="{A90E3F5E-8707-494D-BEFB-42548BA322B4}">
      <dgm:prSet/>
      <dgm:spPr/>
      <dgm:t>
        <a:bodyPr/>
        <a:lstStyle/>
        <a:p>
          <a:endParaRPr lang="en-US" sz="1800"/>
        </a:p>
      </dgm:t>
    </dgm:pt>
    <dgm:pt modelId="{E9150E88-4C97-43F3-ADAF-99BBDB8A4405}" type="sibTrans" cxnId="{A90E3F5E-8707-494D-BEFB-42548BA322B4}">
      <dgm:prSet/>
      <dgm:spPr/>
      <dgm:t>
        <a:bodyPr/>
        <a:lstStyle/>
        <a:p>
          <a:endParaRPr lang="en-US" sz="1800"/>
        </a:p>
      </dgm:t>
    </dgm:pt>
    <dgm:pt modelId="{CF6CD97B-DC13-410E-AC5B-CAFE354F4F2A}">
      <dgm:prSet phldrT="[Text]" custT="1"/>
      <dgm:spPr>
        <a:solidFill>
          <a:schemeClr val="accent3">
            <a:lumMod val="40000"/>
            <a:lumOff val="60000"/>
          </a:schemeClr>
        </a:solidFill>
      </dgm:spPr>
      <dgm:t>
        <a:bodyPr/>
        <a:lstStyle/>
        <a:p>
          <a:r>
            <a:rPr lang="en-US" sz="1800" b="1" dirty="0">
              <a:latin typeface="Arial" panose="020B0604020202020204" pitchFamily="34" charset="0"/>
              <a:cs typeface="Arial" panose="020B0604020202020204" pitchFamily="34" charset="0"/>
            </a:rPr>
            <a:t>Basic services and security </a:t>
          </a:r>
        </a:p>
      </dgm:t>
    </dgm:pt>
    <dgm:pt modelId="{EA061B26-A78A-4CBA-9A17-0B7193D539D4}" type="sibTrans" cxnId="{009438FA-6029-40C7-95F0-8B3324061D9A}">
      <dgm:prSet/>
      <dgm:spPr/>
      <dgm:t>
        <a:bodyPr/>
        <a:lstStyle/>
        <a:p>
          <a:endParaRPr lang="en-US" sz="1800"/>
        </a:p>
      </dgm:t>
    </dgm:pt>
    <dgm:pt modelId="{5179138C-F1A8-410E-9E6F-D3383C11CE69}" type="parTrans" cxnId="{009438FA-6029-40C7-95F0-8B3324061D9A}">
      <dgm:prSet/>
      <dgm:spPr/>
      <dgm:t>
        <a:bodyPr/>
        <a:lstStyle/>
        <a:p>
          <a:endParaRPr lang="en-US" sz="1800"/>
        </a:p>
      </dgm:t>
    </dgm:pt>
    <dgm:pt modelId="{63C416E1-72A4-4BA5-BA5A-950CD9946C79}" type="pres">
      <dgm:prSet presAssocID="{F0EF7DAA-B7A4-40AB-93E4-1BD67E4FDE49}" presName="Name0" presStyleCnt="0">
        <dgm:presLayoutVars>
          <dgm:dir/>
          <dgm:animLvl val="lvl"/>
          <dgm:resizeHandles val="exact"/>
        </dgm:presLayoutVars>
      </dgm:prSet>
      <dgm:spPr/>
    </dgm:pt>
    <dgm:pt modelId="{B10AE54D-7616-4B9F-A00A-43BBC7CA852A}" type="pres">
      <dgm:prSet presAssocID="{0F9C1983-7A06-4E2A-912D-86E9F186AB4B}" presName="Name8" presStyleCnt="0"/>
      <dgm:spPr/>
    </dgm:pt>
    <dgm:pt modelId="{232CDC56-F437-4B1B-BEF3-972969B3E205}" type="pres">
      <dgm:prSet presAssocID="{0F9C1983-7A06-4E2A-912D-86E9F186AB4B}" presName="level" presStyleLbl="node1" presStyleIdx="0" presStyleCnt="4">
        <dgm:presLayoutVars>
          <dgm:chMax val="1"/>
          <dgm:bulletEnabled val="1"/>
        </dgm:presLayoutVars>
      </dgm:prSet>
      <dgm:spPr/>
    </dgm:pt>
    <dgm:pt modelId="{16CB5799-79ED-486C-870D-39412A345345}" type="pres">
      <dgm:prSet presAssocID="{0F9C1983-7A06-4E2A-912D-86E9F186AB4B}" presName="levelTx" presStyleLbl="revTx" presStyleIdx="0" presStyleCnt="0">
        <dgm:presLayoutVars>
          <dgm:chMax val="1"/>
          <dgm:bulletEnabled val="1"/>
        </dgm:presLayoutVars>
      </dgm:prSet>
      <dgm:spPr/>
    </dgm:pt>
    <dgm:pt modelId="{4A632204-79FB-4D4D-B050-CE728136124D}" type="pres">
      <dgm:prSet presAssocID="{861CD043-7D43-4D67-8725-89C21A7C896A}" presName="Name8" presStyleCnt="0"/>
      <dgm:spPr/>
    </dgm:pt>
    <dgm:pt modelId="{FE4B076D-522A-46F2-9FD9-E9F1C2D6D43F}" type="pres">
      <dgm:prSet presAssocID="{861CD043-7D43-4D67-8725-89C21A7C896A}" presName="level" presStyleLbl="node1" presStyleIdx="1" presStyleCnt="4">
        <dgm:presLayoutVars>
          <dgm:chMax val="1"/>
          <dgm:bulletEnabled val="1"/>
        </dgm:presLayoutVars>
      </dgm:prSet>
      <dgm:spPr/>
    </dgm:pt>
    <dgm:pt modelId="{14F0A753-A367-4D9C-99EC-10709DE71A80}" type="pres">
      <dgm:prSet presAssocID="{861CD043-7D43-4D67-8725-89C21A7C896A}" presName="levelTx" presStyleLbl="revTx" presStyleIdx="0" presStyleCnt="0">
        <dgm:presLayoutVars>
          <dgm:chMax val="1"/>
          <dgm:bulletEnabled val="1"/>
        </dgm:presLayoutVars>
      </dgm:prSet>
      <dgm:spPr/>
    </dgm:pt>
    <dgm:pt modelId="{0894DCD8-424A-4044-885D-C4941F3F1B2B}" type="pres">
      <dgm:prSet presAssocID="{AFB4DA0F-28F8-4BD3-A050-ACA2F190656D}" presName="Name8" presStyleCnt="0"/>
      <dgm:spPr/>
    </dgm:pt>
    <dgm:pt modelId="{211AAA5F-9555-4459-90CE-6A1A051DF070}" type="pres">
      <dgm:prSet presAssocID="{AFB4DA0F-28F8-4BD3-A050-ACA2F190656D}" presName="level" presStyleLbl="node1" presStyleIdx="2" presStyleCnt="4">
        <dgm:presLayoutVars>
          <dgm:chMax val="1"/>
          <dgm:bulletEnabled val="1"/>
        </dgm:presLayoutVars>
      </dgm:prSet>
      <dgm:spPr/>
    </dgm:pt>
    <dgm:pt modelId="{95865F21-02FE-4425-B971-3D2EC7F11444}" type="pres">
      <dgm:prSet presAssocID="{AFB4DA0F-28F8-4BD3-A050-ACA2F190656D}" presName="levelTx" presStyleLbl="revTx" presStyleIdx="0" presStyleCnt="0">
        <dgm:presLayoutVars>
          <dgm:chMax val="1"/>
          <dgm:bulletEnabled val="1"/>
        </dgm:presLayoutVars>
      </dgm:prSet>
      <dgm:spPr/>
    </dgm:pt>
    <dgm:pt modelId="{E976DC9E-27E4-4C62-B90F-E957CBC0F94F}" type="pres">
      <dgm:prSet presAssocID="{CF6CD97B-DC13-410E-AC5B-CAFE354F4F2A}" presName="Name8" presStyleCnt="0"/>
      <dgm:spPr/>
    </dgm:pt>
    <dgm:pt modelId="{C3A3DF2B-E4C8-421A-96B5-21F21211209D}" type="pres">
      <dgm:prSet presAssocID="{CF6CD97B-DC13-410E-AC5B-CAFE354F4F2A}" presName="level" presStyleLbl="node1" presStyleIdx="3" presStyleCnt="4">
        <dgm:presLayoutVars>
          <dgm:chMax val="1"/>
          <dgm:bulletEnabled val="1"/>
        </dgm:presLayoutVars>
      </dgm:prSet>
      <dgm:spPr/>
    </dgm:pt>
    <dgm:pt modelId="{E9BF1ED7-2834-4E94-8CD3-A52E14D37BAD}" type="pres">
      <dgm:prSet presAssocID="{CF6CD97B-DC13-410E-AC5B-CAFE354F4F2A}" presName="levelTx" presStyleLbl="revTx" presStyleIdx="0" presStyleCnt="0">
        <dgm:presLayoutVars>
          <dgm:chMax val="1"/>
          <dgm:bulletEnabled val="1"/>
        </dgm:presLayoutVars>
      </dgm:prSet>
      <dgm:spPr/>
    </dgm:pt>
  </dgm:ptLst>
  <dgm:cxnLst>
    <dgm:cxn modelId="{F59CBC13-AD40-4940-99C7-7D271FC02424}" type="presOf" srcId="{CF6CD97B-DC13-410E-AC5B-CAFE354F4F2A}" destId="{E9BF1ED7-2834-4E94-8CD3-A52E14D37BAD}" srcOrd="1" destOrd="0" presId="urn:microsoft.com/office/officeart/2005/8/layout/pyramid1"/>
    <dgm:cxn modelId="{2D025C1F-EB26-4DCF-9A8A-8703E47DFE7E}" srcId="{F0EF7DAA-B7A4-40AB-93E4-1BD67E4FDE49}" destId="{0F9C1983-7A06-4E2A-912D-86E9F186AB4B}" srcOrd="0" destOrd="0" parTransId="{62E63B93-0379-4315-8AB5-93ABA2CFF3D4}" sibTransId="{22B864B1-DC46-4EF3-90D2-26BF22B0DB0C}"/>
    <dgm:cxn modelId="{A90E3F5E-8707-494D-BEFB-42548BA322B4}" srcId="{F0EF7DAA-B7A4-40AB-93E4-1BD67E4FDE49}" destId="{AFB4DA0F-28F8-4BD3-A050-ACA2F190656D}" srcOrd="2" destOrd="0" parTransId="{EBEBD1C9-FB99-4C8C-BEBA-848DABE6E906}" sibTransId="{E9150E88-4C97-43F3-ADAF-99BBDB8A4405}"/>
    <dgm:cxn modelId="{7296F562-20A6-453C-9FBC-BBC18EA9DA75}" type="presOf" srcId="{CF6CD97B-DC13-410E-AC5B-CAFE354F4F2A}" destId="{C3A3DF2B-E4C8-421A-96B5-21F21211209D}" srcOrd="0" destOrd="0" presId="urn:microsoft.com/office/officeart/2005/8/layout/pyramid1"/>
    <dgm:cxn modelId="{D74C307D-9639-4853-B7CC-F9A4B30D4947}" type="presOf" srcId="{0F9C1983-7A06-4E2A-912D-86E9F186AB4B}" destId="{232CDC56-F437-4B1B-BEF3-972969B3E205}" srcOrd="0" destOrd="0" presId="urn:microsoft.com/office/officeart/2005/8/layout/pyramid1"/>
    <dgm:cxn modelId="{7E6E2F82-7E4E-40D2-B3A9-429170205FE2}" type="presOf" srcId="{861CD043-7D43-4D67-8725-89C21A7C896A}" destId="{14F0A753-A367-4D9C-99EC-10709DE71A80}" srcOrd="1" destOrd="0" presId="urn:microsoft.com/office/officeart/2005/8/layout/pyramid1"/>
    <dgm:cxn modelId="{F087A386-2DA2-4B8C-9E02-F0278E935E4B}" type="presOf" srcId="{861CD043-7D43-4D67-8725-89C21A7C896A}" destId="{FE4B076D-522A-46F2-9FD9-E9F1C2D6D43F}" srcOrd="0" destOrd="0" presId="urn:microsoft.com/office/officeart/2005/8/layout/pyramid1"/>
    <dgm:cxn modelId="{AD26089F-32EA-46A9-B365-CAA811BD2535}" srcId="{F0EF7DAA-B7A4-40AB-93E4-1BD67E4FDE49}" destId="{861CD043-7D43-4D67-8725-89C21A7C896A}" srcOrd="1" destOrd="0" parTransId="{28AFED0A-D1E9-49EF-9D1A-1FDAE6710B36}" sibTransId="{659C1A0E-56D1-42D9-BF52-E4E5347D0357}"/>
    <dgm:cxn modelId="{548DBBDA-DA75-4242-99A5-4DE507CAE316}" type="presOf" srcId="{0F9C1983-7A06-4E2A-912D-86E9F186AB4B}" destId="{16CB5799-79ED-486C-870D-39412A345345}" srcOrd="1" destOrd="0" presId="urn:microsoft.com/office/officeart/2005/8/layout/pyramid1"/>
    <dgm:cxn modelId="{50069DDB-FFCA-4EDF-8597-7484439E0A1A}" type="presOf" srcId="{AFB4DA0F-28F8-4BD3-A050-ACA2F190656D}" destId="{95865F21-02FE-4425-B971-3D2EC7F11444}" srcOrd="1" destOrd="0" presId="urn:microsoft.com/office/officeart/2005/8/layout/pyramid1"/>
    <dgm:cxn modelId="{0926C5EE-1C02-468D-9B74-6B27C6A800CD}" type="presOf" srcId="{AFB4DA0F-28F8-4BD3-A050-ACA2F190656D}" destId="{211AAA5F-9555-4459-90CE-6A1A051DF070}" srcOrd="0" destOrd="0" presId="urn:microsoft.com/office/officeart/2005/8/layout/pyramid1"/>
    <dgm:cxn modelId="{C8CBE9F4-CD92-498C-B54A-3FF0B0334C3C}" type="presOf" srcId="{F0EF7DAA-B7A4-40AB-93E4-1BD67E4FDE49}" destId="{63C416E1-72A4-4BA5-BA5A-950CD9946C79}" srcOrd="0" destOrd="0" presId="urn:microsoft.com/office/officeart/2005/8/layout/pyramid1"/>
    <dgm:cxn modelId="{009438FA-6029-40C7-95F0-8B3324061D9A}" srcId="{F0EF7DAA-B7A4-40AB-93E4-1BD67E4FDE49}" destId="{CF6CD97B-DC13-410E-AC5B-CAFE354F4F2A}" srcOrd="3" destOrd="0" parTransId="{5179138C-F1A8-410E-9E6F-D3383C11CE69}" sibTransId="{EA061B26-A78A-4CBA-9A17-0B7193D539D4}"/>
    <dgm:cxn modelId="{8795A2AC-237B-4FCD-BB34-D18F950953F2}" type="presParOf" srcId="{63C416E1-72A4-4BA5-BA5A-950CD9946C79}" destId="{B10AE54D-7616-4B9F-A00A-43BBC7CA852A}" srcOrd="0" destOrd="0" presId="urn:microsoft.com/office/officeart/2005/8/layout/pyramid1"/>
    <dgm:cxn modelId="{7714AC5C-C11C-424C-A23E-88FE17AA5D75}" type="presParOf" srcId="{B10AE54D-7616-4B9F-A00A-43BBC7CA852A}" destId="{232CDC56-F437-4B1B-BEF3-972969B3E205}" srcOrd="0" destOrd="0" presId="urn:microsoft.com/office/officeart/2005/8/layout/pyramid1"/>
    <dgm:cxn modelId="{F3BBB4E5-2363-497A-8854-32DEE7C45932}" type="presParOf" srcId="{B10AE54D-7616-4B9F-A00A-43BBC7CA852A}" destId="{16CB5799-79ED-486C-870D-39412A345345}" srcOrd="1" destOrd="0" presId="urn:microsoft.com/office/officeart/2005/8/layout/pyramid1"/>
    <dgm:cxn modelId="{5D98600D-B17F-4B6C-9BB6-8910EE70A3F9}" type="presParOf" srcId="{63C416E1-72A4-4BA5-BA5A-950CD9946C79}" destId="{4A632204-79FB-4D4D-B050-CE728136124D}" srcOrd="1" destOrd="0" presId="urn:microsoft.com/office/officeart/2005/8/layout/pyramid1"/>
    <dgm:cxn modelId="{679506FE-659A-4ADF-8310-2F888FFC706B}" type="presParOf" srcId="{4A632204-79FB-4D4D-B050-CE728136124D}" destId="{FE4B076D-522A-46F2-9FD9-E9F1C2D6D43F}" srcOrd="0" destOrd="0" presId="urn:microsoft.com/office/officeart/2005/8/layout/pyramid1"/>
    <dgm:cxn modelId="{68BB03B2-C79D-4910-A9E9-24E1270ABDEC}" type="presParOf" srcId="{4A632204-79FB-4D4D-B050-CE728136124D}" destId="{14F0A753-A367-4D9C-99EC-10709DE71A80}" srcOrd="1" destOrd="0" presId="urn:microsoft.com/office/officeart/2005/8/layout/pyramid1"/>
    <dgm:cxn modelId="{C52D2827-47F1-45A2-BBEC-703812B86E0F}" type="presParOf" srcId="{63C416E1-72A4-4BA5-BA5A-950CD9946C79}" destId="{0894DCD8-424A-4044-885D-C4941F3F1B2B}" srcOrd="2" destOrd="0" presId="urn:microsoft.com/office/officeart/2005/8/layout/pyramid1"/>
    <dgm:cxn modelId="{82F9A369-2135-4692-A05D-24B80C564140}" type="presParOf" srcId="{0894DCD8-424A-4044-885D-C4941F3F1B2B}" destId="{211AAA5F-9555-4459-90CE-6A1A051DF070}" srcOrd="0" destOrd="0" presId="urn:microsoft.com/office/officeart/2005/8/layout/pyramid1"/>
    <dgm:cxn modelId="{828BA2BA-01CE-4A4F-8F72-B012252228EE}" type="presParOf" srcId="{0894DCD8-424A-4044-885D-C4941F3F1B2B}" destId="{95865F21-02FE-4425-B971-3D2EC7F11444}" srcOrd="1" destOrd="0" presId="urn:microsoft.com/office/officeart/2005/8/layout/pyramid1"/>
    <dgm:cxn modelId="{5DB09F54-A7FC-4F33-BBC4-03CB5F69541B}" type="presParOf" srcId="{63C416E1-72A4-4BA5-BA5A-950CD9946C79}" destId="{E976DC9E-27E4-4C62-B90F-E957CBC0F94F}" srcOrd="3" destOrd="0" presId="urn:microsoft.com/office/officeart/2005/8/layout/pyramid1"/>
    <dgm:cxn modelId="{E72029FC-EA93-4DE9-958B-7DC082F14D45}" type="presParOf" srcId="{E976DC9E-27E4-4C62-B90F-E957CBC0F94F}" destId="{C3A3DF2B-E4C8-421A-96B5-21F21211209D}" srcOrd="0" destOrd="0" presId="urn:microsoft.com/office/officeart/2005/8/layout/pyramid1"/>
    <dgm:cxn modelId="{087660DF-A0A5-4B9A-A3EC-2BE860A5399F}" type="presParOf" srcId="{E976DC9E-27E4-4C62-B90F-E957CBC0F94F}" destId="{E9BF1ED7-2834-4E94-8CD3-A52E14D37BAD}" srcOrd="1" destOrd="0" presId="urn:microsoft.com/office/officeart/2005/8/layout/pyramid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0EF7DAA-B7A4-40AB-93E4-1BD67E4FDE49}" type="doc">
      <dgm:prSet loTypeId="urn:microsoft.com/office/officeart/2005/8/layout/pyramid1" loCatId="pyramid" qsTypeId="urn:microsoft.com/office/officeart/2005/8/quickstyle/simple1" qsCatId="simple" csTypeId="urn:microsoft.com/office/officeart/2005/8/colors/colorful2" csCatId="colorful" phldr="1"/>
      <dgm:spPr/>
    </dgm:pt>
    <dgm:pt modelId="{0F9C1983-7A06-4E2A-912D-86E9F186AB4B}">
      <dgm:prSet phldrT="[Text]" custT="1"/>
      <dgm:spPr>
        <a:solidFill>
          <a:schemeClr val="accent1">
            <a:lumMod val="40000"/>
            <a:lumOff val="60000"/>
          </a:schemeClr>
        </a:solidFill>
      </dgm:spPr>
      <dgm:t>
        <a:bodyPr/>
        <a:lstStyle/>
        <a:p>
          <a:r>
            <a:rPr lang="en-US" sz="1800" b="1" dirty="0">
              <a:latin typeface="Arial" panose="020B0604020202020204" pitchFamily="34" charset="0"/>
              <a:cs typeface="Arial" panose="020B0604020202020204" pitchFamily="34" charset="0"/>
            </a:rPr>
            <a:t>Specialized support</a:t>
          </a:r>
        </a:p>
      </dgm:t>
    </dgm:pt>
    <dgm:pt modelId="{62E63B93-0379-4315-8AB5-93ABA2CFF3D4}" type="parTrans" cxnId="{2D025C1F-EB26-4DCF-9A8A-8703E47DFE7E}">
      <dgm:prSet/>
      <dgm:spPr/>
      <dgm:t>
        <a:bodyPr/>
        <a:lstStyle/>
        <a:p>
          <a:endParaRPr lang="en-US" sz="1800"/>
        </a:p>
      </dgm:t>
    </dgm:pt>
    <dgm:pt modelId="{22B864B1-DC46-4EF3-90D2-26BF22B0DB0C}" type="sibTrans" cxnId="{2D025C1F-EB26-4DCF-9A8A-8703E47DFE7E}">
      <dgm:prSet/>
      <dgm:spPr/>
      <dgm:t>
        <a:bodyPr/>
        <a:lstStyle/>
        <a:p>
          <a:endParaRPr lang="en-US" sz="1800"/>
        </a:p>
      </dgm:t>
    </dgm:pt>
    <dgm:pt modelId="{861CD043-7D43-4D67-8725-89C21A7C896A}">
      <dgm:prSet phldrT="[Text]" custT="1"/>
      <dgm:spPr>
        <a:solidFill>
          <a:schemeClr val="accent4">
            <a:lumMod val="40000"/>
            <a:lumOff val="60000"/>
          </a:schemeClr>
        </a:solidFill>
      </dgm:spPr>
      <dgm:t>
        <a:bodyPr/>
        <a:lstStyle/>
        <a:p>
          <a:r>
            <a:rPr lang="en-US" sz="1800" b="1" dirty="0">
              <a:latin typeface="Arial" panose="020B0604020202020204" pitchFamily="34" charset="0"/>
              <a:cs typeface="Arial" panose="020B0604020202020204" pitchFamily="34" charset="0"/>
            </a:rPr>
            <a:t>Focused non-specialized support</a:t>
          </a:r>
        </a:p>
      </dgm:t>
    </dgm:pt>
    <dgm:pt modelId="{28AFED0A-D1E9-49EF-9D1A-1FDAE6710B36}" type="parTrans" cxnId="{AD26089F-32EA-46A9-B365-CAA811BD2535}">
      <dgm:prSet/>
      <dgm:spPr/>
      <dgm:t>
        <a:bodyPr/>
        <a:lstStyle/>
        <a:p>
          <a:endParaRPr lang="en-US" sz="1800"/>
        </a:p>
      </dgm:t>
    </dgm:pt>
    <dgm:pt modelId="{659C1A0E-56D1-42D9-BF52-E4E5347D0357}" type="sibTrans" cxnId="{AD26089F-32EA-46A9-B365-CAA811BD2535}">
      <dgm:prSet/>
      <dgm:spPr/>
      <dgm:t>
        <a:bodyPr/>
        <a:lstStyle/>
        <a:p>
          <a:endParaRPr lang="en-US" sz="1800"/>
        </a:p>
      </dgm:t>
    </dgm:pt>
    <dgm:pt modelId="{AFB4DA0F-28F8-4BD3-A050-ACA2F190656D}">
      <dgm:prSet custT="1"/>
      <dgm:spPr>
        <a:solidFill>
          <a:schemeClr val="accent5">
            <a:lumMod val="40000"/>
            <a:lumOff val="60000"/>
          </a:schemeClr>
        </a:solidFill>
      </dgm:spPr>
      <dgm:t>
        <a:bodyPr/>
        <a:lstStyle/>
        <a:p>
          <a:r>
            <a:rPr lang="en-US" sz="1800" b="1" dirty="0">
              <a:latin typeface="Arial" panose="020B0604020202020204" pitchFamily="34" charset="0"/>
              <a:cs typeface="Arial" panose="020B0604020202020204" pitchFamily="34" charset="0"/>
            </a:rPr>
            <a:t>Community and family support</a:t>
          </a:r>
        </a:p>
      </dgm:t>
    </dgm:pt>
    <dgm:pt modelId="{EBEBD1C9-FB99-4C8C-BEBA-848DABE6E906}" type="parTrans" cxnId="{A90E3F5E-8707-494D-BEFB-42548BA322B4}">
      <dgm:prSet/>
      <dgm:spPr/>
      <dgm:t>
        <a:bodyPr/>
        <a:lstStyle/>
        <a:p>
          <a:endParaRPr lang="en-US" sz="1800"/>
        </a:p>
      </dgm:t>
    </dgm:pt>
    <dgm:pt modelId="{E9150E88-4C97-43F3-ADAF-99BBDB8A4405}" type="sibTrans" cxnId="{A90E3F5E-8707-494D-BEFB-42548BA322B4}">
      <dgm:prSet/>
      <dgm:spPr/>
      <dgm:t>
        <a:bodyPr/>
        <a:lstStyle/>
        <a:p>
          <a:endParaRPr lang="en-US" sz="1800"/>
        </a:p>
      </dgm:t>
    </dgm:pt>
    <dgm:pt modelId="{CF6CD97B-DC13-410E-AC5B-CAFE354F4F2A}">
      <dgm:prSet phldrT="[Text]" custT="1"/>
      <dgm:spPr>
        <a:solidFill>
          <a:schemeClr val="accent3">
            <a:lumMod val="40000"/>
            <a:lumOff val="60000"/>
          </a:schemeClr>
        </a:solidFill>
      </dgm:spPr>
      <dgm:t>
        <a:bodyPr/>
        <a:lstStyle/>
        <a:p>
          <a:r>
            <a:rPr lang="en-US" sz="1800" b="1" dirty="0">
              <a:latin typeface="Arial" panose="020B0604020202020204" pitchFamily="34" charset="0"/>
              <a:cs typeface="Arial" panose="020B0604020202020204" pitchFamily="34" charset="0"/>
            </a:rPr>
            <a:t>Basic services and security </a:t>
          </a:r>
        </a:p>
      </dgm:t>
    </dgm:pt>
    <dgm:pt modelId="{EA061B26-A78A-4CBA-9A17-0B7193D539D4}" type="sibTrans" cxnId="{009438FA-6029-40C7-95F0-8B3324061D9A}">
      <dgm:prSet/>
      <dgm:spPr/>
      <dgm:t>
        <a:bodyPr/>
        <a:lstStyle/>
        <a:p>
          <a:endParaRPr lang="en-US" sz="1800"/>
        </a:p>
      </dgm:t>
    </dgm:pt>
    <dgm:pt modelId="{5179138C-F1A8-410E-9E6F-D3383C11CE69}" type="parTrans" cxnId="{009438FA-6029-40C7-95F0-8B3324061D9A}">
      <dgm:prSet/>
      <dgm:spPr/>
      <dgm:t>
        <a:bodyPr/>
        <a:lstStyle/>
        <a:p>
          <a:endParaRPr lang="en-US" sz="1800"/>
        </a:p>
      </dgm:t>
    </dgm:pt>
    <dgm:pt modelId="{63C416E1-72A4-4BA5-BA5A-950CD9946C79}" type="pres">
      <dgm:prSet presAssocID="{F0EF7DAA-B7A4-40AB-93E4-1BD67E4FDE49}" presName="Name0" presStyleCnt="0">
        <dgm:presLayoutVars>
          <dgm:dir/>
          <dgm:animLvl val="lvl"/>
          <dgm:resizeHandles val="exact"/>
        </dgm:presLayoutVars>
      </dgm:prSet>
      <dgm:spPr/>
    </dgm:pt>
    <dgm:pt modelId="{B10AE54D-7616-4B9F-A00A-43BBC7CA852A}" type="pres">
      <dgm:prSet presAssocID="{0F9C1983-7A06-4E2A-912D-86E9F186AB4B}" presName="Name8" presStyleCnt="0"/>
      <dgm:spPr/>
    </dgm:pt>
    <dgm:pt modelId="{232CDC56-F437-4B1B-BEF3-972969B3E205}" type="pres">
      <dgm:prSet presAssocID="{0F9C1983-7A06-4E2A-912D-86E9F186AB4B}" presName="level" presStyleLbl="node1" presStyleIdx="0" presStyleCnt="4">
        <dgm:presLayoutVars>
          <dgm:chMax val="1"/>
          <dgm:bulletEnabled val="1"/>
        </dgm:presLayoutVars>
      </dgm:prSet>
      <dgm:spPr/>
    </dgm:pt>
    <dgm:pt modelId="{16CB5799-79ED-486C-870D-39412A345345}" type="pres">
      <dgm:prSet presAssocID="{0F9C1983-7A06-4E2A-912D-86E9F186AB4B}" presName="levelTx" presStyleLbl="revTx" presStyleIdx="0" presStyleCnt="0">
        <dgm:presLayoutVars>
          <dgm:chMax val="1"/>
          <dgm:bulletEnabled val="1"/>
        </dgm:presLayoutVars>
      </dgm:prSet>
      <dgm:spPr/>
    </dgm:pt>
    <dgm:pt modelId="{4A632204-79FB-4D4D-B050-CE728136124D}" type="pres">
      <dgm:prSet presAssocID="{861CD043-7D43-4D67-8725-89C21A7C896A}" presName="Name8" presStyleCnt="0"/>
      <dgm:spPr/>
    </dgm:pt>
    <dgm:pt modelId="{FE4B076D-522A-46F2-9FD9-E9F1C2D6D43F}" type="pres">
      <dgm:prSet presAssocID="{861CD043-7D43-4D67-8725-89C21A7C896A}" presName="level" presStyleLbl="node1" presStyleIdx="1" presStyleCnt="4">
        <dgm:presLayoutVars>
          <dgm:chMax val="1"/>
          <dgm:bulletEnabled val="1"/>
        </dgm:presLayoutVars>
      </dgm:prSet>
      <dgm:spPr/>
    </dgm:pt>
    <dgm:pt modelId="{14F0A753-A367-4D9C-99EC-10709DE71A80}" type="pres">
      <dgm:prSet presAssocID="{861CD043-7D43-4D67-8725-89C21A7C896A}" presName="levelTx" presStyleLbl="revTx" presStyleIdx="0" presStyleCnt="0">
        <dgm:presLayoutVars>
          <dgm:chMax val="1"/>
          <dgm:bulletEnabled val="1"/>
        </dgm:presLayoutVars>
      </dgm:prSet>
      <dgm:spPr/>
    </dgm:pt>
    <dgm:pt modelId="{0894DCD8-424A-4044-885D-C4941F3F1B2B}" type="pres">
      <dgm:prSet presAssocID="{AFB4DA0F-28F8-4BD3-A050-ACA2F190656D}" presName="Name8" presStyleCnt="0"/>
      <dgm:spPr/>
    </dgm:pt>
    <dgm:pt modelId="{211AAA5F-9555-4459-90CE-6A1A051DF070}" type="pres">
      <dgm:prSet presAssocID="{AFB4DA0F-28F8-4BD3-A050-ACA2F190656D}" presName="level" presStyleLbl="node1" presStyleIdx="2" presStyleCnt="4">
        <dgm:presLayoutVars>
          <dgm:chMax val="1"/>
          <dgm:bulletEnabled val="1"/>
        </dgm:presLayoutVars>
      </dgm:prSet>
      <dgm:spPr/>
    </dgm:pt>
    <dgm:pt modelId="{95865F21-02FE-4425-B971-3D2EC7F11444}" type="pres">
      <dgm:prSet presAssocID="{AFB4DA0F-28F8-4BD3-A050-ACA2F190656D}" presName="levelTx" presStyleLbl="revTx" presStyleIdx="0" presStyleCnt="0">
        <dgm:presLayoutVars>
          <dgm:chMax val="1"/>
          <dgm:bulletEnabled val="1"/>
        </dgm:presLayoutVars>
      </dgm:prSet>
      <dgm:spPr/>
    </dgm:pt>
    <dgm:pt modelId="{E976DC9E-27E4-4C62-B90F-E957CBC0F94F}" type="pres">
      <dgm:prSet presAssocID="{CF6CD97B-DC13-410E-AC5B-CAFE354F4F2A}" presName="Name8" presStyleCnt="0"/>
      <dgm:spPr/>
    </dgm:pt>
    <dgm:pt modelId="{C3A3DF2B-E4C8-421A-96B5-21F21211209D}" type="pres">
      <dgm:prSet presAssocID="{CF6CD97B-DC13-410E-AC5B-CAFE354F4F2A}" presName="level" presStyleLbl="node1" presStyleIdx="3" presStyleCnt="4">
        <dgm:presLayoutVars>
          <dgm:chMax val="1"/>
          <dgm:bulletEnabled val="1"/>
        </dgm:presLayoutVars>
      </dgm:prSet>
      <dgm:spPr/>
    </dgm:pt>
    <dgm:pt modelId="{E9BF1ED7-2834-4E94-8CD3-A52E14D37BAD}" type="pres">
      <dgm:prSet presAssocID="{CF6CD97B-DC13-410E-AC5B-CAFE354F4F2A}" presName="levelTx" presStyleLbl="revTx" presStyleIdx="0" presStyleCnt="0">
        <dgm:presLayoutVars>
          <dgm:chMax val="1"/>
          <dgm:bulletEnabled val="1"/>
        </dgm:presLayoutVars>
      </dgm:prSet>
      <dgm:spPr/>
    </dgm:pt>
  </dgm:ptLst>
  <dgm:cxnLst>
    <dgm:cxn modelId="{F59CBC13-AD40-4940-99C7-7D271FC02424}" type="presOf" srcId="{CF6CD97B-DC13-410E-AC5B-CAFE354F4F2A}" destId="{E9BF1ED7-2834-4E94-8CD3-A52E14D37BAD}" srcOrd="1" destOrd="0" presId="urn:microsoft.com/office/officeart/2005/8/layout/pyramid1"/>
    <dgm:cxn modelId="{2D025C1F-EB26-4DCF-9A8A-8703E47DFE7E}" srcId="{F0EF7DAA-B7A4-40AB-93E4-1BD67E4FDE49}" destId="{0F9C1983-7A06-4E2A-912D-86E9F186AB4B}" srcOrd="0" destOrd="0" parTransId="{62E63B93-0379-4315-8AB5-93ABA2CFF3D4}" sibTransId="{22B864B1-DC46-4EF3-90D2-26BF22B0DB0C}"/>
    <dgm:cxn modelId="{A90E3F5E-8707-494D-BEFB-42548BA322B4}" srcId="{F0EF7DAA-B7A4-40AB-93E4-1BD67E4FDE49}" destId="{AFB4DA0F-28F8-4BD3-A050-ACA2F190656D}" srcOrd="2" destOrd="0" parTransId="{EBEBD1C9-FB99-4C8C-BEBA-848DABE6E906}" sibTransId="{E9150E88-4C97-43F3-ADAF-99BBDB8A4405}"/>
    <dgm:cxn modelId="{7296F562-20A6-453C-9FBC-BBC18EA9DA75}" type="presOf" srcId="{CF6CD97B-DC13-410E-AC5B-CAFE354F4F2A}" destId="{C3A3DF2B-E4C8-421A-96B5-21F21211209D}" srcOrd="0" destOrd="0" presId="urn:microsoft.com/office/officeart/2005/8/layout/pyramid1"/>
    <dgm:cxn modelId="{D74C307D-9639-4853-B7CC-F9A4B30D4947}" type="presOf" srcId="{0F9C1983-7A06-4E2A-912D-86E9F186AB4B}" destId="{232CDC56-F437-4B1B-BEF3-972969B3E205}" srcOrd="0" destOrd="0" presId="urn:microsoft.com/office/officeart/2005/8/layout/pyramid1"/>
    <dgm:cxn modelId="{7E6E2F82-7E4E-40D2-B3A9-429170205FE2}" type="presOf" srcId="{861CD043-7D43-4D67-8725-89C21A7C896A}" destId="{14F0A753-A367-4D9C-99EC-10709DE71A80}" srcOrd="1" destOrd="0" presId="urn:microsoft.com/office/officeart/2005/8/layout/pyramid1"/>
    <dgm:cxn modelId="{F087A386-2DA2-4B8C-9E02-F0278E935E4B}" type="presOf" srcId="{861CD043-7D43-4D67-8725-89C21A7C896A}" destId="{FE4B076D-522A-46F2-9FD9-E9F1C2D6D43F}" srcOrd="0" destOrd="0" presId="urn:microsoft.com/office/officeart/2005/8/layout/pyramid1"/>
    <dgm:cxn modelId="{AD26089F-32EA-46A9-B365-CAA811BD2535}" srcId="{F0EF7DAA-B7A4-40AB-93E4-1BD67E4FDE49}" destId="{861CD043-7D43-4D67-8725-89C21A7C896A}" srcOrd="1" destOrd="0" parTransId="{28AFED0A-D1E9-49EF-9D1A-1FDAE6710B36}" sibTransId="{659C1A0E-56D1-42D9-BF52-E4E5347D0357}"/>
    <dgm:cxn modelId="{548DBBDA-DA75-4242-99A5-4DE507CAE316}" type="presOf" srcId="{0F9C1983-7A06-4E2A-912D-86E9F186AB4B}" destId="{16CB5799-79ED-486C-870D-39412A345345}" srcOrd="1" destOrd="0" presId="urn:microsoft.com/office/officeart/2005/8/layout/pyramid1"/>
    <dgm:cxn modelId="{50069DDB-FFCA-4EDF-8597-7484439E0A1A}" type="presOf" srcId="{AFB4DA0F-28F8-4BD3-A050-ACA2F190656D}" destId="{95865F21-02FE-4425-B971-3D2EC7F11444}" srcOrd="1" destOrd="0" presId="urn:microsoft.com/office/officeart/2005/8/layout/pyramid1"/>
    <dgm:cxn modelId="{0926C5EE-1C02-468D-9B74-6B27C6A800CD}" type="presOf" srcId="{AFB4DA0F-28F8-4BD3-A050-ACA2F190656D}" destId="{211AAA5F-9555-4459-90CE-6A1A051DF070}" srcOrd="0" destOrd="0" presId="urn:microsoft.com/office/officeart/2005/8/layout/pyramid1"/>
    <dgm:cxn modelId="{C8CBE9F4-CD92-498C-B54A-3FF0B0334C3C}" type="presOf" srcId="{F0EF7DAA-B7A4-40AB-93E4-1BD67E4FDE49}" destId="{63C416E1-72A4-4BA5-BA5A-950CD9946C79}" srcOrd="0" destOrd="0" presId="urn:microsoft.com/office/officeart/2005/8/layout/pyramid1"/>
    <dgm:cxn modelId="{009438FA-6029-40C7-95F0-8B3324061D9A}" srcId="{F0EF7DAA-B7A4-40AB-93E4-1BD67E4FDE49}" destId="{CF6CD97B-DC13-410E-AC5B-CAFE354F4F2A}" srcOrd="3" destOrd="0" parTransId="{5179138C-F1A8-410E-9E6F-D3383C11CE69}" sibTransId="{EA061B26-A78A-4CBA-9A17-0B7193D539D4}"/>
    <dgm:cxn modelId="{8795A2AC-237B-4FCD-BB34-D18F950953F2}" type="presParOf" srcId="{63C416E1-72A4-4BA5-BA5A-950CD9946C79}" destId="{B10AE54D-7616-4B9F-A00A-43BBC7CA852A}" srcOrd="0" destOrd="0" presId="urn:microsoft.com/office/officeart/2005/8/layout/pyramid1"/>
    <dgm:cxn modelId="{7714AC5C-C11C-424C-A23E-88FE17AA5D75}" type="presParOf" srcId="{B10AE54D-7616-4B9F-A00A-43BBC7CA852A}" destId="{232CDC56-F437-4B1B-BEF3-972969B3E205}" srcOrd="0" destOrd="0" presId="urn:microsoft.com/office/officeart/2005/8/layout/pyramid1"/>
    <dgm:cxn modelId="{F3BBB4E5-2363-497A-8854-32DEE7C45932}" type="presParOf" srcId="{B10AE54D-7616-4B9F-A00A-43BBC7CA852A}" destId="{16CB5799-79ED-486C-870D-39412A345345}" srcOrd="1" destOrd="0" presId="urn:microsoft.com/office/officeart/2005/8/layout/pyramid1"/>
    <dgm:cxn modelId="{5D98600D-B17F-4B6C-9BB6-8910EE70A3F9}" type="presParOf" srcId="{63C416E1-72A4-4BA5-BA5A-950CD9946C79}" destId="{4A632204-79FB-4D4D-B050-CE728136124D}" srcOrd="1" destOrd="0" presId="urn:microsoft.com/office/officeart/2005/8/layout/pyramid1"/>
    <dgm:cxn modelId="{679506FE-659A-4ADF-8310-2F888FFC706B}" type="presParOf" srcId="{4A632204-79FB-4D4D-B050-CE728136124D}" destId="{FE4B076D-522A-46F2-9FD9-E9F1C2D6D43F}" srcOrd="0" destOrd="0" presId="urn:microsoft.com/office/officeart/2005/8/layout/pyramid1"/>
    <dgm:cxn modelId="{68BB03B2-C79D-4910-A9E9-24E1270ABDEC}" type="presParOf" srcId="{4A632204-79FB-4D4D-B050-CE728136124D}" destId="{14F0A753-A367-4D9C-99EC-10709DE71A80}" srcOrd="1" destOrd="0" presId="urn:microsoft.com/office/officeart/2005/8/layout/pyramid1"/>
    <dgm:cxn modelId="{C52D2827-47F1-45A2-BBEC-703812B86E0F}" type="presParOf" srcId="{63C416E1-72A4-4BA5-BA5A-950CD9946C79}" destId="{0894DCD8-424A-4044-885D-C4941F3F1B2B}" srcOrd="2" destOrd="0" presId="urn:microsoft.com/office/officeart/2005/8/layout/pyramid1"/>
    <dgm:cxn modelId="{82F9A369-2135-4692-A05D-24B80C564140}" type="presParOf" srcId="{0894DCD8-424A-4044-885D-C4941F3F1B2B}" destId="{211AAA5F-9555-4459-90CE-6A1A051DF070}" srcOrd="0" destOrd="0" presId="urn:microsoft.com/office/officeart/2005/8/layout/pyramid1"/>
    <dgm:cxn modelId="{828BA2BA-01CE-4A4F-8F72-B012252228EE}" type="presParOf" srcId="{0894DCD8-424A-4044-885D-C4941F3F1B2B}" destId="{95865F21-02FE-4425-B971-3D2EC7F11444}" srcOrd="1" destOrd="0" presId="urn:microsoft.com/office/officeart/2005/8/layout/pyramid1"/>
    <dgm:cxn modelId="{5DB09F54-A7FC-4F33-BBC4-03CB5F69541B}" type="presParOf" srcId="{63C416E1-72A4-4BA5-BA5A-950CD9946C79}" destId="{E976DC9E-27E4-4C62-B90F-E957CBC0F94F}" srcOrd="3" destOrd="0" presId="urn:microsoft.com/office/officeart/2005/8/layout/pyramid1"/>
    <dgm:cxn modelId="{E72029FC-EA93-4DE9-958B-7DC082F14D45}" type="presParOf" srcId="{E976DC9E-27E4-4C62-B90F-E957CBC0F94F}" destId="{C3A3DF2B-E4C8-421A-96B5-21F21211209D}" srcOrd="0" destOrd="0" presId="urn:microsoft.com/office/officeart/2005/8/layout/pyramid1"/>
    <dgm:cxn modelId="{087660DF-A0A5-4B9A-A3EC-2BE860A5399F}" type="presParOf" srcId="{E976DC9E-27E4-4C62-B90F-E957CBC0F94F}" destId="{E9BF1ED7-2834-4E94-8CD3-A52E14D37BAD}" srcOrd="1" destOrd="0" presId="urn:microsoft.com/office/officeart/2005/8/layout/pyramid1"/>
  </dgm:cxnLst>
  <dgm:bg/>
  <dgm:whole>
    <a:ln w="38100">
      <a:noFill/>
    </a:ln>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32CDC56-F437-4B1B-BEF3-972969B3E205}">
      <dsp:nvSpPr>
        <dsp:cNvPr id="0" name=""/>
        <dsp:cNvSpPr/>
      </dsp:nvSpPr>
      <dsp:spPr>
        <a:xfrm>
          <a:off x="2085975" y="0"/>
          <a:ext cx="1390650" cy="1183581"/>
        </a:xfrm>
        <a:prstGeom prst="trapezoid">
          <a:avLst>
            <a:gd name="adj" fmla="val 58748"/>
          </a:avLst>
        </a:prstGeom>
        <a:solidFill>
          <a:schemeClr val="accent1">
            <a:lumMod val="40000"/>
            <a:lumOff val="6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r>
            <a:rPr lang="en-US" sz="1800" b="1" kern="1200" dirty="0">
              <a:latin typeface="Arial" panose="020B0604020202020204" pitchFamily="34" charset="0"/>
              <a:cs typeface="Arial" panose="020B0604020202020204" pitchFamily="34" charset="0"/>
            </a:rPr>
            <a:t>Specialized support</a:t>
          </a:r>
        </a:p>
      </dsp:txBody>
      <dsp:txXfrm>
        <a:off x="2085975" y="0"/>
        <a:ext cx="1390650" cy="1183581"/>
      </dsp:txXfrm>
    </dsp:sp>
    <dsp:sp modelId="{FE4B076D-522A-46F2-9FD9-E9F1C2D6D43F}">
      <dsp:nvSpPr>
        <dsp:cNvPr id="0" name=""/>
        <dsp:cNvSpPr/>
      </dsp:nvSpPr>
      <dsp:spPr>
        <a:xfrm>
          <a:off x="1390650" y="1183581"/>
          <a:ext cx="2781300" cy="1183581"/>
        </a:xfrm>
        <a:prstGeom prst="trapezoid">
          <a:avLst>
            <a:gd name="adj" fmla="val 58748"/>
          </a:avLst>
        </a:prstGeom>
        <a:solidFill>
          <a:schemeClr val="accent4">
            <a:lumMod val="40000"/>
            <a:lumOff val="6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r>
            <a:rPr lang="en-US" sz="1800" b="1" kern="1200" dirty="0">
              <a:latin typeface="Arial" panose="020B0604020202020204" pitchFamily="34" charset="0"/>
              <a:cs typeface="Arial" panose="020B0604020202020204" pitchFamily="34" charset="0"/>
            </a:rPr>
            <a:t>Focused non-specialized support</a:t>
          </a:r>
        </a:p>
      </dsp:txBody>
      <dsp:txXfrm>
        <a:off x="1877377" y="1183581"/>
        <a:ext cx="1807845" cy="1183581"/>
      </dsp:txXfrm>
    </dsp:sp>
    <dsp:sp modelId="{211AAA5F-9555-4459-90CE-6A1A051DF070}">
      <dsp:nvSpPr>
        <dsp:cNvPr id="0" name=""/>
        <dsp:cNvSpPr/>
      </dsp:nvSpPr>
      <dsp:spPr>
        <a:xfrm>
          <a:off x="695325" y="2367163"/>
          <a:ext cx="4171950" cy="1183581"/>
        </a:xfrm>
        <a:prstGeom prst="trapezoid">
          <a:avLst>
            <a:gd name="adj" fmla="val 58748"/>
          </a:avLst>
        </a:prstGeom>
        <a:solidFill>
          <a:schemeClr val="accent5">
            <a:lumMod val="40000"/>
            <a:lumOff val="6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r>
            <a:rPr lang="en-US" sz="1800" b="1" kern="1200" dirty="0">
              <a:latin typeface="Arial" panose="020B0604020202020204" pitchFamily="34" charset="0"/>
              <a:cs typeface="Arial" panose="020B0604020202020204" pitchFamily="34" charset="0"/>
            </a:rPr>
            <a:t>Community and family support</a:t>
          </a:r>
        </a:p>
      </dsp:txBody>
      <dsp:txXfrm>
        <a:off x="1425416" y="2367163"/>
        <a:ext cx="2711767" cy="1183581"/>
      </dsp:txXfrm>
    </dsp:sp>
    <dsp:sp modelId="{C3A3DF2B-E4C8-421A-96B5-21F21211209D}">
      <dsp:nvSpPr>
        <dsp:cNvPr id="0" name=""/>
        <dsp:cNvSpPr/>
      </dsp:nvSpPr>
      <dsp:spPr>
        <a:xfrm>
          <a:off x="0" y="3550744"/>
          <a:ext cx="5562600" cy="1183581"/>
        </a:xfrm>
        <a:prstGeom prst="trapezoid">
          <a:avLst>
            <a:gd name="adj" fmla="val 58748"/>
          </a:avLst>
        </a:prstGeom>
        <a:solidFill>
          <a:schemeClr val="accent3">
            <a:lumMod val="40000"/>
            <a:lumOff val="6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r>
            <a:rPr lang="en-US" sz="1800" b="1" kern="1200" dirty="0">
              <a:latin typeface="Arial" panose="020B0604020202020204" pitchFamily="34" charset="0"/>
              <a:cs typeface="Arial" panose="020B0604020202020204" pitchFamily="34" charset="0"/>
            </a:rPr>
            <a:t>Basic services and security </a:t>
          </a:r>
        </a:p>
      </dsp:txBody>
      <dsp:txXfrm>
        <a:off x="973454" y="3550744"/>
        <a:ext cx="3615690" cy="118358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32CDC56-F437-4B1B-BEF3-972969B3E205}">
      <dsp:nvSpPr>
        <dsp:cNvPr id="0" name=""/>
        <dsp:cNvSpPr/>
      </dsp:nvSpPr>
      <dsp:spPr>
        <a:xfrm>
          <a:off x="2085975" y="0"/>
          <a:ext cx="1390650" cy="1183581"/>
        </a:xfrm>
        <a:prstGeom prst="trapezoid">
          <a:avLst>
            <a:gd name="adj" fmla="val 58748"/>
          </a:avLst>
        </a:prstGeom>
        <a:solidFill>
          <a:schemeClr val="accent1">
            <a:lumMod val="40000"/>
            <a:lumOff val="6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r>
            <a:rPr lang="en-US" sz="1800" b="1" kern="1200" dirty="0">
              <a:latin typeface="Arial" panose="020B0604020202020204" pitchFamily="34" charset="0"/>
              <a:cs typeface="Arial" panose="020B0604020202020204" pitchFamily="34" charset="0"/>
            </a:rPr>
            <a:t>Specialized support</a:t>
          </a:r>
        </a:p>
      </dsp:txBody>
      <dsp:txXfrm>
        <a:off x="2085975" y="0"/>
        <a:ext cx="1390650" cy="1183581"/>
      </dsp:txXfrm>
    </dsp:sp>
    <dsp:sp modelId="{FE4B076D-522A-46F2-9FD9-E9F1C2D6D43F}">
      <dsp:nvSpPr>
        <dsp:cNvPr id="0" name=""/>
        <dsp:cNvSpPr/>
      </dsp:nvSpPr>
      <dsp:spPr>
        <a:xfrm>
          <a:off x="1390650" y="1183581"/>
          <a:ext cx="2781300" cy="1183581"/>
        </a:xfrm>
        <a:prstGeom prst="trapezoid">
          <a:avLst>
            <a:gd name="adj" fmla="val 58748"/>
          </a:avLst>
        </a:prstGeom>
        <a:solidFill>
          <a:schemeClr val="accent4">
            <a:lumMod val="40000"/>
            <a:lumOff val="6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r>
            <a:rPr lang="en-US" sz="1800" b="1" kern="1200" dirty="0">
              <a:latin typeface="Arial" panose="020B0604020202020204" pitchFamily="34" charset="0"/>
              <a:cs typeface="Arial" panose="020B0604020202020204" pitchFamily="34" charset="0"/>
            </a:rPr>
            <a:t>Focused non-specialized support</a:t>
          </a:r>
        </a:p>
      </dsp:txBody>
      <dsp:txXfrm>
        <a:off x="1877377" y="1183581"/>
        <a:ext cx="1807845" cy="1183581"/>
      </dsp:txXfrm>
    </dsp:sp>
    <dsp:sp modelId="{211AAA5F-9555-4459-90CE-6A1A051DF070}">
      <dsp:nvSpPr>
        <dsp:cNvPr id="0" name=""/>
        <dsp:cNvSpPr/>
      </dsp:nvSpPr>
      <dsp:spPr>
        <a:xfrm>
          <a:off x="695325" y="2367163"/>
          <a:ext cx="4171950" cy="1183581"/>
        </a:xfrm>
        <a:prstGeom prst="trapezoid">
          <a:avLst>
            <a:gd name="adj" fmla="val 58748"/>
          </a:avLst>
        </a:prstGeom>
        <a:solidFill>
          <a:schemeClr val="accent5">
            <a:lumMod val="40000"/>
            <a:lumOff val="6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r>
            <a:rPr lang="en-US" sz="1800" b="1" kern="1200" dirty="0">
              <a:latin typeface="Arial" panose="020B0604020202020204" pitchFamily="34" charset="0"/>
              <a:cs typeface="Arial" panose="020B0604020202020204" pitchFamily="34" charset="0"/>
            </a:rPr>
            <a:t>Community and family support</a:t>
          </a:r>
        </a:p>
      </dsp:txBody>
      <dsp:txXfrm>
        <a:off x="1425416" y="2367163"/>
        <a:ext cx="2711767" cy="1183581"/>
      </dsp:txXfrm>
    </dsp:sp>
    <dsp:sp modelId="{C3A3DF2B-E4C8-421A-96B5-21F21211209D}">
      <dsp:nvSpPr>
        <dsp:cNvPr id="0" name=""/>
        <dsp:cNvSpPr/>
      </dsp:nvSpPr>
      <dsp:spPr>
        <a:xfrm>
          <a:off x="0" y="3550744"/>
          <a:ext cx="5562600" cy="1183581"/>
        </a:xfrm>
        <a:prstGeom prst="trapezoid">
          <a:avLst>
            <a:gd name="adj" fmla="val 58748"/>
          </a:avLst>
        </a:prstGeom>
        <a:solidFill>
          <a:schemeClr val="accent3">
            <a:lumMod val="40000"/>
            <a:lumOff val="6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r>
            <a:rPr lang="en-US" sz="1800" b="1" kern="1200" dirty="0">
              <a:latin typeface="Arial" panose="020B0604020202020204" pitchFamily="34" charset="0"/>
              <a:cs typeface="Arial" panose="020B0604020202020204" pitchFamily="34" charset="0"/>
            </a:rPr>
            <a:t>Basic services and security </a:t>
          </a:r>
        </a:p>
      </dsp:txBody>
      <dsp:txXfrm>
        <a:off x="973454" y="3550744"/>
        <a:ext cx="3615690" cy="1183581"/>
      </dsp:txXfrm>
    </dsp:sp>
  </dsp:spTree>
</dsp:drawing>
</file>

<file path=ppt/diagrams/layout1.xml><?xml version="1.0" encoding="utf-8"?>
<dgm:layoutDef xmlns:dgm="http://schemas.openxmlformats.org/drawingml/2006/diagram" xmlns:a="http://schemas.openxmlformats.org/drawingml/2006/main" uniqueId="urn:microsoft.com/office/officeart/2005/8/layout/pyramid1">
  <dgm:title val=""/>
  <dgm:desc val=""/>
  <dgm:catLst>
    <dgm:cat type="pyramid" pri="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B"/>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B"/>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mid"/>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pyramid1">
  <dgm:title val=""/>
  <dgm:desc val=""/>
  <dgm:catLst>
    <dgm:cat type="pyramid" pri="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B"/>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B"/>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mid"/>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B86596AE-14D0-486F-C4A8-BDEB20581759}"/>
              </a:ext>
            </a:extLst>
          </p:cNvPr>
          <p:cNvSpPr>
            <a:spLocks noGrp="1"/>
          </p:cNvSpPr>
          <p:nvPr>
            <p:ph type="hdr" sz="quarter"/>
          </p:nvPr>
        </p:nvSpPr>
        <p:spPr>
          <a:xfrm>
            <a:off x="0" y="0"/>
            <a:ext cx="3076575" cy="512763"/>
          </a:xfrm>
          <a:prstGeom prst="rect">
            <a:avLst/>
          </a:prstGeom>
        </p:spPr>
        <p:txBody>
          <a:bodyPr vert="horz" lIns="91440" tIns="45720" rIns="91440" bIns="45720" rtlCol="0"/>
          <a:lstStyle>
            <a:lvl1pPr algn="l">
              <a:defRPr sz="1200"/>
            </a:lvl1pPr>
          </a:lstStyle>
          <a:p>
            <a:endParaRPr lang="en-US" dirty="0"/>
          </a:p>
        </p:txBody>
      </p:sp>
      <p:sp>
        <p:nvSpPr>
          <p:cNvPr id="3" name="Date Placeholder 2">
            <a:extLst>
              <a:ext uri="{FF2B5EF4-FFF2-40B4-BE49-F238E27FC236}">
                <a16:creationId xmlns:a16="http://schemas.microsoft.com/office/drawing/2014/main" id="{C61FBF27-9BB9-D051-7485-E6C5DD6F7670}"/>
              </a:ext>
            </a:extLst>
          </p:cNvPr>
          <p:cNvSpPr>
            <a:spLocks noGrp="1"/>
          </p:cNvSpPr>
          <p:nvPr>
            <p:ph type="dt" sz="quarter" idx="1"/>
          </p:nvPr>
        </p:nvSpPr>
        <p:spPr>
          <a:xfrm>
            <a:off x="4021138" y="0"/>
            <a:ext cx="3076575" cy="512763"/>
          </a:xfrm>
          <a:prstGeom prst="rect">
            <a:avLst/>
          </a:prstGeom>
        </p:spPr>
        <p:txBody>
          <a:bodyPr vert="horz" lIns="91440" tIns="45720" rIns="91440" bIns="45720" rtlCol="0"/>
          <a:lstStyle>
            <a:lvl1pPr algn="r">
              <a:defRPr sz="1200"/>
            </a:lvl1pPr>
          </a:lstStyle>
          <a:p>
            <a:fld id="{EFF2EB69-600A-4966-A7B3-0E39F5F9E6CB}" type="datetimeFigureOut">
              <a:rPr lang="en-US" smtClean="0"/>
              <a:t>3/31/2023</a:t>
            </a:fld>
            <a:endParaRPr lang="en-US" dirty="0"/>
          </a:p>
        </p:txBody>
      </p:sp>
      <p:sp>
        <p:nvSpPr>
          <p:cNvPr id="4" name="Footer Placeholder 3">
            <a:extLst>
              <a:ext uri="{FF2B5EF4-FFF2-40B4-BE49-F238E27FC236}">
                <a16:creationId xmlns:a16="http://schemas.microsoft.com/office/drawing/2014/main" id="{28D04E8C-5F29-DD17-EE31-5CBC14E902BB}"/>
              </a:ext>
            </a:extLst>
          </p:cNvPr>
          <p:cNvSpPr>
            <a:spLocks noGrp="1"/>
          </p:cNvSpPr>
          <p:nvPr>
            <p:ph type="ftr" sz="quarter" idx="2"/>
          </p:nvPr>
        </p:nvSpPr>
        <p:spPr>
          <a:xfrm>
            <a:off x="0" y="9721850"/>
            <a:ext cx="3076575" cy="512763"/>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id="{82530315-CE10-68CF-3DA3-B80B9FC8CCD4}"/>
              </a:ext>
            </a:extLst>
          </p:cNvPr>
          <p:cNvSpPr>
            <a:spLocks noGrp="1"/>
          </p:cNvSpPr>
          <p:nvPr>
            <p:ph type="sldNum" sz="quarter" idx="3"/>
          </p:nvPr>
        </p:nvSpPr>
        <p:spPr>
          <a:xfrm>
            <a:off x="4021138" y="9721850"/>
            <a:ext cx="3076575" cy="512763"/>
          </a:xfrm>
          <a:prstGeom prst="rect">
            <a:avLst/>
          </a:prstGeom>
        </p:spPr>
        <p:txBody>
          <a:bodyPr vert="horz" lIns="91440" tIns="45720" rIns="91440" bIns="45720" rtlCol="0" anchor="b"/>
          <a:lstStyle>
            <a:lvl1pPr algn="r">
              <a:defRPr sz="1200"/>
            </a:lvl1pPr>
          </a:lstStyle>
          <a:p>
            <a:fld id="{A27DE55C-4497-490D-B6E4-474A134EE259}" type="slidenum">
              <a:rPr lang="en-US" smtClean="0"/>
              <a:t>‹#›</a:t>
            </a:fld>
            <a:endParaRPr lang="en-US" dirty="0"/>
          </a:p>
        </p:txBody>
      </p:sp>
    </p:spTree>
    <p:extLst>
      <p:ext uri="{BB962C8B-B14F-4D97-AF65-F5344CB8AC3E}">
        <p14:creationId xmlns:p14="http://schemas.microsoft.com/office/powerpoint/2010/main" val="1967012887"/>
      </p:ext>
    </p:extLst>
  </p:cSld>
  <p:clrMap bg1="lt1" tx1="dk1" bg2="lt2" tx2="dk2" accent1="accent1" accent2="accent2" accent3="accent3" accent4="accent4" accent5="accent5" accent6="accent6" hlink="hlink" folHlink="folHlink"/>
</p:handoutMaster>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2-27T00:14:05.938"/>
    </inkml:context>
    <inkml:brush xml:id="br0">
      <inkml:brushProperty name="width" value="0.05" units="cm"/>
      <inkml:brushProperty name="height" value="0.05" units="cm"/>
    </inkml:brush>
  </inkml:definitions>
  <inkml:trace contextRef="#ctx0" brushRef="#br0">1 0 24575,'0'0'-8191</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Notes Placeholder 7">
            <a:extLst>
              <a:ext uri="{FF2B5EF4-FFF2-40B4-BE49-F238E27FC236}">
                <a16:creationId xmlns:a16="http://schemas.microsoft.com/office/drawing/2014/main" id="{763E32EF-30E5-6492-70F6-AC6DBC9779A0}"/>
              </a:ext>
            </a:extLst>
          </p:cNvPr>
          <p:cNvSpPr>
            <a:spLocks noGrp="1"/>
          </p:cNvSpPr>
          <p:nvPr>
            <p:ph type="body" sz="quarter" idx="3"/>
          </p:nvPr>
        </p:nvSpPr>
        <p:spPr>
          <a:xfrm>
            <a:off x="477838" y="4229101"/>
            <a:ext cx="6143624" cy="5442608"/>
          </a:xfrm>
          <a:prstGeom prst="rect">
            <a:avLst/>
          </a:prstGeom>
        </p:spPr>
        <p:txBody>
          <a:bodyPr vert="horz" lIns="99048" tIns="49524" rIns="99048" bIns="49524" rtlCol="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Slide Image Placeholder 4">
            <a:extLst>
              <a:ext uri="{FF2B5EF4-FFF2-40B4-BE49-F238E27FC236}">
                <a16:creationId xmlns:a16="http://schemas.microsoft.com/office/drawing/2014/main" id="{5E90FC27-63D1-3A97-1D2A-1F0B987A6791}"/>
              </a:ext>
            </a:extLst>
          </p:cNvPr>
          <p:cNvSpPr>
            <a:spLocks noGrp="1" noRot="1" noChangeAspect="1"/>
          </p:cNvSpPr>
          <p:nvPr>
            <p:ph type="sldImg" idx="2"/>
          </p:nvPr>
        </p:nvSpPr>
        <p:spPr>
          <a:xfrm>
            <a:off x="477838" y="460375"/>
            <a:ext cx="6143625" cy="3455988"/>
          </a:xfrm>
          <a:prstGeom prst="rect">
            <a:avLst/>
          </a:prstGeom>
          <a:noFill/>
          <a:ln w="12700">
            <a:solidFill>
              <a:prstClr val="black"/>
            </a:solidFill>
          </a:ln>
        </p:spPr>
        <p:txBody>
          <a:bodyPr vert="horz" lIns="99048" tIns="49524" rIns="99048" bIns="49524" rtlCol="0" anchor="ctr"/>
          <a:lstStyle/>
          <a:p>
            <a:endParaRPr lang="en-CA" dirty="0"/>
          </a:p>
        </p:txBody>
      </p:sp>
    </p:spTree>
    <p:extLst>
      <p:ext uri="{BB962C8B-B14F-4D97-AF65-F5344CB8AC3E}">
        <p14:creationId xmlns:p14="http://schemas.microsoft.com/office/powerpoint/2010/main" val="3511583086"/>
      </p:ext>
    </p:extLst>
  </p:cSld>
  <p:clrMap bg1="lt1" tx1="dk1" bg2="lt2" tx2="dk2" accent1="accent1" accent2="accent2" accent3="accent3" accent4="accent4" accent5="accent5" accent6="accent6" hlink="hlink" folHlink="folHlink"/>
  <p:notesStyle>
    <a:lvl1pPr marL="171450" indent="-171450" algn="l" defTabSz="914400" rtl="0" eaLnBrk="1" latinLnBrk="0" hangingPunct="1">
      <a:buFont typeface="Arial" panose="020B0604020202020204" pitchFamily="34" charset="0"/>
      <a:buChar char="•"/>
      <a:defRPr sz="1200" kern="1200">
        <a:solidFill>
          <a:schemeClr val="tx1"/>
        </a:solidFill>
        <a:latin typeface="+mn-lt"/>
        <a:ea typeface="+mn-ea"/>
        <a:cs typeface="+mn-cs"/>
      </a:defRPr>
    </a:lvl1pPr>
    <a:lvl2pPr marL="628650" indent="-171450" algn="l" defTabSz="914400" rtl="0" eaLnBrk="1" latinLnBrk="0" hangingPunct="1">
      <a:buFont typeface="Arial" panose="020B0604020202020204" pitchFamily="34" charset="0"/>
      <a:buChar char="•"/>
      <a:defRPr sz="1200" kern="1200">
        <a:solidFill>
          <a:schemeClr val="tx1"/>
        </a:solidFill>
        <a:latin typeface="+mn-lt"/>
        <a:ea typeface="+mn-ea"/>
        <a:cs typeface="+mn-cs"/>
      </a:defRPr>
    </a:lvl2pPr>
    <a:lvl3pPr marL="1085850" indent="-171450" algn="l" defTabSz="914400" rtl="0" eaLnBrk="1" latinLnBrk="0" hangingPunct="1">
      <a:buFont typeface="Arial" panose="020B0604020202020204" pitchFamily="34" charset="0"/>
      <a:buChar char="•"/>
      <a:defRPr sz="1200" kern="1200">
        <a:solidFill>
          <a:schemeClr val="tx1"/>
        </a:solidFill>
        <a:latin typeface="+mn-lt"/>
        <a:ea typeface="+mn-ea"/>
        <a:cs typeface="+mn-cs"/>
      </a:defRPr>
    </a:lvl3pPr>
    <a:lvl4pPr marL="1543050" indent="-171450" algn="l" defTabSz="914400" rtl="0" eaLnBrk="1" latinLnBrk="0" hangingPunct="1">
      <a:buFont typeface="Arial" panose="020B0604020202020204" pitchFamily="34" charset="0"/>
      <a:buChar char="•"/>
      <a:defRPr sz="1200" kern="1200">
        <a:solidFill>
          <a:schemeClr val="tx1"/>
        </a:solidFill>
        <a:latin typeface="+mn-lt"/>
        <a:ea typeface="+mn-ea"/>
        <a:cs typeface="+mn-cs"/>
      </a:defRPr>
    </a:lvl4pPr>
    <a:lvl5pPr marL="2000250" indent="-171450" algn="l" defTabSz="914400" rtl="0" eaLnBrk="1" latinLnBrk="0" hangingPunct="1">
      <a:buFont typeface="Arial" panose="020B0604020202020204" pitchFamily="34" charset="0"/>
      <a:buChar char="•"/>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WELCOME</a:t>
            </a:r>
          </a:p>
          <a:p>
            <a:r>
              <a:rPr lang="en-GB" dirty="0"/>
              <a:t>Welcome the participants</a:t>
            </a:r>
            <a:endParaRPr lang="en-BE" dirty="0"/>
          </a:p>
          <a:p>
            <a:endParaRPr lang="en-BE" dirty="0"/>
          </a:p>
        </p:txBody>
      </p:sp>
      <p:sp>
        <p:nvSpPr>
          <p:cNvPr id="6" name="Slide Image Placeholder 5">
            <a:extLst>
              <a:ext uri="{FF2B5EF4-FFF2-40B4-BE49-F238E27FC236}">
                <a16:creationId xmlns:a16="http://schemas.microsoft.com/office/drawing/2014/main" id="{0CC14E83-4601-E96B-1464-B3A913D43189}"/>
              </a:ext>
            </a:extLst>
          </p:cNvPr>
          <p:cNvSpPr>
            <a:spLocks noGrp="1" noRot="1" noChangeAspect="1"/>
          </p:cNvSpPr>
          <p:nvPr>
            <p:ph type="sldImg"/>
          </p:nvPr>
        </p:nvSpPr>
        <p:spPr/>
      </p:sp>
      <p:sp>
        <p:nvSpPr>
          <p:cNvPr id="7" name="Google Shape;725;p48:notes">
            <a:extLst>
              <a:ext uri="{FF2B5EF4-FFF2-40B4-BE49-F238E27FC236}">
                <a16:creationId xmlns:a16="http://schemas.microsoft.com/office/drawing/2014/main" id="{D5C5F3CF-4D81-E199-8BE6-AE32F9AB3075}"/>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1</a:t>
            </a:fld>
            <a:endParaRPr lang="en-US" sz="1200" dirty="0">
              <a:latin typeface="+mn-lt"/>
            </a:endParaRPr>
          </a:p>
        </p:txBody>
      </p:sp>
    </p:spTree>
    <p:extLst>
      <p:ext uri="{BB962C8B-B14F-4D97-AF65-F5344CB8AC3E}">
        <p14:creationId xmlns:p14="http://schemas.microsoft.com/office/powerpoint/2010/main" val="17892067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US" b="1" dirty="0"/>
              <a:t>EXPLANATION</a:t>
            </a:r>
            <a:endParaRPr lang="en-GB" b="1" dirty="0"/>
          </a:p>
          <a:p>
            <a:r>
              <a:rPr lang="en-GB" i="1" dirty="0"/>
              <a:t>As per the definition, mental health refers to our </a:t>
            </a:r>
            <a:r>
              <a:rPr lang="en-US" i="1" dirty="0"/>
              <a:t>emotional, psychological, and social wellbeing. </a:t>
            </a:r>
            <a:endParaRPr lang="en-US" i="1" dirty="0">
              <a:cs typeface="Calibri"/>
            </a:endParaRPr>
          </a:p>
          <a:p>
            <a:r>
              <a:rPr lang="en-GB" dirty="0"/>
              <a:t>Present the slide</a:t>
            </a:r>
          </a:p>
          <a:p>
            <a:pPr lvl="1"/>
            <a:r>
              <a:rPr lang="en-GB" i="1" dirty="0"/>
              <a:t>‘Psycho’ refers to the term psychological, which includes our thoughts, our feelings, emotions and how we behave based on them</a:t>
            </a:r>
          </a:p>
          <a:p>
            <a:pPr lvl="1"/>
            <a:r>
              <a:rPr lang="en-GB" i="1" dirty="0"/>
              <a:t>‘Social’ includes our relationships and interactions with others, such as our family members, people within our community and in the society at large</a:t>
            </a:r>
          </a:p>
        </p:txBody>
      </p:sp>
      <p:sp>
        <p:nvSpPr>
          <p:cNvPr id="6" name="Slide Image Placeholder 5">
            <a:extLst>
              <a:ext uri="{FF2B5EF4-FFF2-40B4-BE49-F238E27FC236}">
                <a16:creationId xmlns:a16="http://schemas.microsoft.com/office/drawing/2014/main" id="{81C98349-8358-7E48-80AE-284B3B7E3855}"/>
              </a:ext>
            </a:extLst>
          </p:cNvPr>
          <p:cNvSpPr>
            <a:spLocks noGrp="1" noRot="1" noChangeAspect="1"/>
          </p:cNvSpPr>
          <p:nvPr>
            <p:ph type="sldImg"/>
          </p:nvPr>
        </p:nvSpPr>
        <p:spPr/>
      </p:sp>
      <p:sp>
        <p:nvSpPr>
          <p:cNvPr id="7" name="Google Shape;725;p48:notes">
            <a:extLst>
              <a:ext uri="{FF2B5EF4-FFF2-40B4-BE49-F238E27FC236}">
                <a16:creationId xmlns:a16="http://schemas.microsoft.com/office/drawing/2014/main" id="{AB5E79C7-6248-ED96-D3F1-4A277BE49B10}"/>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10</a:t>
            </a:fld>
            <a:endParaRPr lang="en-US" sz="1200" dirty="0">
              <a:latin typeface="+mn-lt"/>
            </a:endParaRPr>
          </a:p>
        </p:txBody>
      </p:sp>
    </p:spTree>
    <p:extLst>
      <p:ext uri="{BB962C8B-B14F-4D97-AF65-F5344CB8AC3E}">
        <p14:creationId xmlns:p14="http://schemas.microsoft.com/office/powerpoint/2010/main" val="187789410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EXPLANATION</a:t>
            </a:r>
          </a:p>
          <a:p>
            <a:r>
              <a:rPr lang="en-GB" dirty="0"/>
              <a:t>Guide participants back to Module 1, to </a:t>
            </a:r>
            <a:r>
              <a:rPr lang="en-GB" b="1" dirty="0"/>
              <a:t>Workbook page 8: Applying a socio-ecological approach</a:t>
            </a:r>
            <a:endParaRPr lang="en-GB" dirty="0"/>
          </a:p>
          <a:p>
            <a:r>
              <a:rPr lang="en-GB" dirty="0"/>
              <a:t>Provide examples of who or what is included in each layer:</a:t>
            </a:r>
          </a:p>
          <a:p>
            <a:pPr lvl="1"/>
            <a:r>
              <a:rPr lang="en-US" b="1" i="0" dirty="0"/>
              <a:t>Family: </a:t>
            </a:r>
            <a:r>
              <a:rPr lang="en-US" i="0" dirty="0"/>
              <a:t>parents/caregivers, siblings, aunties and uncles, cousins, grandparents,…</a:t>
            </a:r>
            <a:endParaRPr lang="en-BE" i="0" dirty="0"/>
          </a:p>
          <a:p>
            <a:pPr lvl="1"/>
            <a:r>
              <a:rPr lang="en-US" b="1" i="0" dirty="0"/>
              <a:t>Community: </a:t>
            </a:r>
            <a:r>
              <a:rPr lang="en-US" i="0" dirty="0"/>
              <a:t>neighbors, teachers, community leaders,…</a:t>
            </a:r>
            <a:endParaRPr lang="en-BE" i="0" dirty="0"/>
          </a:p>
          <a:p>
            <a:pPr lvl="1"/>
            <a:r>
              <a:rPr lang="en-US" b="1" i="0" dirty="0"/>
              <a:t>Society: </a:t>
            </a:r>
            <a:r>
              <a:rPr lang="en-US" i="0" dirty="0"/>
              <a:t>police, local authorities, government, women’s</a:t>
            </a:r>
            <a:r>
              <a:rPr lang="en-US" dirty="0"/>
              <a:t> and children's</a:t>
            </a:r>
            <a:r>
              <a:rPr lang="en-US" i="0" dirty="0"/>
              <a:t> rights groups,…</a:t>
            </a:r>
            <a:endParaRPr lang="en-BE" i="0" dirty="0"/>
          </a:p>
          <a:p>
            <a:pPr lvl="1"/>
            <a:r>
              <a:rPr lang="en-US" b="1" i="0" dirty="0"/>
              <a:t>Socio-cultural norms: </a:t>
            </a:r>
            <a:r>
              <a:rPr lang="en-US" i="0" dirty="0"/>
              <a:t>women shouldn’t work outside the house, respect elders, girls have to be dressed in a typical feminine way, the oldest boy caries the responsibility over his siblings,…</a:t>
            </a:r>
            <a:endParaRPr lang="en-GB" i="0" dirty="0"/>
          </a:p>
          <a:p>
            <a:r>
              <a:rPr lang="en-GB" i="1" dirty="0"/>
              <a:t>A child’s mental health and psychosocial wellbeing is associated with how they connect, interact and build relationship with persons in the different environmental layers surrounding them.</a:t>
            </a:r>
          </a:p>
          <a:p>
            <a:pPr lvl="0"/>
            <a:r>
              <a:rPr lang="en-GB" i="1" dirty="0"/>
              <a:t>A caseworker should assess how these relationships and interactions impact their wellbeing. </a:t>
            </a:r>
          </a:p>
          <a:p>
            <a:pPr lvl="1"/>
            <a:r>
              <a:rPr lang="en-GB" i="1" dirty="0"/>
              <a:t>For example, does the child have strong connections with their caregivers, siblings, household members?</a:t>
            </a:r>
          </a:p>
          <a:p>
            <a:pPr lvl="1"/>
            <a:r>
              <a:rPr lang="en-GB" i="1" dirty="0"/>
              <a:t>For example, does the child feel safe and happy at school?</a:t>
            </a:r>
          </a:p>
        </p:txBody>
      </p:sp>
      <p:sp>
        <p:nvSpPr>
          <p:cNvPr id="6" name="Slide Image Placeholder 5">
            <a:extLst>
              <a:ext uri="{FF2B5EF4-FFF2-40B4-BE49-F238E27FC236}">
                <a16:creationId xmlns:a16="http://schemas.microsoft.com/office/drawing/2014/main" id="{B89978D8-2C62-1967-C849-9A47D68FA086}"/>
              </a:ext>
            </a:extLst>
          </p:cNvPr>
          <p:cNvSpPr>
            <a:spLocks noGrp="1" noRot="1" noChangeAspect="1"/>
          </p:cNvSpPr>
          <p:nvPr>
            <p:ph type="sldImg"/>
          </p:nvPr>
        </p:nvSpPr>
        <p:spPr/>
      </p:sp>
      <p:sp>
        <p:nvSpPr>
          <p:cNvPr id="7" name="Google Shape;725;p48:notes">
            <a:extLst>
              <a:ext uri="{FF2B5EF4-FFF2-40B4-BE49-F238E27FC236}">
                <a16:creationId xmlns:a16="http://schemas.microsoft.com/office/drawing/2014/main" id="{63910AD4-68ED-44D1-189E-E563C81BA39C}"/>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11</a:t>
            </a:fld>
            <a:endParaRPr lang="en-US" sz="1200" dirty="0">
              <a:latin typeface="+mn-lt"/>
            </a:endParaRPr>
          </a:p>
        </p:txBody>
      </p:sp>
    </p:spTree>
    <p:extLst>
      <p:ext uri="{BB962C8B-B14F-4D97-AF65-F5344CB8AC3E}">
        <p14:creationId xmlns:p14="http://schemas.microsoft.com/office/powerpoint/2010/main" val="126705331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EXPLANATION</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dirty="0"/>
              <a:t>Guide participants back to Module 1, to </a:t>
            </a:r>
            <a:r>
              <a:rPr lang="en-GB" b="1" dirty="0"/>
              <a:t>Workbook page 13: </a:t>
            </a:r>
            <a:r>
              <a:rPr lang="en-US" b="1" dirty="0"/>
              <a:t>Different areas of development and different developmental stages</a:t>
            </a:r>
            <a:endParaRPr lang="en-GB" b="1" dirty="0"/>
          </a:p>
          <a:p>
            <a:r>
              <a:rPr lang="en-GB" i="1" dirty="0"/>
              <a:t>Children evolve with age and developmental stages, specifically their:</a:t>
            </a:r>
          </a:p>
          <a:p>
            <a:pPr lvl="1"/>
            <a:r>
              <a:rPr lang="en-GB" i="1" dirty="0"/>
              <a:t>Thoughts, feelings, and emotions a child experiences (we refer to as psychological)</a:t>
            </a:r>
            <a:endParaRPr lang="en-GB" i="1" dirty="0">
              <a:cs typeface="Calibri"/>
            </a:endParaRPr>
          </a:p>
          <a:p>
            <a:pPr lvl="1"/>
            <a:r>
              <a:rPr lang="en-GB" i="1" dirty="0"/>
              <a:t>Behaviours children demonstrate (we refer to as psychological)</a:t>
            </a:r>
          </a:p>
          <a:p>
            <a:pPr lvl="1"/>
            <a:r>
              <a:rPr lang="en-GB" i="1" dirty="0"/>
              <a:t>The interactions and relationships children build with others</a:t>
            </a:r>
          </a:p>
          <a:p>
            <a:endParaRPr lang="en-GB" dirty="0"/>
          </a:p>
          <a:p>
            <a:endParaRPr lang="en-BE" dirty="0"/>
          </a:p>
        </p:txBody>
      </p:sp>
      <p:sp>
        <p:nvSpPr>
          <p:cNvPr id="6" name="Slide Image Placeholder 5">
            <a:extLst>
              <a:ext uri="{FF2B5EF4-FFF2-40B4-BE49-F238E27FC236}">
                <a16:creationId xmlns:a16="http://schemas.microsoft.com/office/drawing/2014/main" id="{24177B07-E9EF-DB59-6F9D-A676B93A5194}"/>
              </a:ext>
            </a:extLst>
          </p:cNvPr>
          <p:cNvSpPr>
            <a:spLocks noGrp="1" noRot="1" noChangeAspect="1"/>
          </p:cNvSpPr>
          <p:nvPr>
            <p:ph type="sldImg"/>
          </p:nvPr>
        </p:nvSpPr>
        <p:spPr/>
      </p:sp>
      <p:sp>
        <p:nvSpPr>
          <p:cNvPr id="7" name="Google Shape;725;p48:notes">
            <a:extLst>
              <a:ext uri="{FF2B5EF4-FFF2-40B4-BE49-F238E27FC236}">
                <a16:creationId xmlns:a16="http://schemas.microsoft.com/office/drawing/2014/main" id="{F281E490-4A4D-F0B3-1FF1-D31DD4B5A1C0}"/>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12</a:t>
            </a:fld>
            <a:endParaRPr lang="en-US" sz="1200" dirty="0">
              <a:latin typeface="+mn-lt"/>
            </a:endParaRPr>
          </a:p>
        </p:txBody>
      </p:sp>
    </p:spTree>
    <p:extLst>
      <p:ext uri="{BB962C8B-B14F-4D97-AF65-F5344CB8AC3E}">
        <p14:creationId xmlns:p14="http://schemas.microsoft.com/office/powerpoint/2010/main" val="402753208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PLENARY DISCUSSION (10 minutes)</a:t>
            </a:r>
          </a:p>
          <a:p>
            <a:r>
              <a:rPr lang="en-GB" dirty="0"/>
              <a:t>Present the slide</a:t>
            </a:r>
          </a:p>
          <a:p>
            <a:r>
              <a:rPr lang="en-GB" i="1" dirty="0"/>
              <a:t>Why is attachment important for a child?</a:t>
            </a:r>
          </a:p>
          <a:p>
            <a:r>
              <a:rPr lang="en-GB" dirty="0"/>
              <a:t>Write the responses on a flipchart</a:t>
            </a:r>
          </a:p>
          <a:p>
            <a:r>
              <a:rPr lang="en-GB" i="1" dirty="0"/>
              <a:t>The social bond a child creates with their caregivers:</a:t>
            </a:r>
          </a:p>
          <a:p>
            <a:pPr lvl="1"/>
            <a:r>
              <a:rPr lang="en-GB" i="1" dirty="0"/>
              <a:t>Supports the child’s development</a:t>
            </a:r>
          </a:p>
          <a:p>
            <a:pPr lvl="1"/>
            <a:r>
              <a:rPr lang="en-GB" i="1" dirty="0"/>
              <a:t>Supports the child’s future relationships </a:t>
            </a:r>
          </a:p>
          <a:p>
            <a:r>
              <a:rPr lang="en-GB" i="1" dirty="0"/>
              <a:t>Their future social and emotional relationship will be strongly influenced by their attachment and their relationship with their primary caregivers. </a:t>
            </a:r>
            <a:endParaRPr lang="en-GB" i="1" dirty="0">
              <a:cs typeface="Calibri"/>
            </a:endParaRPr>
          </a:p>
          <a:p>
            <a:r>
              <a:rPr lang="en-GB" i="1" dirty="0"/>
              <a:t>When the caregivers are consistently providing safety and security</a:t>
            </a:r>
            <a:endParaRPr lang="en-GB" i="1" dirty="0">
              <a:cs typeface="Calibri" panose="020F0502020204030204"/>
            </a:endParaRPr>
          </a:p>
          <a:p>
            <a:pPr lvl="1"/>
            <a:r>
              <a:rPr lang="en-GB" i="1" dirty="0"/>
              <a:t>they will be able to explore and play</a:t>
            </a:r>
          </a:p>
          <a:p>
            <a:pPr lvl="1"/>
            <a:r>
              <a:rPr lang="en-GB" i="1" dirty="0"/>
              <a:t>they will seek comfort when they need it</a:t>
            </a:r>
            <a:endParaRPr lang="en-GB" i="1" dirty="0">
              <a:cs typeface="Calibri"/>
            </a:endParaRPr>
          </a:p>
          <a:p>
            <a:pPr lvl="1"/>
            <a:r>
              <a:rPr lang="en-GB" i="1" dirty="0"/>
              <a:t>they will know that comfort is available even when they are not with their caregiver</a:t>
            </a:r>
            <a:endParaRPr lang="en-GB" i="1" dirty="0">
              <a:cs typeface="Calibri"/>
            </a:endParaRPr>
          </a:p>
          <a:p>
            <a:r>
              <a:rPr lang="en-GB" i="1" dirty="0"/>
              <a:t>The child will develop ‘survival’ strategies depending on how well the primary caregivers are able to provide this </a:t>
            </a:r>
            <a:endParaRPr lang="en-GB" i="1" dirty="0">
              <a:cs typeface="Calibri" panose="020F0502020204030204"/>
            </a:endParaRPr>
          </a:p>
          <a:p>
            <a:pPr marL="0" indent="0">
              <a:buNone/>
            </a:pPr>
            <a:endParaRPr lang="en-BE" i="1" dirty="0"/>
          </a:p>
        </p:txBody>
      </p:sp>
      <p:sp>
        <p:nvSpPr>
          <p:cNvPr id="6" name="Slide Image Placeholder 5">
            <a:extLst>
              <a:ext uri="{FF2B5EF4-FFF2-40B4-BE49-F238E27FC236}">
                <a16:creationId xmlns:a16="http://schemas.microsoft.com/office/drawing/2014/main" id="{14CC8D9A-CAAC-78EE-B771-C83C80F28217}"/>
              </a:ext>
            </a:extLst>
          </p:cNvPr>
          <p:cNvSpPr>
            <a:spLocks noGrp="1" noRot="1" noChangeAspect="1"/>
          </p:cNvSpPr>
          <p:nvPr>
            <p:ph type="sldImg"/>
          </p:nvPr>
        </p:nvSpPr>
        <p:spPr/>
      </p:sp>
      <p:sp>
        <p:nvSpPr>
          <p:cNvPr id="7" name="Google Shape;725;p48:notes">
            <a:extLst>
              <a:ext uri="{FF2B5EF4-FFF2-40B4-BE49-F238E27FC236}">
                <a16:creationId xmlns:a16="http://schemas.microsoft.com/office/drawing/2014/main" id="{F7BC67BD-D84C-7752-4C94-364666D59A64}"/>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13</a:t>
            </a:fld>
            <a:endParaRPr lang="en-US" sz="1200" dirty="0">
              <a:latin typeface="+mn-lt"/>
            </a:endParaRPr>
          </a:p>
        </p:txBody>
      </p:sp>
    </p:spTree>
    <p:extLst>
      <p:ext uri="{BB962C8B-B14F-4D97-AF65-F5344CB8AC3E}">
        <p14:creationId xmlns:p14="http://schemas.microsoft.com/office/powerpoint/2010/main" val="35421973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sz="1100" b="1" dirty="0"/>
              <a:t>EXPLANATION</a:t>
            </a:r>
          </a:p>
          <a:p>
            <a:r>
              <a:rPr lang="en-GB" sz="1100" dirty="0"/>
              <a:t>Present the slide</a:t>
            </a:r>
          </a:p>
          <a:p>
            <a:r>
              <a:rPr lang="en-GB" sz="1100" i="1" dirty="0"/>
              <a:t>Children who are insecurely attached will develop certain strategies to cope and to protect themselves. </a:t>
            </a:r>
            <a:endParaRPr lang="en-GB" sz="1100" i="1" dirty="0">
              <a:cs typeface="Calibri"/>
            </a:endParaRPr>
          </a:p>
          <a:p>
            <a:pPr lvl="1"/>
            <a:r>
              <a:rPr lang="en-GB" sz="1100" i="1" dirty="0"/>
              <a:t>For example, being clingy to the primary caregiver(s) and scared of separation (anxious attachment)</a:t>
            </a:r>
            <a:endParaRPr lang="en-GB" sz="1100" i="1" dirty="0">
              <a:cs typeface="Calibri" panose="020F0502020204030204"/>
            </a:endParaRPr>
          </a:p>
          <a:p>
            <a:pPr lvl="1"/>
            <a:r>
              <a:rPr lang="en-GB" sz="1100" i="1" dirty="0"/>
              <a:t>For example, avoiding or not seeking any safety, security or comfort from the primary caregiver(s) (avoiding attachment) </a:t>
            </a:r>
            <a:endParaRPr lang="en-GB" sz="1100" i="1" dirty="0">
              <a:cs typeface="Calibri" panose="020F0502020204030204"/>
            </a:endParaRPr>
          </a:p>
          <a:p>
            <a:pPr lvl="1"/>
            <a:r>
              <a:rPr lang="en-GB" sz="1100" i="1" dirty="0"/>
              <a:t>For example, taking on the role of parent if the primary caregiver(s) cannot (disorganized attachment)</a:t>
            </a:r>
            <a:endParaRPr lang="en-GB" sz="1100" i="1" dirty="0">
              <a:cs typeface="Calibri" panose="020F0502020204030204"/>
            </a:endParaRPr>
          </a:p>
          <a:p>
            <a:pPr lvl="1"/>
            <a:r>
              <a:rPr lang="en-GB" sz="1100" i="1" dirty="0"/>
              <a:t>For example, seeking attention and then pushing the primary caregiver(s) away (push and pulling) (disorganized attachment)</a:t>
            </a:r>
            <a:endParaRPr lang="en-GB" sz="1100" dirty="0"/>
          </a:p>
          <a:p>
            <a:r>
              <a:rPr lang="en-GB" sz="1100" i="1" dirty="0"/>
              <a:t>It is important for caseworkers to understand attachment, as it impacts the psychosocial functioning of a child. </a:t>
            </a:r>
          </a:p>
          <a:p>
            <a:pPr lvl="1"/>
            <a:r>
              <a:rPr lang="en-US" sz="1100" i="1" dirty="0"/>
              <a:t>In crisis, the caregiver can become unavailable due to their own stress or even disappear leaving the child without a primary caregiver(s). It is key that this is identified in a timely manner and that support, care and safety is provided to the child to enable a secure attachment to continue.</a:t>
            </a:r>
            <a:endParaRPr lang="en-US" sz="1100" i="1" dirty="0">
              <a:cs typeface="Calibri"/>
            </a:endParaRPr>
          </a:p>
          <a:p>
            <a:pPr lvl="1"/>
            <a:r>
              <a:rPr lang="en-US" sz="1100" i="1" dirty="0"/>
              <a:t>The caseworker can provide psychoeducation to the primary caregiver(s) on the importance of attachment, especially in the child’s younger years.</a:t>
            </a:r>
            <a:endParaRPr lang="en-GB" sz="1100" i="1" dirty="0"/>
          </a:p>
          <a:p>
            <a:pPr lvl="1"/>
            <a:r>
              <a:rPr lang="en-GB" sz="1100" i="1" dirty="0"/>
              <a:t>Knowledge on insecure attachment can help a caseworker to recognize patterns within the behaviour of a child who might have been deprived of safety, security or an available primary caregiver(s). </a:t>
            </a:r>
            <a:endParaRPr lang="en-GB" sz="1100" i="1" dirty="0">
              <a:cs typeface="Calibri"/>
            </a:endParaRPr>
          </a:p>
          <a:p>
            <a:pPr marL="0" lvl="0" indent="0">
              <a:buNone/>
            </a:pPr>
            <a:r>
              <a:rPr lang="en-GB" sz="1100" b="1" i="0" dirty="0"/>
              <a:t>______________________________________________________________________________</a:t>
            </a:r>
            <a:br>
              <a:rPr lang="en-GB" sz="1100" b="1" i="0" dirty="0"/>
            </a:br>
            <a:endParaRPr lang="en-GB" sz="1100" b="1" i="0" dirty="0"/>
          </a:p>
          <a:p>
            <a:pPr marL="0" lvl="0" indent="0">
              <a:buNone/>
            </a:pPr>
            <a:r>
              <a:rPr lang="en-GB" sz="1100" b="1" i="0" dirty="0"/>
              <a:t>REFERENCES</a:t>
            </a:r>
          </a:p>
          <a:p>
            <a:r>
              <a:rPr lang="en-GB" sz="1100" dirty="0"/>
              <a:t>Bowlby J. (1969). Attachment and loss: Volume 1. Attachment. New York: Basic Books.</a:t>
            </a:r>
            <a:endParaRPr lang="en-BE" sz="1100" dirty="0"/>
          </a:p>
          <a:p>
            <a:r>
              <a:rPr lang="en-US" sz="1100" dirty="0"/>
              <a:t>Ainsworth, M. D. S., Blehar, M. C., Waters, E., &amp; Wall, S. (1978). Patterns of attachment, a psychological study of the Strange Situation. Hillsdale : Lawrence Erlbaum Associates Ine.</a:t>
            </a:r>
            <a:endParaRPr lang="en-BE" sz="1100" dirty="0"/>
          </a:p>
          <a:p>
            <a:r>
              <a:rPr lang="en-US" sz="1100" dirty="0"/>
              <a:t>Spruit, A., Goos, L., Weenink, N., Rodenburg, R., Niemeyer, H., Stams, G. J., &amp; Colonnesi, C. (2020). The relation between attachment and depression in children and adolescents: A multilevel meta-analysis. Clinical child and family psychology review, 23(1), 54-69.</a:t>
            </a:r>
            <a:endParaRPr lang="en-BE" sz="1100" dirty="0"/>
          </a:p>
        </p:txBody>
      </p:sp>
      <p:sp>
        <p:nvSpPr>
          <p:cNvPr id="6" name="Slide Image Placeholder 5">
            <a:extLst>
              <a:ext uri="{FF2B5EF4-FFF2-40B4-BE49-F238E27FC236}">
                <a16:creationId xmlns:a16="http://schemas.microsoft.com/office/drawing/2014/main" id="{E1AE8786-EAC7-CC48-2184-7ABBD5BED192}"/>
              </a:ext>
            </a:extLst>
          </p:cNvPr>
          <p:cNvSpPr>
            <a:spLocks noGrp="1" noRot="1" noChangeAspect="1"/>
          </p:cNvSpPr>
          <p:nvPr>
            <p:ph type="sldImg"/>
          </p:nvPr>
        </p:nvSpPr>
        <p:spPr/>
      </p:sp>
      <p:sp>
        <p:nvSpPr>
          <p:cNvPr id="7" name="Google Shape;725;p48:notes">
            <a:extLst>
              <a:ext uri="{FF2B5EF4-FFF2-40B4-BE49-F238E27FC236}">
                <a16:creationId xmlns:a16="http://schemas.microsoft.com/office/drawing/2014/main" id="{EC2E03F1-B71D-CB90-30E4-FC17AF04E69F}"/>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14</a:t>
            </a:fld>
            <a:endParaRPr lang="en-US" sz="1200" dirty="0">
              <a:latin typeface="+mn-lt"/>
            </a:endParaRPr>
          </a:p>
        </p:txBody>
      </p:sp>
    </p:spTree>
    <p:extLst>
      <p:ext uri="{BB962C8B-B14F-4D97-AF65-F5344CB8AC3E}">
        <p14:creationId xmlns:p14="http://schemas.microsoft.com/office/powerpoint/2010/main" val="286751584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EXPLANATION</a:t>
            </a:r>
          </a:p>
          <a:p>
            <a:r>
              <a:rPr lang="en-GB" i="1" dirty="0"/>
              <a:t>The last definition of this session, is of MHPSS</a:t>
            </a:r>
            <a:endParaRPr lang="en-GB" i="1" dirty="0">
              <a:cs typeface="Calibri"/>
            </a:endParaRPr>
          </a:p>
          <a:p>
            <a:r>
              <a:rPr lang="en-GB" dirty="0"/>
              <a:t>Present the slide</a:t>
            </a:r>
          </a:p>
          <a:p>
            <a:endParaRPr lang="en-GB" dirty="0"/>
          </a:p>
          <a:p>
            <a:endParaRPr lang="en-GB" dirty="0"/>
          </a:p>
        </p:txBody>
      </p:sp>
      <p:sp>
        <p:nvSpPr>
          <p:cNvPr id="6" name="Slide Image Placeholder 5">
            <a:extLst>
              <a:ext uri="{FF2B5EF4-FFF2-40B4-BE49-F238E27FC236}">
                <a16:creationId xmlns:a16="http://schemas.microsoft.com/office/drawing/2014/main" id="{5E17FB2E-668A-7C5D-2CF7-F4DF34C230E3}"/>
              </a:ext>
            </a:extLst>
          </p:cNvPr>
          <p:cNvSpPr>
            <a:spLocks noGrp="1" noRot="1" noChangeAspect="1"/>
          </p:cNvSpPr>
          <p:nvPr>
            <p:ph type="sldImg"/>
          </p:nvPr>
        </p:nvSpPr>
        <p:spPr/>
      </p:sp>
      <p:sp>
        <p:nvSpPr>
          <p:cNvPr id="7" name="Google Shape;725;p48:notes">
            <a:extLst>
              <a:ext uri="{FF2B5EF4-FFF2-40B4-BE49-F238E27FC236}">
                <a16:creationId xmlns:a16="http://schemas.microsoft.com/office/drawing/2014/main" id="{6E38A978-7909-DCF8-E8D2-0C7C5801EEE4}"/>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15</a:t>
            </a:fld>
            <a:endParaRPr lang="en-US" sz="1200" dirty="0">
              <a:latin typeface="+mn-lt"/>
            </a:endParaRPr>
          </a:p>
        </p:txBody>
      </p:sp>
    </p:spTree>
    <p:extLst>
      <p:ext uri="{BB962C8B-B14F-4D97-AF65-F5344CB8AC3E}">
        <p14:creationId xmlns:p14="http://schemas.microsoft.com/office/powerpoint/2010/main" val="216121559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sz="1150" b="1" dirty="0"/>
              <a:t>INTRODUCTION</a:t>
            </a:r>
          </a:p>
          <a:p>
            <a:r>
              <a:rPr lang="en-GB" sz="1150" dirty="0"/>
              <a:t>Guide participants to </a:t>
            </a:r>
            <a:r>
              <a:rPr lang="en-GB" sz="1150" b="1" dirty="0"/>
              <a:t>Workbook page 61: Mental health and support terms</a:t>
            </a:r>
            <a:endParaRPr lang="en-GB" sz="1150" b="1" dirty="0">
              <a:cs typeface="Calibri"/>
            </a:endParaRPr>
          </a:p>
          <a:p>
            <a:r>
              <a:rPr lang="en-GB" sz="1150" i="1" dirty="0"/>
              <a:t>Draw a line from the key term to the right explanation. </a:t>
            </a:r>
          </a:p>
          <a:p>
            <a:pPr marL="0" indent="0">
              <a:buNone/>
            </a:pPr>
            <a:endParaRPr lang="en-GB" sz="1150" i="1" dirty="0"/>
          </a:p>
          <a:p>
            <a:pPr marL="0" indent="0">
              <a:buNone/>
            </a:pPr>
            <a:r>
              <a:rPr lang="en-GB" sz="1150" b="1" dirty="0"/>
              <a:t>INDIVIDUAL WORK (5 minutes)</a:t>
            </a:r>
          </a:p>
          <a:p>
            <a:pPr marL="171450" marR="0" lvl="0" indent="-171450" algn="l" defTabSz="914400" rtl="0" eaLnBrk="1" fontAlgn="auto" latinLnBrk="0" hangingPunct="1">
              <a:lnSpc>
                <a:spcPct val="100000"/>
              </a:lnSpc>
              <a:spcBef>
                <a:spcPts val="0"/>
              </a:spcBef>
              <a:spcAft>
                <a:spcPts val="0"/>
              </a:spcAft>
              <a:buClrTx/>
              <a:buSzTx/>
              <a:tabLst/>
              <a:defRPr/>
            </a:pPr>
            <a:r>
              <a:rPr lang="en-GB" sz="1100" dirty="0"/>
              <a:t>Inform the participants they have 5 minutes to complete the activity</a:t>
            </a:r>
          </a:p>
          <a:p>
            <a:pPr marL="0" indent="0">
              <a:buNone/>
            </a:pPr>
            <a:endParaRPr lang="en-GB" sz="1150" dirty="0"/>
          </a:p>
          <a:p>
            <a:pPr marL="0" indent="0">
              <a:buNone/>
            </a:pPr>
            <a:r>
              <a:rPr lang="en-GB" sz="1150" b="1" dirty="0"/>
              <a:t>PLENARY DISCUSSION (10 minutes)</a:t>
            </a:r>
          </a:p>
          <a:p>
            <a:pPr marL="171450" indent="-171450"/>
            <a:r>
              <a:rPr lang="en-GB" sz="1150" dirty="0"/>
              <a:t>Ask for volunteers to read the explanations they matched to a term </a:t>
            </a:r>
          </a:p>
          <a:p>
            <a:pPr marL="171450" indent="-171450"/>
            <a:r>
              <a:rPr lang="en-GB" sz="1150" dirty="0"/>
              <a:t>Check if the group of participants agrees with the selected explanation</a:t>
            </a:r>
          </a:p>
          <a:p>
            <a:pPr marL="171450" indent="-171450"/>
            <a:r>
              <a:rPr lang="en-GB" sz="1150" dirty="0"/>
              <a:t>Continue until all terms are explained and correct with the answers below</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150" i="1" dirty="0"/>
              <a:t>Does anyone have any questions or need clarification?</a:t>
            </a:r>
            <a:endParaRPr lang="en-BE" sz="1150" i="1" dirty="0"/>
          </a:p>
          <a:p>
            <a:pPr marL="0" indent="0">
              <a:buNone/>
            </a:pPr>
            <a:r>
              <a:rPr lang="en-GB" sz="1150" b="1" i="0" dirty="0"/>
              <a:t>______________________________________________________________________________</a:t>
            </a:r>
          </a:p>
          <a:p>
            <a:pPr marL="0" indent="0">
              <a:buNone/>
            </a:pPr>
            <a:endParaRPr lang="en-GB" sz="1150" dirty="0"/>
          </a:p>
          <a:p>
            <a:pPr marL="0" indent="0">
              <a:buNone/>
            </a:pPr>
            <a:r>
              <a:rPr lang="en-GB" sz="1150" b="1" dirty="0"/>
              <a:t>ANSWERS</a:t>
            </a:r>
          </a:p>
          <a:p>
            <a:pPr lvl="0"/>
            <a:r>
              <a:rPr lang="en-GB" sz="1150" b="1" dirty="0"/>
              <a:t>Mental health and wellbeing:</a:t>
            </a:r>
            <a:r>
              <a:rPr lang="en-GB" sz="1150" dirty="0"/>
              <a:t> The absence of mental health conditions such as depression, anxiety, addiction and substance abuse. But also the presence of mental (psychological, emotional) and social wellbeing in which the individual child can realise their potential, cope with the normal stresses of life, and contribute to their family and community.</a:t>
            </a:r>
          </a:p>
          <a:p>
            <a:pPr lvl="0"/>
            <a:r>
              <a:rPr lang="en-GB" sz="1150" b="1" dirty="0"/>
              <a:t>Psychosocial:</a:t>
            </a:r>
            <a:r>
              <a:rPr lang="en-GB" sz="1150" dirty="0"/>
              <a:t> The interaction between social aspects (such as interpersonal relationships, social connections, social norms, social roles, community life and religious life) and psychological aspects (such as emotions, thoughts, behaviours, knowledge and coping strategies) that contribute to overall well-being.</a:t>
            </a:r>
          </a:p>
          <a:p>
            <a:pPr lvl="0"/>
            <a:r>
              <a:rPr lang="en-GB" sz="1150" b="1" dirty="0"/>
              <a:t>MHPSS:</a:t>
            </a:r>
            <a:r>
              <a:rPr lang="en-GB" sz="1150" dirty="0"/>
              <a:t> Any type of local or outside support that aims to protect or promote psychosocial well-being and prevent or treat mental health conditions. MHPSS programmes aim to reduce and prevent harm and strengthen resilience to recover from adversity, and Improve the care conditions that enable children and families to survive and thrive</a:t>
            </a:r>
          </a:p>
          <a:p>
            <a:pPr lvl="0"/>
            <a:r>
              <a:rPr lang="en-GB" sz="1150" b="1" dirty="0"/>
              <a:t>Mental health condition:</a:t>
            </a:r>
            <a:r>
              <a:rPr lang="en-GB" sz="1150" dirty="0"/>
              <a:t> A wide range of conditions, meaning conditions that affect mood, thinking, and behaviour. Some examples include depression, anxiety, addiction and substance abuse, schizophrenia, eating disorders, bipolar disorders, and developmental disorders including autism.</a:t>
            </a:r>
            <a:endParaRPr lang="en-BE" sz="1150" dirty="0"/>
          </a:p>
        </p:txBody>
      </p:sp>
      <p:sp>
        <p:nvSpPr>
          <p:cNvPr id="6" name="Slide Image Placeholder 5">
            <a:extLst>
              <a:ext uri="{FF2B5EF4-FFF2-40B4-BE49-F238E27FC236}">
                <a16:creationId xmlns:a16="http://schemas.microsoft.com/office/drawing/2014/main" id="{186C768C-F6A2-7780-C355-2E170682AE1A}"/>
              </a:ext>
            </a:extLst>
          </p:cNvPr>
          <p:cNvSpPr>
            <a:spLocks noGrp="1" noRot="1" noChangeAspect="1"/>
          </p:cNvSpPr>
          <p:nvPr>
            <p:ph type="sldImg"/>
          </p:nvPr>
        </p:nvSpPr>
        <p:spPr/>
      </p:sp>
      <p:sp>
        <p:nvSpPr>
          <p:cNvPr id="7" name="Google Shape;725;p48:notes">
            <a:extLst>
              <a:ext uri="{FF2B5EF4-FFF2-40B4-BE49-F238E27FC236}">
                <a16:creationId xmlns:a16="http://schemas.microsoft.com/office/drawing/2014/main" id="{C77D7446-859B-338C-83A5-DE8F46E9F9E4}"/>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16</a:t>
            </a:fld>
            <a:endParaRPr lang="en-US" sz="1200" dirty="0">
              <a:latin typeface="+mn-lt"/>
            </a:endParaRPr>
          </a:p>
        </p:txBody>
      </p:sp>
    </p:spTree>
    <p:extLst>
      <p:ext uri="{BB962C8B-B14F-4D97-AF65-F5344CB8AC3E}">
        <p14:creationId xmlns:p14="http://schemas.microsoft.com/office/powerpoint/2010/main" val="385502120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EXPLANATION</a:t>
            </a:r>
          </a:p>
          <a:p>
            <a:r>
              <a:rPr lang="en-GB" dirty="0"/>
              <a:t>Present the slide</a:t>
            </a:r>
          </a:p>
          <a:p>
            <a:r>
              <a:rPr lang="en-US" i="1" dirty="0"/>
              <a:t>Does anyone have any questions or need clarification?</a:t>
            </a:r>
            <a:endParaRPr lang="en-BE" i="1" dirty="0"/>
          </a:p>
          <a:p>
            <a:r>
              <a:rPr lang="en-US" i="1" dirty="0"/>
              <a:t>In the next session, we will:</a:t>
            </a:r>
          </a:p>
          <a:p>
            <a:pPr lvl="1"/>
            <a:r>
              <a:rPr lang="en-US" i="1" dirty="0"/>
              <a:t>Explore psychosocial support in emergencies more </a:t>
            </a:r>
          </a:p>
          <a:p>
            <a:pPr lvl="1"/>
            <a:r>
              <a:rPr lang="en-US" i="1" dirty="0"/>
              <a:t>Look at the role of the caseworker</a:t>
            </a:r>
          </a:p>
        </p:txBody>
      </p:sp>
      <p:sp>
        <p:nvSpPr>
          <p:cNvPr id="6" name="Slide Image Placeholder 5">
            <a:extLst>
              <a:ext uri="{FF2B5EF4-FFF2-40B4-BE49-F238E27FC236}">
                <a16:creationId xmlns:a16="http://schemas.microsoft.com/office/drawing/2014/main" id="{6F967974-CB62-FB41-27C7-B19EF46C2D81}"/>
              </a:ext>
            </a:extLst>
          </p:cNvPr>
          <p:cNvSpPr>
            <a:spLocks noGrp="1" noRot="1" noChangeAspect="1"/>
          </p:cNvSpPr>
          <p:nvPr>
            <p:ph type="sldImg"/>
          </p:nvPr>
        </p:nvSpPr>
        <p:spPr/>
      </p:sp>
      <p:sp>
        <p:nvSpPr>
          <p:cNvPr id="7" name="Google Shape;725;p48:notes">
            <a:extLst>
              <a:ext uri="{FF2B5EF4-FFF2-40B4-BE49-F238E27FC236}">
                <a16:creationId xmlns:a16="http://schemas.microsoft.com/office/drawing/2014/main" id="{D4DB7F73-94C2-C04C-A0B1-5A498D2BEE44}"/>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17</a:t>
            </a:fld>
            <a:endParaRPr lang="en-US" sz="1200" dirty="0">
              <a:latin typeface="+mn-lt"/>
            </a:endParaRPr>
          </a:p>
        </p:txBody>
      </p:sp>
    </p:spTree>
    <p:extLst>
      <p:ext uri="{BB962C8B-B14F-4D97-AF65-F5344CB8AC3E}">
        <p14:creationId xmlns:p14="http://schemas.microsoft.com/office/powerpoint/2010/main" val="309448295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SESSION 3 DURATION: 2h</a:t>
            </a:r>
            <a:endParaRPr lang="en-GB" i="1" dirty="0"/>
          </a:p>
        </p:txBody>
      </p:sp>
      <p:sp>
        <p:nvSpPr>
          <p:cNvPr id="6" name="Slide Image Placeholder 5">
            <a:extLst>
              <a:ext uri="{FF2B5EF4-FFF2-40B4-BE49-F238E27FC236}">
                <a16:creationId xmlns:a16="http://schemas.microsoft.com/office/drawing/2014/main" id="{A94C2EC8-B888-0868-536F-8ADA523DA542}"/>
              </a:ext>
            </a:extLst>
          </p:cNvPr>
          <p:cNvSpPr>
            <a:spLocks noGrp="1" noRot="1" noChangeAspect="1"/>
          </p:cNvSpPr>
          <p:nvPr>
            <p:ph type="sldImg"/>
          </p:nvPr>
        </p:nvSpPr>
        <p:spPr/>
      </p:sp>
      <p:sp>
        <p:nvSpPr>
          <p:cNvPr id="7" name="Google Shape;725;p48:notes">
            <a:extLst>
              <a:ext uri="{FF2B5EF4-FFF2-40B4-BE49-F238E27FC236}">
                <a16:creationId xmlns:a16="http://schemas.microsoft.com/office/drawing/2014/main" id="{7B945CD3-1961-3EB2-4A61-EB328A0353D1}"/>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18</a:t>
            </a:fld>
            <a:endParaRPr lang="en-US" sz="1200" dirty="0">
              <a:latin typeface="+mn-lt"/>
            </a:endParaRPr>
          </a:p>
        </p:txBody>
      </p:sp>
    </p:spTree>
    <p:extLst>
      <p:ext uri="{BB962C8B-B14F-4D97-AF65-F5344CB8AC3E}">
        <p14:creationId xmlns:p14="http://schemas.microsoft.com/office/powerpoint/2010/main" val="93216007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sym typeface="Arial"/>
              </a:rPr>
              <a:t>PLENARY DISCUSSION (15 minutes)</a:t>
            </a:r>
          </a:p>
          <a:p>
            <a:r>
              <a:rPr lang="en-GB" i="1" dirty="0">
                <a:sym typeface="Arial"/>
              </a:rPr>
              <a:t>Emergency or crisis situations impact a child’s mental health, wellbeing and psychosocial functioning</a:t>
            </a:r>
            <a:endParaRPr lang="en-GB" i="1" dirty="0">
              <a:cs typeface="Calibri"/>
            </a:endParaRPr>
          </a:p>
          <a:p>
            <a:r>
              <a:rPr lang="en-GB" i="1" dirty="0">
                <a:sym typeface="Arial"/>
              </a:rPr>
              <a:t>How do emergencies impact a child’s mental health and psychosocial functioning?</a:t>
            </a:r>
          </a:p>
          <a:p>
            <a:r>
              <a:rPr lang="en-GB" dirty="0"/>
              <a:t>Write the responses on a flipchart</a:t>
            </a:r>
          </a:p>
          <a:p>
            <a:r>
              <a:rPr lang="en-GB" i="1" dirty="0"/>
              <a:t>What are some reasons why children in humanitarian settings might experience distress?</a:t>
            </a:r>
          </a:p>
          <a:p>
            <a:r>
              <a:rPr lang="en-GB" i="1" dirty="0"/>
              <a:t>What have they experienced or witnessed? </a:t>
            </a:r>
          </a:p>
          <a:p>
            <a:pPr lvl="1"/>
            <a:r>
              <a:rPr lang="en-GB" dirty="0"/>
              <a:t>Possible responses:</a:t>
            </a:r>
          </a:p>
          <a:p>
            <a:pPr lvl="2"/>
            <a:r>
              <a:rPr lang="en-GB" dirty="0"/>
              <a:t>Experiencing or witnessing violence </a:t>
            </a:r>
          </a:p>
          <a:p>
            <a:pPr lvl="2"/>
            <a:r>
              <a:rPr lang="en-GB" dirty="0"/>
              <a:t>Seeing seriously injured or dead bodies </a:t>
            </a:r>
          </a:p>
          <a:p>
            <a:pPr lvl="2"/>
            <a:r>
              <a:rPr lang="en-GB" dirty="0"/>
              <a:t>Loss of family, friends, pets/animals, teachers, belongings </a:t>
            </a:r>
            <a:endParaRPr lang="en-GB" dirty="0">
              <a:cs typeface="Calibri"/>
            </a:endParaRPr>
          </a:p>
          <a:p>
            <a:pPr lvl="2"/>
            <a:r>
              <a:rPr lang="en-GB" dirty="0"/>
              <a:t>Missing family members who might be presumed dead </a:t>
            </a:r>
          </a:p>
          <a:p>
            <a:pPr lvl="2"/>
            <a:r>
              <a:rPr lang="en-GB" dirty="0"/>
              <a:t>Loss of home, school, community, country </a:t>
            </a:r>
          </a:p>
          <a:p>
            <a:pPr lvl="2"/>
            <a:r>
              <a:rPr lang="en-GB" dirty="0"/>
              <a:t>Deprived of basic needs, supportive environment, and educational and social opportunities</a:t>
            </a:r>
            <a:endParaRPr lang="en-GB" i="1" dirty="0"/>
          </a:p>
          <a:p>
            <a:r>
              <a:rPr lang="en-GB" dirty="0"/>
              <a:t>Write the responses on a flipchart</a:t>
            </a:r>
          </a:p>
          <a:p>
            <a:pPr marL="0" indent="0">
              <a:buNone/>
            </a:pPr>
            <a:endParaRPr lang="en-GB" dirty="0"/>
          </a:p>
          <a:p>
            <a:pPr marL="0" indent="0">
              <a:buNone/>
            </a:pPr>
            <a:r>
              <a:rPr lang="en-GB" b="1" dirty="0"/>
              <a:t>EXPLANATION</a:t>
            </a:r>
          </a:p>
          <a:p>
            <a:r>
              <a:rPr lang="en-GB" i="1" dirty="0"/>
              <a:t>Many of the reasons listed can also expose a child to danger that negatively impacts their safety and security.</a:t>
            </a:r>
            <a:endParaRPr lang="en-GB" i="1" dirty="0">
              <a:cs typeface="Calibri"/>
            </a:endParaRPr>
          </a:p>
          <a:p>
            <a:pPr lvl="1"/>
            <a:r>
              <a:rPr lang="en-GB" i="1" dirty="0"/>
              <a:t>Violent conflict, losing your home, and/or being displaced are a few of the situations that expose children to danger in humanitarian settings. </a:t>
            </a:r>
            <a:endParaRPr lang="en-GB" i="1" dirty="0">
              <a:cs typeface="Calibri" panose="020F0502020204030204"/>
            </a:endParaRPr>
          </a:p>
          <a:p>
            <a:r>
              <a:rPr lang="en-US" i="1" dirty="0"/>
              <a:t>Although we are learning about the experiences of children in humanitarian settings, it is not the role of a caseworker to meet the needs of all children in the affected community or to ‘fix’ these feelings or experiences of violence and loss. That would not be possible. </a:t>
            </a:r>
          </a:p>
          <a:p>
            <a:r>
              <a:rPr lang="en-US" i="1" dirty="0"/>
              <a:t>The focus of the caseworker is children within their caseload, those that have been identified and meet the child protection case management eligibility criteria established for the context</a:t>
            </a:r>
            <a:endParaRPr lang="en-BE" i="1" dirty="0"/>
          </a:p>
          <a:p>
            <a:endParaRPr lang="en-BE" i="1" dirty="0"/>
          </a:p>
          <a:p>
            <a:endParaRPr lang="en-GB" i="1" dirty="0"/>
          </a:p>
        </p:txBody>
      </p:sp>
      <p:sp>
        <p:nvSpPr>
          <p:cNvPr id="6" name="Slide Image Placeholder 5">
            <a:extLst>
              <a:ext uri="{FF2B5EF4-FFF2-40B4-BE49-F238E27FC236}">
                <a16:creationId xmlns:a16="http://schemas.microsoft.com/office/drawing/2014/main" id="{C0FAFF8D-DE80-2BAE-BBB1-D99FF36BD6A0}"/>
              </a:ext>
            </a:extLst>
          </p:cNvPr>
          <p:cNvSpPr>
            <a:spLocks noGrp="1" noRot="1" noChangeAspect="1"/>
          </p:cNvSpPr>
          <p:nvPr>
            <p:ph type="sldImg"/>
          </p:nvPr>
        </p:nvSpPr>
        <p:spPr/>
      </p:sp>
      <p:sp>
        <p:nvSpPr>
          <p:cNvPr id="7" name="Google Shape;725;p48:notes">
            <a:extLst>
              <a:ext uri="{FF2B5EF4-FFF2-40B4-BE49-F238E27FC236}">
                <a16:creationId xmlns:a16="http://schemas.microsoft.com/office/drawing/2014/main" id="{A8C1EFA4-229B-D59C-53CA-C9CFEEA68E10}"/>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19</a:t>
            </a:fld>
            <a:endParaRPr lang="en-US" sz="1200" dirty="0">
              <a:latin typeface="+mn-lt"/>
            </a:endParaRPr>
          </a:p>
        </p:txBody>
      </p:sp>
    </p:spTree>
    <p:extLst>
      <p:ext uri="{BB962C8B-B14F-4D97-AF65-F5344CB8AC3E}">
        <p14:creationId xmlns:p14="http://schemas.microsoft.com/office/powerpoint/2010/main" val="46716383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SESSION 1 DURATION: 0h30</a:t>
            </a:r>
          </a:p>
          <a:p>
            <a:pPr marL="0" indent="0">
              <a:buNone/>
            </a:pPr>
            <a:r>
              <a:rPr lang="en-GB" i="1" dirty="0"/>
              <a:t>______________________________________________________________________________</a:t>
            </a:r>
          </a:p>
          <a:p>
            <a:pPr marL="0" indent="0">
              <a:buNone/>
            </a:pPr>
            <a:endParaRPr lang="en-GB" i="1" dirty="0"/>
          </a:p>
          <a:p>
            <a:pPr marL="0" indent="0">
              <a:buNone/>
            </a:pPr>
            <a:r>
              <a:rPr lang="en-GB" b="1" dirty="0"/>
              <a:t>EXPLANATION</a:t>
            </a:r>
          </a:p>
          <a:p>
            <a:r>
              <a:rPr lang="en-GB" i="1" dirty="0"/>
              <a:t>We will open the session by having a look at what to expect of today’s Module on Mental Health and Psychosocial Support</a:t>
            </a:r>
          </a:p>
          <a:p>
            <a:endParaRPr lang="en-GB" dirty="0"/>
          </a:p>
        </p:txBody>
      </p:sp>
      <p:sp>
        <p:nvSpPr>
          <p:cNvPr id="6" name="Slide Image Placeholder 5">
            <a:extLst>
              <a:ext uri="{FF2B5EF4-FFF2-40B4-BE49-F238E27FC236}">
                <a16:creationId xmlns:a16="http://schemas.microsoft.com/office/drawing/2014/main" id="{B0D5FD85-5945-0FAB-9D8A-D8EE18A0DF50}"/>
              </a:ext>
            </a:extLst>
          </p:cNvPr>
          <p:cNvSpPr>
            <a:spLocks noGrp="1" noRot="1" noChangeAspect="1"/>
          </p:cNvSpPr>
          <p:nvPr>
            <p:ph type="sldImg"/>
          </p:nvPr>
        </p:nvSpPr>
        <p:spPr/>
      </p:sp>
      <p:sp>
        <p:nvSpPr>
          <p:cNvPr id="7" name="Google Shape;725;p48:notes">
            <a:extLst>
              <a:ext uri="{FF2B5EF4-FFF2-40B4-BE49-F238E27FC236}">
                <a16:creationId xmlns:a16="http://schemas.microsoft.com/office/drawing/2014/main" id="{83BAFF47-D79D-A36E-8B3A-EA210F0CBEF6}"/>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2</a:t>
            </a:fld>
            <a:endParaRPr lang="en-US" sz="1200" dirty="0">
              <a:latin typeface="+mn-lt"/>
            </a:endParaRPr>
          </a:p>
        </p:txBody>
      </p:sp>
    </p:spTree>
    <p:extLst>
      <p:ext uri="{BB962C8B-B14F-4D97-AF65-F5344CB8AC3E}">
        <p14:creationId xmlns:p14="http://schemas.microsoft.com/office/powerpoint/2010/main" val="5428278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EXPLANATION</a:t>
            </a:r>
          </a:p>
          <a:p>
            <a:r>
              <a:rPr lang="en-GB" dirty="0"/>
              <a:t>Present the slide</a:t>
            </a:r>
          </a:p>
        </p:txBody>
      </p:sp>
      <p:sp>
        <p:nvSpPr>
          <p:cNvPr id="6" name="Slide Image Placeholder 5">
            <a:extLst>
              <a:ext uri="{FF2B5EF4-FFF2-40B4-BE49-F238E27FC236}">
                <a16:creationId xmlns:a16="http://schemas.microsoft.com/office/drawing/2014/main" id="{59E11BBC-267F-9F03-DF2E-EE356ADDABFD}"/>
              </a:ext>
            </a:extLst>
          </p:cNvPr>
          <p:cNvSpPr>
            <a:spLocks noGrp="1" noRot="1" noChangeAspect="1"/>
          </p:cNvSpPr>
          <p:nvPr>
            <p:ph type="sldImg"/>
          </p:nvPr>
        </p:nvSpPr>
        <p:spPr/>
      </p:sp>
      <p:sp>
        <p:nvSpPr>
          <p:cNvPr id="7" name="Google Shape;725;p48:notes">
            <a:extLst>
              <a:ext uri="{FF2B5EF4-FFF2-40B4-BE49-F238E27FC236}">
                <a16:creationId xmlns:a16="http://schemas.microsoft.com/office/drawing/2014/main" id="{F89EC276-EECD-C0B3-C7A0-969DA1A8537E}"/>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20</a:t>
            </a:fld>
            <a:endParaRPr lang="en-US" sz="1200" dirty="0">
              <a:latin typeface="+mn-lt"/>
            </a:endParaRPr>
          </a:p>
        </p:txBody>
      </p:sp>
    </p:spTree>
    <p:extLst>
      <p:ext uri="{BB962C8B-B14F-4D97-AF65-F5344CB8AC3E}">
        <p14:creationId xmlns:p14="http://schemas.microsoft.com/office/powerpoint/2010/main" val="45482716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EXPLANATION</a:t>
            </a:r>
          </a:p>
          <a:p>
            <a:r>
              <a:rPr lang="en-GB" i="1" dirty="0"/>
              <a:t>Emergencies cause displacement, family separation, lack of basic services, which in turn, can cause psychological distress. </a:t>
            </a:r>
            <a:endParaRPr lang="en-GB" i="1" dirty="0">
              <a:cs typeface="Calibri"/>
            </a:endParaRPr>
          </a:p>
          <a:p>
            <a:r>
              <a:rPr lang="en-GB" i="1" dirty="0"/>
              <a:t>It is important to note that psychological distress is different from stress.</a:t>
            </a:r>
          </a:p>
          <a:p>
            <a:pPr lvl="1"/>
            <a:r>
              <a:rPr lang="en-GB" i="1" dirty="0"/>
              <a:t>Stress is a normal reaction to a change or a challenge </a:t>
            </a:r>
          </a:p>
          <a:p>
            <a:pPr lvl="1"/>
            <a:r>
              <a:rPr lang="en-GB" i="1" dirty="0"/>
              <a:t>Distress occurs when the stress is intense or when a person experiences stress for a longer period of time </a:t>
            </a:r>
          </a:p>
          <a:p>
            <a:pPr lvl="1"/>
            <a:r>
              <a:rPr lang="en-GB" i="1" dirty="0"/>
              <a:t>Distress causes uncomfortable or unpleasant feelings and emotions</a:t>
            </a:r>
            <a:endParaRPr lang="en-GB" i="1" dirty="0">
              <a:cs typeface="Calibri"/>
            </a:endParaRPr>
          </a:p>
          <a:p>
            <a:pPr lvl="1"/>
            <a:r>
              <a:rPr lang="en-GB" i="1" dirty="0"/>
              <a:t>It impacts a person’s functioning and ability to cope, to focus, to participate in social interactions</a:t>
            </a:r>
            <a:endParaRPr lang="en-GB" i="1" dirty="0">
              <a:cs typeface="Calibri" panose="020F0502020204030204"/>
            </a:endParaRPr>
          </a:p>
          <a:p>
            <a:pPr lvl="1"/>
            <a:r>
              <a:rPr lang="en-GB" i="1" dirty="0"/>
              <a:t>Unpleasant feelings or emotions that can impact a person’s level of functioning and ability to navigate and participate in social interactions</a:t>
            </a:r>
            <a:endParaRPr lang="en-GB" i="1" dirty="0">
              <a:cs typeface="Calibri" panose="020F0502020204030204"/>
            </a:endParaRPr>
          </a:p>
          <a:p>
            <a:pPr lvl="1"/>
            <a:r>
              <a:rPr lang="en-GB" i="1" dirty="0"/>
              <a:t>Sadness, anxiety, distraction, disruption in relationships with others and some symptoms of mental illness are manifestations of psychological distress</a:t>
            </a:r>
            <a:endParaRPr lang="en-BE" i="1" dirty="0"/>
          </a:p>
        </p:txBody>
      </p:sp>
      <p:sp>
        <p:nvSpPr>
          <p:cNvPr id="6" name="Slide Image Placeholder 5">
            <a:extLst>
              <a:ext uri="{FF2B5EF4-FFF2-40B4-BE49-F238E27FC236}">
                <a16:creationId xmlns:a16="http://schemas.microsoft.com/office/drawing/2014/main" id="{F9AE11C3-E148-9298-ECB8-ED678E54F8B7}"/>
              </a:ext>
            </a:extLst>
          </p:cNvPr>
          <p:cNvSpPr>
            <a:spLocks noGrp="1" noRot="1" noChangeAspect="1"/>
          </p:cNvSpPr>
          <p:nvPr>
            <p:ph type="sldImg"/>
          </p:nvPr>
        </p:nvSpPr>
        <p:spPr/>
      </p:sp>
      <p:sp>
        <p:nvSpPr>
          <p:cNvPr id="7" name="Google Shape;725;p48:notes">
            <a:extLst>
              <a:ext uri="{FF2B5EF4-FFF2-40B4-BE49-F238E27FC236}">
                <a16:creationId xmlns:a16="http://schemas.microsoft.com/office/drawing/2014/main" id="{5B5903BF-D219-9D2E-AAB5-0FC8ACF997CA}"/>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21</a:t>
            </a:fld>
            <a:endParaRPr lang="en-US" sz="1200" dirty="0">
              <a:latin typeface="+mn-lt"/>
            </a:endParaRPr>
          </a:p>
        </p:txBody>
      </p:sp>
    </p:spTree>
    <p:extLst>
      <p:ext uri="{BB962C8B-B14F-4D97-AF65-F5344CB8AC3E}">
        <p14:creationId xmlns:p14="http://schemas.microsoft.com/office/powerpoint/2010/main" val="279590110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EXPLANATION</a:t>
            </a:r>
          </a:p>
          <a:p>
            <a:r>
              <a:rPr lang="en-GB" dirty="0"/>
              <a:t>Present the slide</a:t>
            </a:r>
          </a:p>
          <a:p>
            <a:r>
              <a:rPr lang="en-GB" i="1" dirty="0"/>
              <a:t>There are many different definitions of traumatic stress</a:t>
            </a:r>
          </a:p>
          <a:p>
            <a:pPr lvl="1"/>
            <a:r>
              <a:rPr lang="en-GB" sz="1800" b="1" i="0" u="none" strike="noStrike" dirty="0">
                <a:solidFill>
                  <a:srgbClr val="000000"/>
                </a:solidFill>
                <a:effectLst/>
                <a:latin typeface="Calibri" panose="020F0502020204030204" pitchFamily="34" charset="0"/>
              </a:rPr>
              <a:t>Traumatic stress </a:t>
            </a:r>
            <a:r>
              <a:rPr lang="en-GB" sz="1800" b="0" i="0" u="none" strike="noStrike" dirty="0">
                <a:solidFill>
                  <a:srgbClr val="000000"/>
                </a:solidFill>
                <a:effectLst/>
                <a:latin typeface="Calibri" panose="020F0502020204030204" pitchFamily="34" charset="0"/>
              </a:rPr>
              <a:t>is what occurs directly or a few days after a traumatic event. It is normal that people, including children, are flooded by emotions and feel overwhelmed. </a:t>
            </a:r>
          </a:p>
          <a:p>
            <a:pPr lvl="1"/>
            <a:r>
              <a:rPr lang="en-GB" sz="1800" b="0" i="0" u="none" strike="noStrike" dirty="0">
                <a:solidFill>
                  <a:srgbClr val="000000"/>
                </a:solidFill>
                <a:effectLst/>
                <a:latin typeface="Calibri"/>
                <a:cs typeface="Calibri"/>
              </a:rPr>
              <a:t>What is important during this time is to </a:t>
            </a:r>
            <a:r>
              <a:rPr lang="en-GB" sz="1800" dirty="0">
                <a:solidFill>
                  <a:srgbClr val="000000"/>
                </a:solidFill>
                <a:latin typeface="Calibri"/>
                <a:cs typeface="Calibri"/>
              </a:rPr>
              <a:t>support the child to feel stable by creating safe, nurturing environments and try to ensure</a:t>
            </a:r>
            <a:r>
              <a:rPr lang="en-GB" sz="1800" b="0" i="0" u="none" strike="noStrike" dirty="0">
                <a:solidFill>
                  <a:srgbClr val="000000"/>
                </a:solidFill>
                <a:effectLst/>
                <a:latin typeface="Calibri"/>
                <a:cs typeface="Calibri"/>
              </a:rPr>
              <a:t> children’s basic needs are covered (safety, clothes, food,…).</a:t>
            </a:r>
            <a:r>
              <a:rPr lang="en-GB" sz="1800" dirty="0">
                <a:solidFill>
                  <a:srgbClr val="000000"/>
                </a:solidFill>
                <a:latin typeface="Calibri"/>
                <a:cs typeface="Calibri"/>
              </a:rPr>
              <a:t> </a:t>
            </a:r>
            <a:endParaRPr lang="en-GB" sz="1800" b="0" i="0" u="none" strike="noStrike" dirty="0">
              <a:solidFill>
                <a:srgbClr val="000000"/>
              </a:solidFill>
              <a:effectLst/>
              <a:latin typeface="Calibri" panose="020F0502020204030204" pitchFamily="34" charset="0"/>
              <a:cs typeface="Calibri"/>
            </a:endParaRPr>
          </a:p>
          <a:p>
            <a:pPr lvl="0"/>
            <a:r>
              <a:rPr lang="en-GB" i="1" dirty="0"/>
              <a:t>Traumatic stress can be caused by different type of events</a:t>
            </a:r>
          </a:p>
          <a:p>
            <a:pPr lvl="1"/>
            <a:r>
              <a:rPr lang="en-GB" i="1" dirty="0"/>
              <a:t>The stress and emotional intensity at the time of a traumatic event is overwhelming and can cause extreme fear, horror, paralysis, confusion, shock or numbness. </a:t>
            </a:r>
          </a:p>
          <a:p>
            <a:pPr lvl="1"/>
            <a:r>
              <a:rPr lang="en-GB" i="1" dirty="0"/>
              <a:t>One of the main determining factors of traumatic stress reactions is the feeling of extreme helplessness at the time of the event(s). </a:t>
            </a:r>
            <a:endParaRPr lang="en-GB" i="1" dirty="0">
              <a:cs typeface="Calibri"/>
            </a:endParaRPr>
          </a:p>
          <a:p>
            <a:pPr marL="457200" lvl="1" indent="0">
              <a:buNone/>
            </a:pPr>
            <a:r>
              <a:rPr lang="en-GB" dirty="0"/>
              <a:t>Source: Guidelines On Mental Health And Psychosocial Support, ICRC, 2018</a:t>
            </a:r>
          </a:p>
          <a:p>
            <a:r>
              <a:rPr lang="en-GB" i="1" dirty="0"/>
              <a:t>it is normal that children can develop what we call post-traumatic stress reactions (PTSD) due to the event.</a:t>
            </a:r>
            <a:endParaRPr lang="en-GB" i="1" dirty="0">
              <a:cs typeface="Calibri"/>
            </a:endParaRPr>
          </a:p>
          <a:p>
            <a:pPr lvl="1"/>
            <a:r>
              <a:rPr lang="en-GB" i="1" dirty="0"/>
              <a:t>They can have nightmares, flashbacks, hyperarousal (hard to rest, irritability, 'on edge') and show regressive behaviour such as bedwetting.</a:t>
            </a:r>
            <a:endParaRPr lang="en-GB" i="1" dirty="0">
              <a:cs typeface="Calibri" panose="020F0502020204030204"/>
            </a:endParaRPr>
          </a:p>
          <a:p>
            <a:pPr lvl="1"/>
            <a:r>
              <a:rPr lang="en-GB" i="1" dirty="0"/>
              <a:t>Some children can develop PTSD if these reactions last longer, usually for more than 1 month. </a:t>
            </a:r>
            <a:endParaRPr lang="en-GB" i="1" dirty="0">
              <a:cs typeface="Calibri" panose="020F0502020204030204"/>
            </a:endParaRPr>
          </a:p>
          <a:p>
            <a:r>
              <a:rPr lang="en-GB" i="1" dirty="0"/>
              <a:t>It’s very important for children to have a supportive and safe environment at the time of the traumatic event.</a:t>
            </a:r>
            <a:endParaRPr lang="en-GB" i="1" dirty="0">
              <a:cs typeface="Calibri" panose="020F0502020204030204"/>
            </a:endParaRPr>
          </a:p>
          <a:p>
            <a:pPr lvl="1">
              <a:defRPr/>
            </a:pPr>
            <a:r>
              <a:rPr lang="en-GB" sz="1200" b="0" i="1" u="none" strike="noStrike" dirty="0">
                <a:solidFill>
                  <a:srgbClr val="000000"/>
                </a:solidFill>
                <a:effectLst/>
                <a:latin typeface="Calibri" panose="020F0502020204030204"/>
                <a:cs typeface="Calibri" panose="020F0502020204030204"/>
              </a:rPr>
              <a:t>It is important not to ask about the events</a:t>
            </a:r>
            <a:r>
              <a:rPr lang="en-GB" i="1" dirty="0">
                <a:solidFill>
                  <a:srgbClr val="000000"/>
                </a:solidFill>
                <a:latin typeface="Calibri" panose="020F0502020204030204"/>
                <a:cs typeface="Calibri" panose="020F0502020204030204"/>
              </a:rPr>
              <a:t>, unless the child, caregiver or trusted adult feel they</a:t>
            </a:r>
            <a:r>
              <a:rPr lang="en-GB" sz="1200" b="0" i="1" u="none" strike="noStrike" dirty="0">
                <a:solidFill>
                  <a:srgbClr val="000000"/>
                </a:solidFill>
                <a:effectLst/>
                <a:latin typeface="Calibri" panose="020F0502020204030204"/>
                <a:cs typeface="Calibri" panose="020F0502020204030204"/>
              </a:rPr>
              <a:t> need to explain </a:t>
            </a:r>
            <a:r>
              <a:rPr lang="en-GB" i="1" dirty="0">
                <a:solidFill>
                  <a:srgbClr val="000000"/>
                </a:solidFill>
                <a:latin typeface="Calibri" panose="020F0502020204030204"/>
                <a:cs typeface="Calibri" panose="020F0502020204030204"/>
              </a:rPr>
              <a:t>it</a:t>
            </a:r>
            <a:r>
              <a:rPr lang="en-GB" sz="1200" b="0" i="1" u="none" strike="noStrike" dirty="0">
                <a:solidFill>
                  <a:srgbClr val="000000"/>
                </a:solidFill>
                <a:effectLst/>
                <a:latin typeface="Calibri" panose="020F0502020204030204"/>
                <a:cs typeface="Calibri" panose="020F0502020204030204"/>
              </a:rPr>
              <a:t>. It </a:t>
            </a:r>
            <a:r>
              <a:rPr lang="en-GB" i="1" dirty="0">
                <a:solidFill>
                  <a:srgbClr val="000000"/>
                </a:solidFill>
                <a:latin typeface="Calibri" panose="020F0502020204030204"/>
                <a:cs typeface="Calibri" panose="020F0502020204030204"/>
              </a:rPr>
              <a:t>can be unhelpful</a:t>
            </a:r>
            <a:r>
              <a:rPr lang="en-GB" sz="1200" b="0" i="1" u="none" strike="noStrike" dirty="0">
                <a:solidFill>
                  <a:srgbClr val="000000"/>
                </a:solidFill>
                <a:effectLst/>
                <a:latin typeface="Calibri" panose="020F0502020204030204"/>
                <a:cs typeface="Calibri" panose="020F0502020204030204"/>
              </a:rPr>
              <a:t> </a:t>
            </a:r>
            <a:r>
              <a:rPr lang="en-GB" i="1" dirty="0">
                <a:solidFill>
                  <a:srgbClr val="000000"/>
                </a:solidFill>
                <a:latin typeface="Calibri" panose="020F0502020204030204"/>
                <a:cs typeface="Calibri" panose="020F0502020204030204"/>
              </a:rPr>
              <a:t>and harmful to ask for too many details about the event</a:t>
            </a:r>
            <a:r>
              <a:rPr lang="en-GB" sz="1200" b="0" i="1" u="none" strike="noStrike" dirty="0">
                <a:solidFill>
                  <a:srgbClr val="000000"/>
                </a:solidFill>
                <a:effectLst/>
                <a:latin typeface="Calibri" panose="020F0502020204030204"/>
                <a:cs typeface="Calibri" panose="020F0502020204030204"/>
              </a:rPr>
              <a:t>. For many </a:t>
            </a:r>
            <a:r>
              <a:rPr lang="en-GB" i="1" dirty="0">
                <a:solidFill>
                  <a:srgbClr val="000000"/>
                </a:solidFill>
                <a:latin typeface="Calibri" panose="020F0502020204030204"/>
                <a:cs typeface="Calibri" panose="020F0502020204030204"/>
              </a:rPr>
              <a:t>children (and</a:t>
            </a:r>
            <a:r>
              <a:rPr lang="en-GB" sz="1200" b="0" i="1" u="none" strike="noStrike" dirty="0">
                <a:solidFill>
                  <a:srgbClr val="000000"/>
                </a:solidFill>
                <a:effectLst/>
                <a:latin typeface="Calibri" panose="020F0502020204030204"/>
                <a:cs typeface="Calibri" panose="020F0502020204030204"/>
              </a:rPr>
              <a:t> </a:t>
            </a:r>
            <a:r>
              <a:rPr lang="en-GB" i="1" dirty="0">
                <a:solidFill>
                  <a:srgbClr val="000000"/>
                </a:solidFill>
                <a:latin typeface="Calibri" panose="020F0502020204030204"/>
                <a:cs typeface="Calibri" panose="020F0502020204030204"/>
              </a:rPr>
              <a:t>adults) </a:t>
            </a:r>
            <a:r>
              <a:rPr lang="en-GB" sz="1200" b="0" i="1" u="none" strike="noStrike" dirty="0">
                <a:solidFill>
                  <a:srgbClr val="000000"/>
                </a:solidFill>
                <a:effectLst/>
                <a:latin typeface="Calibri" panose="020F0502020204030204"/>
                <a:cs typeface="Calibri" panose="020F0502020204030204"/>
              </a:rPr>
              <a:t>symptoms will </a:t>
            </a:r>
            <a:r>
              <a:rPr lang="en-GB" i="1" dirty="0">
                <a:solidFill>
                  <a:srgbClr val="000000"/>
                </a:solidFill>
                <a:latin typeface="Calibri" panose="020F0502020204030204"/>
                <a:cs typeface="Calibri" panose="020F0502020204030204"/>
              </a:rPr>
              <a:t>gradually lessen with time and support</a:t>
            </a:r>
            <a:r>
              <a:rPr lang="en-GB" sz="1200" b="0" i="1" u="none" strike="noStrike" dirty="0">
                <a:solidFill>
                  <a:srgbClr val="000000"/>
                </a:solidFill>
                <a:effectLst/>
                <a:latin typeface="Calibri" panose="020F0502020204030204"/>
                <a:cs typeface="Calibri" panose="020F0502020204030204"/>
              </a:rPr>
              <a:t>.</a:t>
            </a:r>
            <a:r>
              <a:rPr lang="en-GB" i="1" dirty="0">
                <a:solidFill>
                  <a:srgbClr val="000000"/>
                </a:solidFill>
                <a:latin typeface="Calibri" panose="020F0502020204030204"/>
                <a:cs typeface="Calibri" panose="020F0502020204030204"/>
              </a:rPr>
              <a:t> </a:t>
            </a:r>
            <a:endParaRPr lang="en-GB" b="0" i="1" dirty="0">
              <a:effectLst/>
            </a:endParaRPr>
          </a:p>
          <a:p>
            <a:pPr lvl="1"/>
            <a:r>
              <a:rPr lang="en-GB" i="1" dirty="0"/>
              <a:t>This will help them a lot to cope and recover. </a:t>
            </a:r>
            <a:endParaRPr lang="en-GB" i="1" dirty="0">
              <a:cs typeface="Calibri" panose="020F0502020204030204"/>
            </a:endParaRPr>
          </a:p>
          <a:p>
            <a:r>
              <a:rPr lang="en-GB" i="1" dirty="0"/>
              <a:t>It is important to remember that</a:t>
            </a:r>
          </a:p>
          <a:p>
            <a:pPr lvl="1"/>
            <a:r>
              <a:rPr lang="en-GB" i="1" dirty="0"/>
              <a:t>Children who have suffered traumatic stress need a supportive environment.</a:t>
            </a:r>
            <a:endParaRPr lang="en-GB" i="1" dirty="0">
              <a:cs typeface="Calibri"/>
            </a:endParaRPr>
          </a:p>
          <a:p>
            <a:pPr lvl="1"/>
            <a:r>
              <a:rPr lang="en-GB" i="1" dirty="0"/>
              <a:t>Some children will need more specialized support, especially if reactions are very severe or last longer in time. </a:t>
            </a:r>
          </a:p>
        </p:txBody>
      </p:sp>
      <p:sp>
        <p:nvSpPr>
          <p:cNvPr id="6" name="Slide Image Placeholder 5">
            <a:extLst>
              <a:ext uri="{FF2B5EF4-FFF2-40B4-BE49-F238E27FC236}">
                <a16:creationId xmlns:a16="http://schemas.microsoft.com/office/drawing/2014/main" id="{24382CF0-D17A-60F1-A863-A4BA1D189A59}"/>
              </a:ext>
            </a:extLst>
          </p:cNvPr>
          <p:cNvSpPr>
            <a:spLocks noGrp="1" noRot="1" noChangeAspect="1"/>
          </p:cNvSpPr>
          <p:nvPr>
            <p:ph type="sldImg"/>
          </p:nvPr>
        </p:nvSpPr>
        <p:spPr/>
      </p:sp>
      <p:sp>
        <p:nvSpPr>
          <p:cNvPr id="7" name="Google Shape;725;p48:notes">
            <a:extLst>
              <a:ext uri="{FF2B5EF4-FFF2-40B4-BE49-F238E27FC236}">
                <a16:creationId xmlns:a16="http://schemas.microsoft.com/office/drawing/2014/main" id="{4F48E344-8B2D-C6E0-32CE-74F7F60B6B6E}"/>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22</a:t>
            </a:fld>
            <a:endParaRPr lang="en-US" sz="1200" dirty="0">
              <a:latin typeface="+mn-lt"/>
            </a:endParaRPr>
          </a:p>
        </p:txBody>
      </p:sp>
    </p:spTree>
    <p:extLst>
      <p:ext uri="{BB962C8B-B14F-4D97-AF65-F5344CB8AC3E}">
        <p14:creationId xmlns:p14="http://schemas.microsoft.com/office/powerpoint/2010/main" val="87651590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EXPLANATION</a:t>
            </a:r>
          </a:p>
          <a:p>
            <a:r>
              <a:rPr lang="en-GB" dirty="0"/>
              <a:t>Present the slide</a:t>
            </a:r>
          </a:p>
          <a:p>
            <a:r>
              <a:rPr lang="en-GB" i="1" dirty="0"/>
              <a:t>When children are experiencing psychological distress, it is important that the child receives support from not only caseworkers and MHPSS service providers – but also their caregivers. </a:t>
            </a:r>
          </a:p>
          <a:p>
            <a:r>
              <a:rPr lang="en-GB" i="1" dirty="0"/>
              <a:t>As caseworkers, your role is to be able to communicate directly with children and caregivers to help them understand stress and identify signs of stress. </a:t>
            </a:r>
            <a:endParaRPr lang="en-GB" i="1" dirty="0">
              <a:cs typeface="Calibri"/>
            </a:endParaRPr>
          </a:p>
          <a:p>
            <a:r>
              <a:rPr lang="en-GB" i="1" dirty="0"/>
              <a:t>We will discuss this in more detail in Module 9 Implementation. </a:t>
            </a:r>
            <a:endParaRPr lang="en-GB" i="1" dirty="0">
              <a:cs typeface="Calibri" panose="020F0502020204030204"/>
            </a:endParaRPr>
          </a:p>
        </p:txBody>
      </p:sp>
      <p:sp>
        <p:nvSpPr>
          <p:cNvPr id="6" name="Slide Image Placeholder 5">
            <a:extLst>
              <a:ext uri="{FF2B5EF4-FFF2-40B4-BE49-F238E27FC236}">
                <a16:creationId xmlns:a16="http://schemas.microsoft.com/office/drawing/2014/main" id="{AEA48564-BEBF-8B39-7012-28C2A35B1657}"/>
              </a:ext>
            </a:extLst>
          </p:cNvPr>
          <p:cNvSpPr>
            <a:spLocks noGrp="1" noRot="1" noChangeAspect="1"/>
          </p:cNvSpPr>
          <p:nvPr>
            <p:ph type="sldImg"/>
          </p:nvPr>
        </p:nvSpPr>
        <p:spPr/>
      </p:sp>
      <p:sp>
        <p:nvSpPr>
          <p:cNvPr id="7" name="Google Shape;725;p48:notes">
            <a:extLst>
              <a:ext uri="{FF2B5EF4-FFF2-40B4-BE49-F238E27FC236}">
                <a16:creationId xmlns:a16="http://schemas.microsoft.com/office/drawing/2014/main" id="{BE3DB183-8565-044F-7995-530F44FC9EEE}"/>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23</a:t>
            </a:fld>
            <a:endParaRPr lang="en-US" sz="1200" dirty="0">
              <a:latin typeface="+mn-lt"/>
            </a:endParaRPr>
          </a:p>
        </p:txBody>
      </p:sp>
    </p:spTree>
    <p:extLst>
      <p:ext uri="{BB962C8B-B14F-4D97-AF65-F5344CB8AC3E}">
        <p14:creationId xmlns:p14="http://schemas.microsoft.com/office/powerpoint/2010/main" val="379610941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INTRODUCTION</a:t>
            </a:r>
          </a:p>
          <a:p>
            <a:r>
              <a:rPr lang="en-GB" i="1" dirty="0"/>
              <a:t>We learned to differentiate stress and distress, what is meant by trauma and what can be a traumatic event. Now let’s reflect together on possible signs that could indicate that a child is in distress.  </a:t>
            </a:r>
            <a:endParaRPr lang="en-GB" i="1" dirty="0">
              <a:cs typeface="Calibri"/>
            </a:endParaRPr>
          </a:p>
          <a:p>
            <a:r>
              <a:rPr lang="en-GB" dirty="0"/>
              <a:t>Divide the group in pairs</a:t>
            </a:r>
          </a:p>
          <a:p>
            <a:r>
              <a:rPr lang="en-GB" dirty="0"/>
              <a:t>Guide participants to </a:t>
            </a:r>
            <a:r>
              <a:rPr lang="en-GB" b="1" dirty="0"/>
              <a:t>Workbook page 62: Possible signs of distress</a:t>
            </a:r>
          </a:p>
          <a:p>
            <a:r>
              <a:rPr lang="en-GB" i="1" dirty="0"/>
              <a:t>With your partner:</a:t>
            </a:r>
          </a:p>
          <a:p>
            <a:pPr lvl="1"/>
            <a:r>
              <a:rPr lang="en-GB" i="1" dirty="0"/>
              <a:t>List possible signs that a child is in distress. </a:t>
            </a:r>
          </a:p>
          <a:p>
            <a:pPr lvl="1"/>
            <a:r>
              <a:rPr lang="en-GB" i="1" dirty="0"/>
              <a:t>It is not possible to make a complete list of all signs, as there are many and each child is different</a:t>
            </a:r>
            <a:endParaRPr lang="en-GB" i="1" dirty="0">
              <a:cs typeface="Calibri"/>
            </a:endParaRPr>
          </a:p>
          <a:p>
            <a:pPr lvl="1"/>
            <a:r>
              <a:rPr lang="en-GB" i="1" dirty="0"/>
              <a:t>Signs of distress of one child can completely differ from another child</a:t>
            </a:r>
            <a:endParaRPr lang="en-GB" i="1" dirty="0">
              <a:cs typeface="Calibri" panose="020F0502020204030204"/>
            </a:endParaRPr>
          </a:p>
          <a:p>
            <a:pPr marL="0" indent="0">
              <a:buNone/>
            </a:pPr>
            <a:endParaRPr lang="en-GB" b="1" dirty="0"/>
          </a:p>
          <a:p>
            <a:pPr marL="0" indent="0">
              <a:buNone/>
            </a:pPr>
            <a:r>
              <a:rPr lang="en-GB" b="1" dirty="0"/>
              <a:t>PARTNER WORK (10 minutes)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dirty="0"/>
              <a:t>Inform the participants they have 10 minutes to complete the activity</a:t>
            </a:r>
          </a:p>
          <a:p>
            <a:pPr marL="0" indent="0">
              <a:buNone/>
            </a:pPr>
            <a:endParaRPr lang="en-GB" dirty="0"/>
          </a:p>
          <a:p>
            <a:pPr marL="0" indent="0">
              <a:buNone/>
            </a:pPr>
            <a:r>
              <a:rPr lang="en-GB" b="1" dirty="0"/>
              <a:t>PLENARY DISCUSSION (10 minutes)</a:t>
            </a:r>
          </a:p>
          <a:p>
            <a:r>
              <a:rPr lang="en-GB" dirty="0"/>
              <a:t>Ask for volunteers to share their responses</a:t>
            </a:r>
          </a:p>
          <a:p>
            <a:r>
              <a:rPr lang="en-GB" dirty="0"/>
              <a:t>Write the responses on a flipchart</a:t>
            </a:r>
          </a:p>
          <a:p>
            <a:r>
              <a:rPr lang="en-GB" dirty="0"/>
              <a:t>Review and complement with the responses on the following page</a:t>
            </a:r>
          </a:p>
          <a:p>
            <a:r>
              <a:rPr lang="en-GB" i="1" dirty="0"/>
              <a:t>Remember that stress impacts children differently and that a child’s response to stressful situations will be unique to that child. </a:t>
            </a:r>
          </a:p>
          <a:p>
            <a:r>
              <a:rPr lang="en-GB" i="1" dirty="0"/>
              <a:t>Children at different ages and developmental stages, boys, girls, children with disabilities and children with different life experiences:</a:t>
            </a:r>
          </a:p>
          <a:p>
            <a:pPr lvl="1"/>
            <a:r>
              <a:rPr lang="en-GB" i="1" dirty="0"/>
              <a:t>Will react and respond differently to stress </a:t>
            </a:r>
          </a:p>
          <a:p>
            <a:pPr lvl="1"/>
            <a:r>
              <a:rPr lang="en-GB" i="1" dirty="0"/>
              <a:t>May present different warning signs when they are experiencing psychological distress</a:t>
            </a:r>
            <a:endParaRPr lang="en-GB" i="1" dirty="0">
              <a:cs typeface="Calibri"/>
            </a:endParaRPr>
          </a:p>
          <a:p>
            <a:pPr marL="0" indent="0">
              <a:buNone/>
            </a:pPr>
            <a:r>
              <a:rPr lang="en-GB" dirty="0"/>
              <a:t>______________________________________________________________________________</a:t>
            </a:r>
          </a:p>
          <a:p>
            <a:pPr marL="0" indent="0">
              <a:buNone/>
            </a:pPr>
            <a:endParaRPr lang="en-GB" dirty="0"/>
          </a:p>
          <a:p>
            <a:pPr marL="0" indent="0">
              <a:buNone/>
            </a:pPr>
            <a:r>
              <a:rPr lang="en-GB" b="1" dirty="0"/>
              <a:t>CONTINUED </a:t>
            </a:r>
            <a:r>
              <a:rPr lang="en-GB" b="1" dirty="0">
                <a:sym typeface="Wingdings" panose="05000000000000000000" pitchFamily="2" charset="2"/>
              </a:rPr>
              <a:t></a:t>
            </a:r>
            <a:endParaRPr lang="en-GB" b="1" dirty="0"/>
          </a:p>
        </p:txBody>
      </p:sp>
      <p:sp>
        <p:nvSpPr>
          <p:cNvPr id="6" name="Slide Image Placeholder 5">
            <a:extLst>
              <a:ext uri="{FF2B5EF4-FFF2-40B4-BE49-F238E27FC236}">
                <a16:creationId xmlns:a16="http://schemas.microsoft.com/office/drawing/2014/main" id="{65AE332B-16B7-6AE7-5A6B-A8A4635891A8}"/>
              </a:ext>
            </a:extLst>
          </p:cNvPr>
          <p:cNvSpPr>
            <a:spLocks noGrp="1" noRot="1" noChangeAspect="1"/>
          </p:cNvSpPr>
          <p:nvPr>
            <p:ph type="sldImg"/>
          </p:nvPr>
        </p:nvSpPr>
        <p:spPr/>
      </p:sp>
      <p:sp>
        <p:nvSpPr>
          <p:cNvPr id="7" name="Google Shape;725;p48:notes">
            <a:extLst>
              <a:ext uri="{FF2B5EF4-FFF2-40B4-BE49-F238E27FC236}">
                <a16:creationId xmlns:a16="http://schemas.microsoft.com/office/drawing/2014/main" id="{93223C94-960B-8717-6605-E78BBF138BC2}"/>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24</a:t>
            </a:fld>
            <a:endParaRPr lang="en-US" sz="1200" dirty="0">
              <a:latin typeface="+mn-lt"/>
            </a:endParaRPr>
          </a:p>
        </p:txBody>
      </p:sp>
    </p:spTree>
    <p:extLst>
      <p:ext uri="{BB962C8B-B14F-4D97-AF65-F5344CB8AC3E}">
        <p14:creationId xmlns:p14="http://schemas.microsoft.com/office/powerpoint/2010/main" val="321229736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a:xfrm>
            <a:off x="477838" y="460375"/>
            <a:ext cx="6143624" cy="9211334"/>
          </a:xfrm>
        </p:spPr>
        <p:txBody>
          <a:bodyPr/>
          <a:lstStyle/>
          <a:p>
            <a:pPr marL="0" indent="0">
              <a:buNone/>
            </a:pPr>
            <a:r>
              <a:rPr lang="en-GB" b="1" dirty="0"/>
              <a:t>RESPONSES</a:t>
            </a:r>
          </a:p>
          <a:p>
            <a:r>
              <a:rPr lang="en-GB" dirty="0"/>
              <a:t>Eating or sleeping too much or too little</a:t>
            </a:r>
          </a:p>
          <a:p>
            <a:r>
              <a:rPr lang="en-GB" dirty="0"/>
              <a:t>Pulling away from people and things (e.g. Playgroups and friends or things they used to like to do such as playing football)</a:t>
            </a:r>
          </a:p>
          <a:p>
            <a:r>
              <a:rPr lang="en-GB" dirty="0"/>
              <a:t>Having low or no energy</a:t>
            </a:r>
          </a:p>
          <a:p>
            <a:r>
              <a:rPr lang="en-GB" dirty="0"/>
              <a:t>Having unexplained aches and pains, such as constant stomach aches or headaches</a:t>
            </a:r>
          </a:p>
          <a:p>
            <a:r>
              <a:rPr lang="en-GB" dirty="0"/>
              <a:t>Having difficulty concentrating</a:t>
            </a:r>
          </a:p>
          <a:p>
            <a:r>
              <a:rPr lang="en-GB" dirty="0"/>
              <a:t>Feeling helpless or hopeless</a:t>
            </a:r>
          </a:p>
          <a:p>
            <a:r>
              <a:rPr lang="en-GB" dirty="0"/>
              <a:t>Worrying a lot of the time; feeling guilty but not sure why</a:t>
            </a:r>
          </a:p>
          <a:p>
            <a:r>
              <a:rPr lang="en-GB" dirty="0"/>
              <a:t>Becoming disruptive or aggressive at home or in the classroom (e.g. Hitting other children or adults)</a:t>
            </a:r>
          </a:p>
          <a:p>
            <a:r>
              <a:rPr lang="en-GB" dirty="0"/>
              <a:t>Having added conflict with peers or caregivers</a:t>
            </a:r>
          </a:p>
          <a:p>
            <a:r>
              <a:rPr lang="en-GB" dirty="0"/>
              <a:t>Thinking of hurting or killing yourself or someone else</a:t>
            </a:r>
          </a:p>
          <a:p>
            <a:r>
              <a:rPr lang="en-GB" dirty="0"/>
              <a:t>Having difficulty readjusting to home life</a:t>
            </a:r>
          </a:p>
          <a:p>
            <a:r>
              <a:rPr lang="en-GB" dirty="0"/>
              <a:t>Experiment with high-risk behaviours (e.g. Drinking, smoking, or using drugs, including prescription medications)</a:t>
            </a:r>
          </a:p>
        </p:txBody>
      </p:sp>
      <p:sp>
        <p:nvSpPr>
          <p:cNvPr id="2" name="Google Shape;725;p48:notes">
            <a:extLst>
              <a:ext uri="{FF2B5EF4-FFF2-40B4-BE49-F238E27FC236}">
                <a16:creationId xmlns:a16="http://schemas.microsoft.com/office/drawing/2014/main" id="{51933FBF-D1DC-D1B1-1129-B17308205811}"/>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25</a:t>
            </a:fld>
            <a:endParaRPr lang="en-US" sz="1200" dirty="0">
              <a:latin typeface="+mn-lt"/>
            </a:endParaRPr>
          </a:p>
        </p:txBody>
      </p:sp>
    </p:spTree>
    <p:extLst>
      <p:ext uri="{BB962C8B-B14F-4D97-AF65-F5344CB8AC3E}">
        <p14:creationId xmlns:p14="http://schemas.microsoft.com/office/powerpoint/2010/main" val="340295853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EXPLANATION</a:t>
            </a:r>
          </a:p>
          <a:p>
            <a:r>
              <a:rPr lang="en-GB" dirty="0"/>
              <a:t>Present the slide</a:t>
            </a:r>
          </a:p>
          <a:p>
            <a:r>
              <a:rPr lang="en-GB" i="1" dirty="0"/>
              <a:t>This standard also applies to child protection case management.</a:t>
            </a:r>
            <a:endParaRPr lang="en-GB" i="1" dirty="0">
              <a:cs typeface="Calibri"/>
            </a:endParaRPr>
          </a:p>
          <a:p>
            <a:r>
              <a:rPr lang="en-GB" i="1" dirty="0"/>
              <a:t>When we discus the supportive function of the caseworker, it includes providing mental health and psychosocial support (MHPSS) </a:t>
            </a:r>
          </a:p>
          <a:p>
            <a:r>
              <a:rPr lang="en-GB" i="1" dirty="0"/>
              <a:t>MHPSS will help children and families to cope with the difficult situation that they find themselves in and build resilience. </a:t>
            </a:r>
            <a:endParaRPr lang="en-GB" i="1" dirty="0">
              <a:cs typeface="Calibri"/>
            </a:endParaRPr>
          </a:p>
          <a:p>
            <a:r>
              <a:rPr lang="en-GB" i="1" dirty="0"/>
              <a:t>In the next part of this session, we will look at the role of a caseworker in improving menta/ health and psychosocial wellbeing of children and their families</a:t>
            </a:r>
            <a:endParaRPr lang="en-GB" i="1" dirty="0">
              <a:cs typeface="Calibri" panose="020F0502020204030204"/>
            </a:endParaRPr>
          </a:p>
        </p:txBody>
      </p:sp>
      <p:sp>
        <p:nvSpPr>
          <p:cNvPr id="6" name="Slide Image Placeholder 5">
            <a:extLst>
              <a:ext uri="{FF2B5EF4-FFF2-40B4-BE49-F238E27FC236}">
                <a16:creationId xmlns:a16="http://schemas.microsoft.com/office/drawing/2014/main" id="{1A9E54AB-6007-8962-4C38-90858B429EF7}"/>
              </a:ext>
            </a:extLst>
          </p:cNvPr>
          <p:cNvSpPr>
            <a:spLocks noGrp="1" noRot="1" noChangeAspect="1"/>
          </p:cNvSpPr>
          <p:nvPr>
            <p:ph type="sldImg"/>
          </p:nvPr>
        </p:nvSpPr>
        <p:spPr/>
      </p:sp>
      <p:sp>
        <p:nvSpPr>
          <p:cNvPr id="7" name="Google Shape;725;p48:notes">
            <a:extLst>
              <a:ext uri="{FF2B5EF4-FFF2-40B4-BE49-F238E27FC236}">
                <a16:creationId xmlns:a16="http://schemas.microsoft.com/office/drawing/2014/main" id="{3D0C2A36-EF58-5A68-A767-88650AC6649A}"/>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26</a:t>
            </a:fld>
            <a:endParaRPr lang="en-US" sz="1200" dirty="0">
              <a:latin typeface="+mn-lt"/>
            </a:endParaRPr>
          </a:p>
        </p:txBody>
      </p:sp>
    </p:spTree>
    <p:extLst>
      <p:ext uri="{BB962C8B-B14F-4D97-AF65-F5344CB8AC3E}">
        <p14:creationId xmlns:p14="http://schemas.microsoft.com/office/powerpoint/2010/main" val="176525291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EXPLANATION</a:t>
            </a:r>
          </a:p>
          <a:p>
            <a:r>
              <a:rPr lang="en-GB" i="1" dirty="0"/>
              <a:t>In emergencies, people are affected in different ways and have different needs</a:t>
            </a:r>
          </a:p>
          <a:p>
            <a:r>
              <a:rPr lang="en-GB" i="1" dirty="0"/>
              <a:t>When organising and providing MHPSS, a layered system including different types of support needs to be provided to meet the different needs of children and their caregivers</a:t>
            </a:r>
            <a:endParaRPr lang="en-GB" i="1" dirty="0">
              <a:cs typeface="Calibri"/>
            </a:endParaRPr>
          </a:p>
          <a:p>
            <a:r>
              <a:rPr lang="en-GB" dirty="0"/>
              <a:t>Present the slide</a:t>
            </a:r>
          </a:p>
          <a:p>
            <a:endParaRPr lang="en-GB" dirty="0"/>
          </a:p>
        </p:txBody>
      </p:sp>
      <p:sp>
        <p:nvSpPr>
          <p:cNvPr id="6" name="Slide Image Placeholder 5">
            <a:extLst>
              <a:ext uri="{FF2B5EF4-FFF2-40B4-BE49-F238E27FC236}">
                <a16:creationId xmlns:a16="http://schemas.microsoft.com/office/drawing/2014/main" id="{4ED46C29-F5F6-6F17-CA1A-7A44A71120E3}"/>
              </a:ext>
            </a:extLst>
          </p:cNvPr>
          <p:cNvSpPr>
            <a:spLocks noGrp="1" noRot="1" noChangeAspect="1"/>
          </p:cNvSpPr>
          <p:nvPr>
            <p:ph type="sldImg"/>
          </p:nvPr>
        </p:nvSpPr>
        <p:spPr/>
      </p:sp>
      <p:sp>
        <p:nvSpPr>
          <p:cNvPr id="7" name="Google Shape;725;p48:notes">
            <a:extLst>
              <a:ext uri="{FF2B5EF4-FFF2-40B4-BE49-F238E27FC236}">
                <a16:creationId xmlns:a16="http://schemas.microsoft.com/office/drawing/2014/main" id="{CD8E768A-602F-EA74-EADE-537F6722D3FB}"/>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27</a:t>
            </a:fld>
            <a:endParaRPr lang="en-US" sz="1200" dirty="0">
              <a:latin typeface="+mn-lt"/>
            </a:endParaRPr>
          </a:p>
        </p:txBody>
      </p:sp>
    </p:spTree>
    <p:extLst>
      <p:ext uri="{BB962C8B-B14F-4D97-AF65-F5344CB8AC3E}">
        <p14:creationId xmlns:p14="http://schemas.microsoft.com/office/powerpoint/2010/main" val="23872341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sz="1150" b="1" dirty="0"/>
              <a:t>INTRODUCTION</a:t>
            </a:r>
          </a:p>
          <a:p>
            <a:r>
              <a:rPr lang="en-GB" sz="1150" dirty="0"/>
              <a:t>Guide participants to </a:t>
            </a:r>
            <a:r>
              <a:rPr lang="en-GB" sz="1150" b="1" dirty="0"/>
              <a:t>Workbook page 63: Role of the caseworker to respond to MHPSS needs</a:t>
            </a:r>
            <a:endParaRPr lang="en-GB" sz="1150" b="1" dirty="0">
              <a:cs typeface="Calibri"/>
            </a:endParaRPr>
          </a:p>
          <a:p>
            <a:r>
              <a:rPr lang="en-GB" sz="1150" dirty="0"/>
              <a:t>Divide the group into partners</a:t>
            </a:r>
          </a:p>
          <a:p>
            <a:r>
              <a:rPr lang="en-GB" sz="1150" i="1" dirty="0"/>
              <a:t>Remember, providing MHPSS is part of the supportive function of the caseworker</a:t>
            </a:r>
          </a:p>
          <a:p>
            <a:r>
              <a:rPr lang="en-GB" sz="1150" i="1" dirty="0"/>
              <a:t>The actions, what a caseworker can do, varies depending on whether the child's basic needs are being met or whether the child needs specialized support – actions will also depend on what is available and possible in your context</a:t>
            </a:r>
            <a:endParaRPr lang="en-GB" sz="1150" i="1" dirty="0">
              <a:cs typeface="Calibri"/>
            </a:endParaRPr>
          </a:p>
          <a:p>
            <a:r>
              <a:rPr lang="en-GB" sz="1150" i="1" dirty="0"/>
              <a:t>With your partner:</a:t>
            </a:r>
          </a:p>
          <a:p>
            <a:pPr lvl="1"/>
            <a:r>
              <a:rPr lang="en-GB" sz="1150" i="1" dirty="0"/>
              <a:t>List possible actions that a caseworker can undertake to respond to MHPSS in each layer</a:t>
            </a:r>
          </a:p>
          <a:p>
            <a:pPr marL="0" indent="0">
              <a:buNone/>
            </a:pPr>
            <a:br>
              <a:rPr lang="en-GB" sz="1150" dirty="0"/>
            </a:br>
            <a:r>
              <a:rPr lang="en-GB" sz="1150" b="1" dirty="0"/>
              <a:t>PARTNER WORK (10 minutes)</a:t>
            </a:r>
          </a:p>
          <a:p>
            <a:pPr marL="171450" marR="0" lvl="0" indent="-171450" algn="l" defTabSz="914400" rtl="0" eaLnBrk="1" fontAlgn="auto" latinLnBrk="0" hangingPunct="1">
              <a:lnSpc>
                <a:spcPct val="100000"/>
              </a:lnSpc>
              <a:spcBef>
                <a:spcPts val="0"/>
              </a:spcBef>
              <a:spcAft>
                <a:spcPts val="0"/>
              </a:spcAft>
              <a:buClrTx/>
              <a:buSzTx/>
              <a:tabLst/>
              <a:defRPr/>
            </a:pPr>
            <a:r>
              <a:rPr lang="en-GB" sz="1100" dirty="0"/>
              <a:t>Inform the participants they have 10 minutes to complete the activity</a:t>
            </a:r>
          </a:p>
          <a:p>
            <a:pPr marL="0" indent="0">
              <a:buNone/>
            </a:pPr>
            <a:endParaRPr lang="en-GB" sz="1150" dirty="0"/>
          </a:p>
          <a:p>
            <a:pPr marL="0" indent="0">
              <a:buNone/>
            </a:pPr>
            <a:r>
              <a:rPr lang="en-GB" sz="1150" b="1" dirty="0"/>
              <a:t>PLENARY DISCUSSION (10 minutes)</a:t>
            </a:r>
          </a:p>
          <a:p>
            <a:r>
              <a:rPr lang="en-GB" sz="1150" dirty="0"/>
              <a:t>Ask for volunteers to share their responses</a:t>
            </a:r>
          </a:p>
          <a:p>
            <a:r>
              <a:rPr lang="en-GB" sz="1150" dirty="0"/>
              <a:t>Write the responses on a flipchart</a:t>
            </a:r>
          </a:p>
          <a:p>
            <a:r>
              <a:rPr lang="en-GB" sz="1150" dirty="0"/>
              <a:t>Review and complement with the responses below</a:t>
            </a:r>
          </a:p>
          <a:p>
            <a:pPr marL="0" indent="0">
              <a:buNone/>
            </a:pPr>
            <a:r>
              <a:rPr lang="en-GB" sz="1150" dirty="0"/>
              <a:t>______________________________________________________________________________</a:t>
            </a:r>
          </a:p>
          <a:p>
            <a:pPr marL="0" indent="0">
              <a:buNone/>
            </a:pPr>
            <a:endParaRPr lang="en-GB" sz="1150" dirty="0"/>
          </a:p>
          <a:p>
            <a:pPr marL="0" indent="0">
              <a:buNone/>
            </a:pPr>
            <a:r>
              <a:rPr lang="en-GB" sz="1150" b="1" dirty="0"/>
              <a:t>RESPONSES</a:t>
            </a:r>
          </a:p>
          <a:p>
            <a:r>
              <a:rPr lang="en-US" sz="1150" b="1" dirty="0"/>
              <a:t>Basic services and security </a:t>
            </a:r>
            <a:r>
              <a:rPr lang="en-US" sz="1150" dirty="0"/>
              <a:t>(to respond when basic needs are not being met): refer to other service providers to meet basic needs and, if needed, advocate to ensure those services are provided in safe, accessible, socially appropriate, and dignified manner. </a:t>
            </a:r>
            <a:endParaRPr lang="en-GB" sz="1150" dirty="0"/>
          </a:p>
          <a:p>
            <a:r>
              <a:rPr lang="en-US" sz="1150" b="1" dirty="0"/>
              <a:t>Community and family support </a:t>
            </a:r>
            <a:r>
              <a:rPr lang="en-US" sz="1150" dirty="0"/>
              <a:t>(responding to isolation, lacking family or community support): increase access to supportive people (e.g. positive parenting, friends, traditional supports) and places (e.g. school, child protection spaces, youth clubs,…).</a:t>
            </a:r>
          </a:p>
          <a:p>
            <a:r>
              <a:rPr lang="en-US" sz="1150" b="1" dirty="0"/>
              <a:t>Focused, non-specialized support</a:t>
            </a:r>
            <a:r>
              <a:rPr lang="en-US" sz="1150" dirty="0"/>
              <a:t> (responding to psychosocial distress): use MHPSS skills to provide emotional support, listen and understand the child's needs, conduct regular visits, observe behaviors, use stress reduction techniques</a:t>
            </a:r>
            <a:endParaRPr lang="en-US" sz="1150" dirty="0">
              <a:cs typeface="Calibri"/>
            </a:endParaRPr>
          </a:p>
          <a:p>
            <a:r>
              <a:rPr lang="en-US" sz="1150" b="1" dirty="0"/>
              <a:t>Specialized support </a:t>
            </a:r>
            <a:r>
              <a:rPr lang="en-US" sz="1150" dirty="0"/>
              <a:t>(responding to mental health issues, disorders and illness): refer to a specialized MHPSS service provider, a psychologist, a psychiatric doctor, a therapeutic center, etc. </a:t>
            </a:r>
            <a:endParaRPr lang="en-US" sz="1150" dirty="0">
              <a:cs typeface="Calibri"/>
            </a:endParaRPr>
          </a:p>
        </p:txBody>
      </p:sp>
      <p:sp>
        <p:nvSpPr>
          <p:cNvPr id="6" name="Slide Image Placeholder 5">
            <a:extLst>
              <a:ext uri="{FF2B5EF4-FFF2-40B4-BE49-F238E27FC236}">
                <a16:creationId xmlns:a16="http://schemas.microsoft.com/office/drawing/2014/main" id="{4828B113-CA14-5BE6-0515-C6AE657786B4}"/>
              </a:ext>
            </a:extLst>
          </p:cNvPr>
          <p:cNvSpPr>
            <a:spLocks noGrp="1" noRot="1" noChangeAspect="1"/>
          </p:cNvSpPr>
          <p:nvPr>
            <p:ph type="sldImg"/>
          </p:nvPr>
        </p:nvSpPr>
        <p:spPr/>
      </p:sp>
      <p:sp>
        <p:nvSpPr>
          <p:cNvPr id="7" name="Google Shape;725;p48:notes">
            <a:extLst>
              <a:ext uri="{FF2B5EF4-FFF2-40B4-BE49-F238E27FC236}">
                <a16:creationId xmlns:a16="http://schemas.microsoft.com/office/drawing/2014/main" id="{6B00979D-E6AC-992E-8BE6-EDDEC63FA9F6}"/>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28</a:t>
            </a:fld>
            <a:endParaRPr lang="en-US" sz="1200" dirty="0">
              <a:latin typeface="+mn-lt"/>
            </a:endParaRPr>
          </a:p>
        </p:txBody>
      </p:sp>
    </p:spTree>
    <p:extLst>
      <p:ext uri="{BB962C8B-B14F-4D97-AF65-F5344CB8AC3E}">
        <p14:creationId xmlns:p14="http://schemas.microsoft.com/office/powerpoint/2010/main" val="48835690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INTRODUCTION</a:t>
            </a:r>
          </a:p>
          <a:p>
            <a:r>
              <a:rPr lang="en-GB" i="1" dirty="0"/>
              <a:t>We will finish this MHPSS session with a quiz about what you have learnt.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dirty="0"/>
              <a:t>Guide participants to </a:t>
            </a:r>
            <a:r>
              <a:rPr lang="en-GB" b="1" dirty="0"/>
              <a:t>Workbook page 64: About MHPSS – True or false?</a:t>
            </a:r>
            <a:endParaRPr lang="en-GB" b="1" dirty="0">
              <a:cs typeface="Calibri"/>
            </a:endParaRPr>
          </a:p>
          <a:p>
            <a:r>
              <a:rPr lang="en-GB" i="1" dirty="0"/>
              <a:t>Answer the true or false questions. </a:t>
            </a:r>
          </a:p>
          <a:p>
            <a:r>
              <a:rPr lang="en-GB" i="1" dirty="0"/>
              <a:t>We will then go through the answers together. </a:t>
            </a:r>
          </a:p>
          <a:p>
            <a:pPr marL="0" indent="0">
              <a:buNone/>
            </a:pPr>
            <a:endParaRPr lang="en-GB" i="1" dirty="0"/>
          </a:p>
          <a:p>
            <a:pPr marL="0" indent="0">
              <a:buNone/>
            </a:pPr>
            <a:r>
              <a:rPr lang="en-GB" b="1" dirty="0"/>
              <a:t>INDIVIDUAL WORK (5 minutes)</a:t>
            </a:r>
          </a:p>
          <a:p>
            <a:pPr marL="171450" marR="0" lvl="0" indent="-171450" algn="l" defTabSz="914400" rtl="0" eaLnBrk="1" fontAlgn="auto" latinLnBrk="0" hangingPunct="1">
              <a:lnSpc>
                <a:spcPct val="100000"/>
              </a:lnSpc>
              <a:spcBef>
                <a:spcPts val="0"/>
              </a:spcBef>
              <a:spcAft>
                <a:spcPts val="0"/>
              </a:spcAft>
              <a:buClrTx/>
              <a:buSzTx/>
              <a:tabLst/>
              <a:defRPr/>
            </a:pPr>
            <a:r>
              <a:rPr lang="en-GB" dirty="0"/>
              <a:t>Inform the participants they have 5minutes to complete the activity</a:t>
            </a:r>
          </a:p>
          <a:p>
            <a:pPr marL="0" indent="0">
              <a:buNone/>
            </a:pPr>
            <a:endParaRPr lang="en-GB" b="1" dirty="0"/>
          </a:p>
          <a:p>
            <a:pPr marL="0" indent="0">
              <a:buNone/>
            </a:pPr>
            <a:r>
              <a:rPr lang="en-GB" b="1" dirty="0"/>
              <a:t>PLENARY DISCUSSION</a:t>
            </a:r>
          </a:p>
          <a:p>
            <a:r>
              <a:rPr lang="en-GB" dirty="0"/>
              <a:t>Go through the answers below</a:t>
            </a:r>
          </a:p>
          <a:p>
            <a:pPr marL="0" indent="0">
              <a:buNone/>
            </a:pPr>
            <a:r>
              <a:rPr lang="en-GB" dirty="0"/>
              <a:t>______________________________________________________________________________</a:t>
            </a:r>
          </a:p>
          <a:p>
            <a:pPr marL="0" indent="0">
              <a:buNone/>
            </a:pPr>
            <a:endParaRPr lang="en-GB" dirty="0"/>
          </a:p>
          <a:p>
            <a:pPr marL="0" indent="0">
              <a:buNone/>
            </a:pPr>
            <a:r>
              <a:rPr lang="en-GB" b="1" dirty="0"/>
              <a:t>ANSWERS</a:t>
            </a:r>
          </a:p>
          <a:p>
            <a:r>
              <a:rPr lang="en-GB" dirty="0"/>
              <a:t>Caseworkers should work in isolation (on their own) to resolve mental health issues = False</a:t>
            </a:r>
            <a:endParaRPr lang="en-BE" dirty="0"/>
          </a:p>
          <a:p>
            <a:r>
              <a:rPr lang="en-GB" dirty="0"/>
              <a:t>Part of the role of the caseworker is to connect children to community and social systems to strengthen the child’s wellbeing = True</a:t>
            </a:r>
            <a:endParaRPr lang="en-BE" dirty="0"/>
          </a:p>
          <a:p>
            <a:r>
              <a:rPr lang="en-GB" dirty="0"/>
              <a:t>Mental health is about the absence of a mental health condition =True, but not only that!</a:t>
            </a:r>
            <a:endParaRPr lang="en-BE" dirty="0"/>
          </a:p>
          <a:p>
            <a:r>
              <a:rPr lang="en-GB" dirty="0"/>
              <a:t>Caseworkers should diagnose children with mental health conditions such as depression and anxiety = False</a:t>
            </a:r>
            <a:endParaRPr lang="en-BE" dirty="0"/>
          </a:p>
          <a:p>
            <a:r>
              <a:rPr lang="en-GB" dirty="0"/>
              <a:t>All children affected by an emergency are traumatized = False</a:t>
            </a:r>
            <a:endParaRPr lang="en-GB" dirty="0">
              <a:cs typeface="Calibri"/>
            </a:endParaRPr>
          </a:p>
          <a:p>
            <a:r>
              <a:rPr lang="en-GB" dirty="0"/>
              <a:t>Ensuring a child and their family has basic services and security is an important element of the caseworker’s role = True</a:t>
            </a:r>
            <a:endParaRPr lang="en-BE" dirty="0"/>
          </a:p>
          <a:p>
            <a:r>
              <a:rPr lang="en-GB" dirty="0"/>
              <a:t>With training and supervision, caseworkers can conduct focused, non-specialized MHPSS interventions for a child = True</a:t>
            </a:r>
            <a:endParaRPr lang="en-BE" dirty="0"/>
          </a:p>
          <a:p>
            <a:pPr lvl="1"/>
            <a:endParaRPr lang="en-GB" dirty="0"/>
          </a:p>
          <a:p>
            <a:endParaRPr lang="en-BE" dirty="0"/>
          </a:p>
          <a:p>
            <a:endParaRPr lang="en-BE" dirty="0"/>
          </a:p>
        </p:txBody>
      </p:sp>
      <p:sp>
        <p:nvSpPr>
          <p:cNvPr id="6" name="Slide Image Placeholder 5">
            <a:extLst>
              <a:ext uri="{FF2B5EF4-FFF2-40B4-BE49-F238E27FC236}">
                <a16:creationId xmlns:a16="http://schemas.microsoft.com/office/drawing/2014/main" id="{FEDB8B03-DEB0-A064-B3B6-7724B2F3B251}"/>
              </a:ext>
            </a:extLst>
          </p:cNvPr>
          <p:cNvSpPr>
            <a:spLocks noGrp="1" noRot="1" noChangeAspect="1"/>
          </p:cNvSpPr>
          <p:nvPr>
            <p:ph type="sldImg"/>
          </p:nvPr>
        </p:nvSpPr>
        <p:spPr/>
      </p:sp>
      <p:sp>
        <p:nvSpPr>
          <p:cNvPr id="7" name="Google Shape;725;p48:notes">
            <a:extLst>
              <a:ext uri="{FF2B5EF4-FFF2-40B4-BE49-F238E27FC236}">
                <a16:creationId xmlns:a16="http://schemas.microsoft.com/office/drawing/2014/main" id="{A446C3DE-239F-2160-0DE7-131D42E86A09}"/>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29</a:t>
            </a:fld>
            <a:endParaRPr lang="en-US" sz="1200" dirty="0">
              <a:latin typeface="+mn-lt"/>
            </a:endParaRPr>
          </a:p>
        </p:txBody>
      </p:sp>
    </p:spTree>
    <p:extLst>
      <p:ext uri="{BB962C8B-B14F-4D97-AF65-F5344CB8AC3E}">
        <p14:creationId xmlns:p14="http://schemas.microsoft.com/office/powerpoint/2010/main" val="170799385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EXPLANATION</a:t>
            </a:r>
          </a:p>
          <a:p>
            <a:r>
              <a:rPr lang="en-GB" dirty="0"/>
              <a:t>Present the slide</a:t>
            </a:r>
          </a:p>
          <a:p>
            <a:r>
              <a:rPr lang="en-GB" i="1" dirty="0"/>
              <a:t>This module is about Mental Health and Psychosocial Support (MHPSS) skills and builds on Module 3 Communication skills. </a:t>
            </a:r>
          </a:p>
          <a:p>
            <a:r>
              <a:rPr lang="en-GB" i="1" dirty="0"/>
              <a:t>Communication and basic MHPSS skills are used in each contact with the child and are thus necessary to conduct case management. </a:t>
            </a:r>
          </a:p>
          <a:p>
            <a:r>
              <a:rPr lang="en-GB" i="1" dirty="0"/>
              <a:t>By the end of this module, you should understand more about how to provide basic MHPSS:</a:t>
            </a:r>
            <a:endParaRPr lang="en-GB" i="1" dirty="0">
              <a:cs typeface="Calibri"/>
            </a:endParaRPr>
          </a:p>
          <a:p>
            <a:pPr lvl="1"/>
            <a:r>
              <a:rPr lang="en-GB" i="1" dirty="0"/>
              <a:t>With children facing different situations </a:t>
            </a:r>
            <a:endParaRPr lang="en-GB" i="1" dirty="0">
              <a:cs typeface="Calibri"/>
            </a:endParaRPr>
          </a:p>
          <a:p>
            <a:pPr lvl="1"/>
            <a:r>
              <a:rPr lang="en-GB" i="1" dirty="0"/>
              <a:t>With children of different ages and stages of development.</a:t>
            </a:r>
          </a:p>
        </p:txBody>
      </p:sp>
      <p:sp>
        <p:nvSpPr>
          <p:cNvPr id="6" name="Slide Image Placeholder 5">
            <a:extLst>
              <a:ext uri="{FF2B5EF4-FFF2-40B4-BE49-F238E27FC236}">
                <a16:creationId xmlns:a16="http://schemas.microsoft.com/office/drawing/2014/main" id="{9A7D3887-CF7C-DFAB-7EB4-E14CA5EF987E}"/>
              </a:ext>
            </a:extLst>
          </p:cNvPr>
          <p:cNvSpPr>
            <a:spLocks noGrp="1" noRot="1" noChangeAspect="1"/>
          </p:cNvSpPr>
          <p:nvPr>
            <p:ph type="sldImg"/>
          </p:nvPr>
        </p:nvSpPr>
        <p:spPr/>
      </p:sp>
      <p:sp>
        <p:nvSpPr>
          <p:cNvPr id="7" name="Google Shape;725;p48:notes">
            <a:extLst>
              <a:ext uri="{FF2B5EF4-FFF2-40B4-BE49-F238E27FC236}">
                <a16:creationId xmlns:a16="http://schemas.microsoft.com/office/drawing/2014/main" id="{4242B8EF-36FF-C8AF-69AF-B8E935E09611}"/>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3</a:t>
            </a:fld>
            <a:endParaRPr lang="en-US" sz="1200" dirty="0">
              <a:latin typeface="+mn-lt"/>
            </a:endParaRPr>
          </a:p>
        </p:txBody>
      </p:sp>
    </p:spTree>
    <p:extLst>
      <p:ext uri="{BB962C8B-B14F-4D97-AF65-F5344CB8AC3E}">
        <p14:creationId xmlns:p14="http://schemas.microsoft.com/office/powerpoint/2010/main" val="66020340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EXPLANATION</a:t>
            </a:r>
          </a:p>
          <a:p>
            <a:r>
              <a:rPr lang="en-GB" dirty="0"/>
              <a:t>Present the slide</a:t>
            </a:r>
          </a:p>
        </p:txBody>
      </p:sp>
      <p:sp>
        <p:nvSpPr>
          <p:cNvPr id="6" name="Slide Image Placeholder 5">
            <a:extLst>
              <a:ext uri="{FF2B5EF4-FFF2-40B4-BE49-F238E27FC236}">
                <a16:creationId xmlns:a16="http://schemas.microsoft.com/office/drawing/2014/main" id="{76CB90ED-A230-B79F-1CD3-06FD2A1A99A4}"/>
              </a:ext>
            </a:extLst>
          </p:cNvPr>
          <p:cNvSpPr>
            <a:spLocks noGrp="1" noRot="1" noChangeAspect="1"/>
          </p:cNvSpPr>
          <p:nvPr>
            <p:ph type="sldImg"/>
          </p:nvPr>
        </p:nvSpPr>
        <p:spPr/>
      </p:sp>
      <p:sp>
        <p:nvSpPr>
          <p:cNvPr id="7" name="Google Shape;725;p48:notes">
            <a:extLst>
              <a:ext uri="{FF2B5EF4-FFF2-40B4-BE49-F238E27FC236}">
                <a16:creationId xmlns:a16="http://schemas.microsoft.com/office/drawing/2014/main" id="{A57733FC-403B-6416-4E2A-1422AAA1BCA1}"/>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30</a:t>
            </a:fld>
            <a:endParaRPr lang="en-US" sz="1200" dirty="0">
              <a:latin typeface="+mn-lt"/>
            </a:endParaRPr>
          </a:p>
        </p:txBody>
      </p:sp>
    </p:spTree>
    <p:extLst>
      <p:ext uri="{BB962C8B-B14F-4D97-AF65-F5344CB8AC3E}">
        <p14:creationId xmlns:p14="http://schemas.microsoft.com/office/powerpoint/2010/main" val="71805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EXPLANATION</a:t>
            </a:r>
          </a:p>
          <a:p>
            <a:r>
              <a:rPr lang="en-GB" i="1" dirty="0"/>
              <a:t>The role of a caseworker can also be to support parents or caregiver to cope with distress, as this can have a significant impact on the wellbeing of children. </a:t>
            </a:r>
          </a:p>
          <a:p>
            <a:r>
              <a:rPr lang="en-GB" dirty="0"/>
              <a:t>Present the slide</a:t>
            </a:r>
          </a:p>
          <a:p>
            <a:pPr lvl="1"/>
            <a:r>
              <a:rPr lang="en-GB" i="1" dirty="0"/>
              <a:t>Negatively impact children’s emotional wellbeing examples: </a:t>
            </a:r>
            <a:endParaRPr lang="en-GB" i="1" dirty="0">
              <a:cs typeface="Calibri"/>
            </a:endParaRPr>
          </a:p>
          <a:p>
            <a:pPr lvl="2"/>
            <a:r>
              <a:rPr lang="en-GB" i="1" dirty="0"/>
              <a:t>Difficulty self-soothing</a:t>
            </a:r>
          </a:p>
          <a:p>
            <a:pPr lvl="2"/>
            <a:r>
              <a:rPr lang="en-GB" i="1" dirty="0"/>
              <a:t>Feelings of rejection</a:t>
            </a:r>
          </a:p>
          <a:p>
            <a:pPr lvl="2"/>
            <a:r>
              <a:rPr lang="en-GB" i="1" dirty="0"/>
              <a:t>Lowered self-esteem</a:t>
            </a:r>
          </a:p>
          <a:p>
            <a:pPr lvl="2"/>
            <a:r>
              <a:rPr lang="en-GB" i="1" dirty="0"/>
              <a:t>Feelings of hopelessness</a:t>
            </a:r>
          </a:p>
          <a:p>
            <a:pPr lvl="2"/>
            <a:r>
              <a:rPr lang="en-GB" i="1" dirty="0"/>
              <a:t>Behavioural problems, e.g. disruptive and aggressive behaviours, social withdrawal, etc.</a:t>
            </a:r>
            <a:endParaRPr lang="en-GB" i="1" dirty="0">
              <a:cs typeface="Calibri"/>
            </a:endParaRPr>
          </a:p>
          <a:p>
            <a:pPr lvl="1"/>
            <a:r>
              <a:rPr lang="en-GB" i="1" dirty="0"/>
              <a:t>Increased risk for the child to develop their own mental health problem examples:</a:t>
            </a:r>
          </a:p>
          <a:p>
            <a:pPr lvl="2"/>
            <a:r>
              <a:rPr lang="en-GB" i="1" dirty="0"/>
              <a:t>Anxiety and depressive symptoms </a:t>
            </a:r>
          </a:p>
          <a:p>
            <a:pPr lvl="2"/>
            <a:r>
              <a:rPr lang="en-GB" i="1" dirty="0"/>
              <a:t>Developing disorders</a:t>
            </a:r>
            <a:endParaRPr lang="en-GB" dirty="0"/>
          </a:p>
          <a:p>
            <a:r>
              <a:rPr lang="en-GB" i="1" dirty="0"/>
              <a:t>Children are like sponges that absorb their parents’ emotions. </a:t>
            </a:r>
          </a:p>
          <a:p>
            <a:pPr lvl="1"/>
            <a:r>
              <a:rPr lang="en-GB" i="1" dirty="0"/>
              <a:t>When parents feel calm, it’s more likely that their children will feel calm. </a:t>
            </a:r>
          </a:p>
          <a:p>
            <a:pPr lvl="1"/>
            <a:r>
              <a:rPr lang="en-GB" i="1" dirty="0"/>
              <a:t>When they feel stressed, it’s more likely that their children will feel tense and stressed. </a:t>
            </a:r>
            <a:endParaRPr lang="en-GB" i="1" dirty="0">
              <a:cs typeface="Calibri"/>
            </a:endParaRPr>
          </a:p>
          <a:p>
            <a:r>
              <a:rPr lang="en-GB" i="1" dirty="0"/>
              <a:t>Children need their parents to help them learn how to regulate their emotions, especially when they are very young. </a:t>
            </a:r>
            <a:endParaRPr lang="en-GB" i="1" dirty="0">
              <a:cs typeface="Calibri" panose="020F0502020204030204"/>
            </a:endParaRPr>
          </a:p>
          <a:p>
            <a:pPr lvl="1"/>
            <a:r>
              <a:rPr lang="en-GB" i="1" dirty="0"/>
              <a:t>They can learn to co-regulate with their parent or caregivers to be able to self-regulate their own emotions.</a:t>
            </a:r>
            <a:endParaRPr lang="en-GB" i="1" dirty="0">
              <a:cs typeface="Calibri" panose="020F0502020204030204"/>
            </a:endParaRPr>
          </a:p>
          <a:p>
            <a:pPr lvl="1"/>
            <a:r>
              <a:rPr lang="en-GB" i="1" dirty="0"/>
              <a:t>When the parent or caregiver is not able to self-regulate their emotions, they will have a difficult time supporting their children. Children also observe this </a:t>
            </a:r>
            <a:r>
              <a:rPr lang="en-GB" i="1" dirty="0" err="1"/>
              <a:t>behavior</a:t>
            </a:r>
            <a:r>
              <a:rPr lang="en-GB" i="1" dirty="0"/>
              <a:t> in their parents/caregivers and normalize it. </a:t>
            </a:r>
            <a:endParaRPr lang="en-GB" i="1" dirty="0">
              <a:cs typeface="Calibri" panose="020F0502020204030204"/>
            </a:endParaRPr>
          </a:p>
          <a:p>
            <a:pPr lvl="1"/>
            <a:r>
              <a:rPr lang="en-GB" i="1" dirty="0"/>
              <a:t>Unavailability or inconsistent responsiveness of the parent/caregiver can also lead to attachment issues.  </a:t>
            </a:r>
            <a:endParaRPr lang="en-GB" dirty="0"/>
          </a:p>
          <a:p>
            <a:pPr marL="0" indent="0">
              <a:buNone/>
            </a:pPr>
            <a:endParaRPr lang="en-CA" dirty="0"/>
          </a:p>
          <a:p>
            <a:pPr marL="0" indent="0">
              <a:buNone/>
            </a:pPr>
            <a:r>
              <a:rPr lang="en-CA" b="1" dirty="0"/>
              <a:t>CONTINUED </a:t>
            </a:r>
            <a:r>
              <a:rPr lang="en-CA" b="1" dirty="0">
                <a:sym typeface="Wingdings" panose="05000000000000000000" pitchFamily="2" charset="2"/>
              </a:rPr>
              <a:t></a:t>
            </a:r>
            <a:endParaRPr lang="en-BE" b="1" dirty="0"/>
          </a:p>
        </p:txBody>
      </p:sp>
      <p:sp>
        <p:nvSpPr>
          <p:cNvPr id="6" name="Slide Image Placeholder 5">
            <a:extLst>
              <a:ext uri="{FF2B5EF4-FFF2-40B4-BE49-F238E27FC236}">
                <a16:creationId xmlns:a16="http://schemas.microsoft.com/office/drawing/2014/main" id="{B130EEFC-DB27-8B98-F274-D3D9CD4918D1}"/>
              </a:ext>
            </a:extLst>
          </p:cNvPr>
          <p:cNvSpPr>
            <a:spLocks noGrp="1" noRot="1" noChangeAspect="1"/>
          </p:cNvSpPr>
          <p:nvPr>
            <p:ph type="sldImg"/>
          </p:nvPr>
        </p:nvSpPr>
        <p:spPr/>
      </p:sp>
      <p:sp>
        <p:nvSpPr>
          <p:cNvPr id="7" name="Google Shape;725;p48:notes">
            <a:extLst>
              <a:ext uri="{FF2B5EF4-FFF2-40B4-BE49-F238E27FC236}">
                <a16:creationId xmlns:a16="http://schemas.microsoft.com/office/drawing/2014/main" id="{C68E1645-D96A-2422-2D08-D60A8D1BDDE3}"/>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31</a:t>
            </a:fld>
            <a:endParaRPr lang="en-US" sz="1200" dirty="0">
              <a:latin typeface="+mn-lt"/>
            </a:endParaRPr>
          </a:p>
        </p:txBody>
      </p:sp>
    </p:spTree>
    <p:extLst>
      <p:ext uri="{BB962C8B-B14F-4D97-AF65-F5344CB8AC3E}">
        <p14:creationId xmlns:p14="http://schemas.microsoft.com/office/powerpoint/2010/main" val="360941471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a:xfrm>
            <a:off x="477838" y="460375"/>
            <a:ext cx="6143624" cy="9211334"/>
          </a:xfrm>
        </p:spPr>
        <p:txBody>
          <a:bodyPr/>
          <a:lstStyle/>
          <a:p>
            <a:r>
              <a:rPr lang="en-GB" i="1" dirty="0"/>
              <a:t>Parents or caregivers should:</a:t>
            </a:r>
          </a:p>
          <a:p>
            <a:pPr lvl="1"/>
            <a:r>
              <a:rPr lang="en-GB" i="1" dirty="0"/>
              <a:t>Understand the impact their stress can have on their child</a:t>
            </a:r>
          </a:p>
          <a:p>
            <a:pPr lvl="1"/>
            <a:r>
              <a:rPr lang="en-GB" i="1" dirty="0"/>
              <a:t>Learn techniques to manage their own stress </a:t>
            </a:r>
          </a:p>
          <a:p>
            <a:pPr lvl="1"/>
            <a:r>
              <a:rPr lang="en-GB" i="1" dirty="0"/>
              <a:t>Take steps to reduce their own stress in order to better support themselves and their child's mental health and psychosocial wellbeing.</a:t>
            </a:r>
          </a:p>
          <a:p>
            <a:r>
              <a:rPr lang="en-GB" i="1" dirty="0"/>
              <a:t>A caseworker can support the parent or caregiver in:</a:t>
            </a:r>
          </a:p>
          <a:p>
            <a:pPr lvl="1"/>
            <a:r>
              <a:rPr lang="en-GB" i="1" dirty="0"/>
              <a:t>Recognizing signs of stress</a:t>
            </a:r>
          </a:p>
          <a:p>
            <a:pPr lvl="1"/>
            <a:r>
              <a:rPr lang="en-GB" i="1" dirty="0"/>
              <a:t>Identifying the sources of their stress </a:t>
            </a:r>
          </a:p>
          <a:p>
            <a:pPr lvl="1"/>
            <a:r>
              <a:rPr lang="en-GB" i="1" dirty="0"/>
              <a:t>Exploring how to deal with stress (stress reduction techniques), especially when interacting with their children</a:t>
            </a:r>
            <a:endParaRPr lang="en-GB" i="1" dirty="0">
              <a:cs typeface="Calibri"/>
            </a:endParaRPr>
          </a:p>
          <a:p>
            <a:pPr lvl="1"/>
            <a:r>
              <a:rPr lang="en-CA" i="1" dirty="0"/>
              <a:t>Supporting them to remove</a:t>
            </a:r>
            <a:r>
              <a:rPr lang="en-BE" i="1" dirty="0"/>
              <a:t> </a:t>
            </a:r>
            <a:r>
              <a:rPr lang="en-BE" i="1" dirty="0" err="1"/>
              <a:t>feelings</a:t>
            </a:r>
            <a:r>
              <a:rPr lang="en-BE" i="1" dirty="0"/>
              <a:t> </a:t>
            </a:r>
            <a:r>
              <a:rPr lang="en-BE" i="1" dirty="0" err="1"/>
              <a:t>of</a:t>
            </a:r>
            <a:r>
              <a:rPr lang="en-BE" i="1" dirty="0"/>
              <a:t> </a:t>
            </a:r>
            <a:r>
              <a:rPr lang="en-BE" i="1" dirty="0" err="1"/>
              <a:t>guilt</a:t>
            </a:r>
            <a:r>
              <a:rPr lang="en-BE" i="1" dirty="0"/>
              <a:t> and/</a:t>
            </a:r>
            <a:r>
              <a:rPr lang="en-BE" i="1" dirty="0" err="1"/>
              <a:t>or</a:t>
            </a:r>
            <a:r>
              <a:rPr lang="en-BE" i="1" dirty="0"/>
              <a:t> </a:t>
            </a:r>
            <a:r>
              <a:rPr lang="en-BE" i="1" dirty="0" err="1"/>
              <a:t>self-blame</a:t>
            </a:r>
            <a:endParaRPr lang="de-CH" i="1" dirty="0" err="1">
              <a:cs typeface="Calibri"/>
            </a:endParaRPr>
          </a:p>
          <a:p>
            <a:pPr marL="0" indent="0">
              <a:buNone/>
            </a:pPr>
            <a:r>
              <a:rPr lang="en-GB" dirty="0"/>
              <a:t>______________________________________________________________________________</a:t>
            </a:r>
          </a:p>
          <a:p>
            <a:pPr marL="0" indent="0">
              <a:buNone/>
            </a:pPr>
            <a:endParaRPr lang="de-CH" dirty="0"/>
          </a:p>
          <a:p>
            <a:pPr marL="0" indent="0">
              <a:buNone/>
            </a:pPr>
            <a:r>
              <a:rPr lang="de-CH" b="1" dirty="0"/>
              <a:t>REFERENCES</a:t>
            </a:r>
          </a:p>
          <a:p>
            <a:r>
              <a:rPr lang="en-GB" dirty="0"/>
              <a:t>Crugnola, C. R., Lerardi, E., Ferro, V., Gallucci, M., Parodi, C., &amp; Astengo, M. (2016). Mother-infant emotion regulation at three months: the role of maternal anxiety, depression and parenting stress. Psychopathology, 49(4), 285-294.</a:t>
            </a:r>
            <a:endParaRPr lang="de-CH" dirty="0"/>
          </a:p>
          <a:p>
            <a:r>
              <a:rPr lang="en-US" dirty="0"/>
              <a:t>Slomian, J., Honvo, G., Emonts, P., Reginster, J. Y., &amp; Bruyère, O. (2019). Consequences of maternal postpartum depression: A systematic review of maternal and infant outcomes. Women's Health, 15, 1745506519844044. Slomian, J., Honvo, G., Emonts, P., Reginster, J. Y., &amp; Bruyère, O. (2019). Consequences of maternal postpartum depression: A systematic review of maternal and infant outcomes. Women's Health, 15, 1745506519844044.</a:t>
            </a:r>
            <a:endParaRPr lang="en-CH" dirty="0"/>
          </a:p>
        </p:txBody>
      </p:sp>
      <p:sp>
        <p:nvSpPr>
          <p:cNvPr id="2" name="Google Shape;725;p48:notes">
            <a:extLst>
              <a:ext uri="{FF2B5EF4-FFF2-40B4-BE49-F238E27FC236}">
                <a16:creationId xmlns:a16="http://schemas.microsoft.com/office/drawing/2014/main" id="{D445F1C4-79B9-60ED-5AD0-C7DC56E5F968}"/>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32</a:t>
            </a:fld>
            <a:endParaRPr lang="en-US" sz="1200" dirty="0">
              <a:latin typeface="+mn-lt"/>
            </a:endParaRPr>
          </a:p>
        </p:txBody>
      </p:sp>
    </p:spTree>
    <p:extLst>
      <p:ext uri="{BB962C8B-B14F-4D97-AF65-F5344CB8AC3E}">
        <p14:creationId xmlns:p14="http://schemas.microsoft.com/office/powerpoint/2010/main" val="506067929"/>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EXPLANATION</a:t>
            </a:r>
          </a:p>
          <a:p>
            <a:r>
              <a:rPr lang="en-GB" dirty="0"/>
              <a:t>Present the slide</a:t>
            </a:r>
          </a:p>
          <a:p>
            <a:r>
              <a:rPr lang="en-US" i="1" dirty="0"/>
              <a:t>Does anyone have any questions or need clarification?</a:t>
            </a:r>
            <a:endParaRPr lang="en-BE" i="1" dirty="0"/>
          </a:p>
          <a:p>
            <a:r>
              <a:rPr lang="en-US" i="1" dirty="0"/>
              <a:t>In the next session, we will </a:t>
            </a:r>
            <a:r>
              <a:rPr lang="en-GB" i="1" dirty="0"/>
              <a:t>learn and practice basic MHPSS skills</a:t>
            </a:r>
            <a:endParaRPr lang="en-BE" i="1" dirty="0"/>
          </a:p>
        </p:txBody>
      </p:sp>
      <p:sp>
        <p:nvSpPr>
          <p:cNvPr id="6" name="Slide Image Placeholder 5">
            <a:extLst>
              <a:ext uri="{FF2B5EF4-FFF2-40B4-BE49-F238E27FC236}">
                <a16:creationId xmlns:a16="http://schemas.microsoft.com/office/drawing/2014/main" id="{A72B82C1-1375-EAE5-4429-18C4AFFDD3D7}"/>
              </a:ext>
            </a:extLst>
          </p:cNvPr>
          <p:cNvSpPr>
            <a:spLocks noGrp="1" noRot="1" noChangeAspect="1"/>
          </p:cNvSpPr>
          <p:nvPr>
            <p:ph type="sldImg"/>
          </p:nvPr>
        </p:nvSpPr>
        <p:spPr/>
      </p:sp>
      <p:sp>
        <p:nvSpPr>
          <p:cNvPr id="7" name="Google Shape;725;p48:notes">
            <a:extLst>
              <a:ext uri="{FF2B5EF4-FFF2-40B4-BE49-F238E27FC236}">
                <a16:creationId xmlns:a16="http://schemas.microsoft.com/office/drawing/2014/main" id="{27BE88D0-3D4B-4B7B-F8C4-B3769D662F7D}"/>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33</a:t>
            </a:fld>
            <a:endParaRPr lang="en-US" sz="1200" dirty="0">
              <a:latin typeface="+mn-lt"/>
            </a:endParaRPr>
          </a:p>
        </p:txBody>
      </p:sp>
    </p:spTree>
    <p:extLst>
      <p:ext uri="{BB962C8B-B14F-4D97-AF65-F5344CB8AC3E}">
        <p14:creationId xmlns:p14="http://schemas.microsoft.com/office/powerpoint/2010/main" val="4096561969"/>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SESSION 4 DURATION: 1h30</a:t>
            </a:r>
            <a:endParaRPr lang="en-GB" i="1" dirty="0"/>
          </a:p>
        </p:txBody>
      </p:sp>
      <p:sp>
        <p:nvSpPr>
          <p:cNvPr id="6" name="Slide Image Placeholder 5">
            <a:extLst>
              <a:ext uri="{FF2B5EF4-FFF2-40B4-BE49-F238E27FC236}">
                <a16:creationId xmlns:a16="http://schemas.microsoft.com/office/drawing/2014/main" id="{462CCF9A-EDEB-04D2-AEEB-03D97B5FB80B}"/>
              </a:ext>
            </a:extLst>
          </p:cNvPr>
          <p:cNvSpPr>
            <a:spLocks noGrp="1" noRot="1" noChangeAspect="1"/>
          </p:cNvSpPr>
          <p:nvPr>
            <p:ph type="sldImg"/>
          </p:nvPr>
        </p:nvSpPr>
        <p:spPr/>
      </p:sp>
      <p:sp>
        <p:nvSpPr>
          <p:cNvPr id="7" name="Google Shape;725;p48:notes">
            <a:extLst>
              <a:ext uri="{FF2B5EF4-FFF2-40B4-BE49-F238E27FC236}">
                <a16:creationId xmlns:a16="http://schemas.microsoft.com/office/drawing/2014/main" id="{CB114FD4-5E38-812B-B512-5FF2CF1F2A55}"/>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34</a:t>
            </a:fld>
            <a:endParaRPr lang="en-US" sz="1200" dirty="0">
              <a:latin typeface="+mn-lt"/>
            </a:endParaRPr>
          </a:p>
        </p:txBody>
      </p:sp>
    </p:spTree>
    <p:extLst>
      <p:ext uri="{BB962C8B-B14F-4D97-AF65-F5344CB8AC3E}">
        <p14:creationId xmlns:p14="http://schemas.microsoft.com/office/powerpoint/2010/main" val="1390239508"/>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PLENARY DISCUSSION (5 minutes)</a:t>
            </a:r>
          </a:p>
          <a:p>
            <a:r>
              <a:rPr lang="en-GB" i="1" dirty="0"/>
              <a:t>Communication skills that we discussed in Module 3 are essential when providing MHPSS</a:t>
            </a:r>
            <a:endParaRPr lang="en-GB" i="1" dirty="0">
              <a:cs typeface="Calibri"/>
            </a:endParaRPr>
          </a:p>
          <a:p>
            <a:r>
              <a:rPr lang="en-GB" i="1" dirty="0"/>
              <a:t>Which other skills does a caseworker need to use when providing MHPSS?</a:t>
            </a:r>
          </a:p>
          <a:p>
            <a:r>
              <a:rPr lang="en-GB" dirty="0"/>
              <a:t>Write the responses on a flipchart </a:t>
            </a:r>
          </a:p>
        </p:txBody>
      </p:sp>
      <p:sp>
        <p:nvSpPr>
          <p:cNvPr id="6" name="Slide Image Placeholder 5">
            <a:extLst>
              <a:ext uri="{FF2B5EF4-FFF2-40B4-BE49-F238E27FC236}">
                <a16:creationId xmlns:a16="http://schemas.microsoft.com/office/drawing/2014/main" id="{748349BE-2455-2D26-5805-1E325EF64D65}"/>
              </a:ext>
            </a:extLst>
          </p:cNvPr>
          <p:cNvSpPr>
            <a:spLocks noGrp="1" noRot="1" noChangeAspect="1"/>
          </p:cNvSpPr>
          <p:nvPr>
            <p:ph type="sldImg"/>
          </p:nvPr>
        </p:nvSpPr>
        <p:spPr/>
      </p:sp>
      <p:sp>
        <p:nvSpPr>
          <p:cNvPr id="7" name="Google Shape;725;p48:notes">
            <a:extLst>
              <a:ext uri="{FF2B5EF4-FFF2-40B4-BE49-F238E27FC236}">
                <a16:creationId xmlns:a16="http://schemas.microsoft.com/office/drawing/2014/main" id="{39EC9C71-CCA7-0AD6-01CA-61473C3CB443}"/>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35</a:t>
            </a:fld>
            <a:endParaRPr lang="en-US" sz="1200" dirty="0">
              <a:latin typeface="+mn-lt"/>
            </a:endParaRPr>
          </a:p>
        </p:txBody>
      </p:sp>
    </p:spTree>
    <p:extLst>
      <p:ext uri="{BB962C8B-B14F-4D97-AF65-F5344CB8AC3E}">
        <p14:creationId xmlns:p14="http://schemas.microsoft.com/office/powerpoint/2010/main" val="311035320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EXPLANATION</a:t>
            </a:r>
          </a:p>
          <a:p>
            <a:r>
              <a:rPr lang="en-GB" dirty="0"/>
              <a:t>Present the slide</a:t>
            </a:r>
          </a:p>
          <a:p>
            <a:r>
              <a:rPr lang="en-GB" i="1" dirty="0"/>
              <a:t>We already learned about and practiced communication skills in Module 3 on Communicating with Children</a:t>
            </a:r>
            <a:endParaRPr lang="en-GB" i="1" dirty="0">
              <a:cs typeface="Calibri"/>
            </a:endParaRPr>
          </a:p>
          <a:p>
            <a:r>
              <a:rPr lang="en-GB" i="1" dirty="0"/>
              <a:t>During this session we will learn more about the remaining MHPSS skills</a:t>
            </a:r>
            <a:endParaRPr lang="en-BE" i="1" dirty="0"/>
          </a:p>
        </p:txBody>
      </p:sp>
      <p:sp>
        <p:nvSpPr>
          <p:cNvPr id="6" name="Slide Image Placeholder 5">
            <a:extLst>
              <a:ext uri="{FF2B5EF4-FFF2-40B4-BE49-F238E27FC236}">
                <a16:creationId xmlns:a16="http://schemas.microsoft.com/office/drawing/2014/main" id="{B1F79339-A72C-8094-98EC-4EBCCD382B85}"/>
              </a:ext>
            </a:extLst>
          </p:cNvPr>
          <p:cNvSpPr>
            <a:spLocks noGrp="1" noRot="1" noChangeAspect="1"/>
          </p:cNvSpPr>
          <p:nvPr>
            <p:ph type="sldImg"/>
          </p:nvPr>
        </p:nvSpPr>
        <p:spPr/>
      </p:sp>
      <p:sp>
        <p:nvSpPr>
          <p:cNvPr id="7" name="Google Shape;725;p48:notes">
            <a:extLst>
              <a:ext uri="{FF2B5EF4-FFF2-40B4-BE49-F238E27FC236}">
                <a16:creationId xmlns:a16="http://schemas.microsoft.com/office/drawing/2014/main" id="{C704C1CF-46B0-3F41-ADC0-C8E121679DC7}"/>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36</a:t>
            </a:fld>
            <a:endParaRPr lang="en-US" sz="1200" dirty="0">
              <a:latin typeface="+mn-lt"/>
            </a:endParaRPr>
          </a:p>
        </p:txBody>
      </p:sp>
    </p:spTree>
    <p:extLst>
      <p:ext uri="{BB962C8B-B14F-4D97-AF65-F5344CB8AC3E}">
        <p14:creationId xmlns:p14="http://schemas.microsoft.com/office/powerpoint/2010/main" val="3218652028"/>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EXPLANATION</a:t>
            </a:r>
            <a:endParaRPr lang="en-GB" dirty="0"/>
          </a:p>
          <a:p>
            <a:r>
              <a:rPr lang="en-GB" i="1" dirty="0"/>
              <a:t>Besides communication skills, a caseworker should also be able to respond and communicate with empathy.</a:t>
            </a:r>
          </a:p>
          <a:p>
            <a:r>
              <a:rPr lang="en-GB" dirty="0"/>
              <a:t>Present the slide</a:t>
            </a:r>
          </a:p>
          <a:p>
            <a:r>
              <a:rPr lang="en-GB" b="1" i="1" dirty="0"/>
              <a:t>Perspective taking: </a:t>
            </a:r>
          </a:p>
          <a:p>
            <a:pPr lvl="1"/>
            <a:r>
              <a:rPr lang="en-GB" i="1" dirty="0"/>
              <a:t>This means having the ability to take the perspective of another person or trying to understand how they see or experience things. </a:t>
            </a:r>
            <a:endParaRPr lang="en-GB" i="1" dirty="0">
              <a:cs typeface="Calibri"/>
            </a:endParaRPr>
          </a:p>
          <a:p>
            <a:pPr lvl="1"/>
            <a:r>
              <a:rPr lang="en-GB" i="1" dirty="0"/>
              <a:t>It also includes recognizing their perspective as their truth - and not forcing another perspective, for example your perspective on them.  </a:t>
            </a:r>
            <a:endParaRPr lang="en-GB" i="1" dirty="0">
              <a:cs typeface="Calibri" panose="020F0502020204030204"/>
            </a:endParaRPr>
          </a:p>
          <a:p>
            <a:r>
              <a:rPr lang="en-GB" b="1" i="1" dirty="0"/>
              <a:t>No judgement:</a:t>
            </a:r>
            <a:endParaRPr lang="en-GB" b="1" i="1" dirty="0">
              <a:cs typeface="Calibri"/>
            </a:endParaRPr>
          </a:p>
          <a:p>
            <a:pPr lvl="1"/>
            <a:r>
              <a:rPr lang="en-US" i="1" dirty="0"/>
              <a:t>Even when you hear about issues and problems from clients that challenge your own moral standards and attitudes, do not unfairly judge the client based on your own perspective and beliefs. </a:t>
            </a:r>
            <a:endParaRPr lang="en-US" i="1" dirty="0">
              <a:cs typeface="Calibri"/>
            </a:endParaRPr>
          </a:p>
          <a:p>
            <a:pPr lvl="1"/>
            <a:r>
              <a:rPr lang="en-US" i="1" dirty="0"/>
              <a:t>Even if you disagree with their decisions or beliefs, you need to recognize the validity of their feelings, reactions and experiences.</a:t>
            </a:r>
          </a:p>
          <a:p>
            <a:r>
              <a:rPr lang="en-GB" b="1" i="1" dirty="0"/>
              <a:t>Recognizing the emotion in other people: </a:t>
            </a:r>
          </a:p>
          <a:p>
            <a:pPr lvl="1"/>
            <a:r>
              <a:rPr lang="en-GB" i="1" dirty="0"/>
              <a:t>Sometimes a child may share how she/he is feeling, but if that’s not the case, a caseworker could recognize how a child is feeling based on their tone of voice, their posture, their facial expressions, their </a:t>
            </a:r>
            <a:r>
              <a:rPr lang="en-GB" i="1" dirty="0" err="1"/>
              <a:t>behaviors</a:t>
            </a:r>
            <a:r>
              <a:rPr lang="en-GB" i="1" dirty="0"/>
              <a:t> ….</a:t>
            </a:r>
            <a:endParaRPr lang="en-GB" i="1" dirty="0">
              <a:cs typeface="Calibri"/>
            </a:endParaRPr>
          </a:p>
          <a:p>
            <a:r>
              <a:rPr lang="en-GB" b="1" i="1" dirty="0"/>
              <a:t>Communicating back the emotions you see: </a:t>
            </a:r>
          </a:p>
          <a:p>
            <a:pPr lvl="1"/>
            <a:r>
              <a:rPr lang="en-GB" i="1" dirty="0"/>
              <a:t>Communicating back the emotions you see does not include assuming how a person feels. </a:t>
            </a:r>
          </a:p>
          <a:p>
            <a:pPr lvl="1"/>
            <a:r>
              <a:rPr lang="en-GB" i="1" dirty="0"/>
              <a:t>Rather try to communicate that you understand where they are at and validate what their feeling and experience is. </a:t>
            </a:r>
          </a:p>
          <a:p>
            <a:pPr lvl="1"/>
            <a:r>
              <a:rPr lang="en-GB" i="1" dirty="0"/>
              <a:t>For example, you could say “That must be really hard…” or “It’s totally normally that you feel angry about ...”</a:t>
            </a:r>
            <a:endParaRPr lang="en-GB" i="1" dirty="0">
              <a:cs typeface="Calibri"/>
            </a:endParaRPr>
          </a:p>
        </p:txBody>
      </p:sp>
      <p:sp>
        <p:nvSpPr>
          <p:cNvPr id="6" name="Slide Image Placeholder 5">
            <a:extLst>
              <a:ext uri="{FF2B5EF4-FFF2-40B4-BE49-F238E27FC236}">
                <a16:creationId xmlns:a16="http://schemas.microsoft.com/office/drawing/2014/main" id="{9DBA2BA0-6961-4D30-44A5-C927962B92F2}"/>
              </a:ext>
            </a:extLst>
          </p:cNvPr>
          <p:cNvSpPr>
            <a:spLocks noGrp="1" noRot="1" noChangeAspect="1"/>
          </p:cNvSpPr>
          <p:nvPr>
            <p:ph type="sldImg"/>
          </p:nvPr>
        </p:nvSpPr>
        <p:spPr/>
      </p:sp>
      <p:sp>
        <p:nvSpPr>
          <p:cNvPr id="7" name="Google Shape;725;p48:notes">
            <a:extLst>
              <a:ext uri="{FF2B5EF4-FFF2-40B4-BE49-F238E27FC236}">
                <a16:creationId xmlns:a16="http://schemas.microsoft.com/office/drawing/2014/main" id="{C1F318C4-759D-F3F7-B388-583432F0A7A8}"/>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37</a:t>
            </a:fld>
            <a:endParaRPr lang="en-US" sz="1200" dirty="0">
              <a:latin typeface="+mn-lt"/>
            </a:endParaRPr>
          </a:p>
        </p:txBody>
      </p:sp>
    </p:spTree>
    <p:extLst>
      <p:ext uri="{BB962C8B-B14F-4D97-AF65-F5344CB8AC3E}">
        <p14:creationId xmlns:p14="http://schemas.microsoft.com/office/powerpoint/2010/main" val="1689614485"/>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EXPLANATION</a:t>
            </a:r>
          </a:p>
          <a:p>
            <a:r>
              <a:rPr lang="en-US" i="1" dirty="0"/>
              <a:t>We will discuss 4 important techniques when responding with empathy.</a:t>
            </a:r>
          </a:p>
          <a:p>
            <a:r>
              <a:rPr lang="en-US" dirty="0"/>
              <a:t>Normalizing </a:t>
            </a:r>
            <a:endParaRPr lang="en-GB" dirty="0"/>
          </a:p>
          <a:p>
            <a:pPr lvl="1"/>
            <a:r>
              <a:rPr lang="en-US" i="1" dirty="0"/>
              <a:t>Does anyone know what normalizing means?</a:t>
            </a:r>
          </a:p>
          <a:p>
            <a:pPr lvl="1"/>
            <a:r>
              <a:rPr lang="en-US" i="1" dirty="0"/>
              <a:t>Normalizing does NOT mean we label a reaction as normal or not. It means we reassure a child that their reaction is common. </a:t>
            </a:r>
          </a:p>
          <a:p>
            <a:pPr lvl="1"/>
            <a:r>
              <a:rPr lang="en-US" i="1" dirty="0"/>
              <a:t>Children should know their reactions are understandable and human, especially when many children are confused about their own reactions and feelings. </a:t>
            </a:r>
          </a:p>
          <a:p>
            <a:pPr lvl="1"/>
            <a:r>
              <a:rPr lang="en-US" i="1" dirty="0"/>
              <a:t>By normalizing the emotion or feeling, you can reassure children that what they are feeling is normal given the incident/crisis they just went through.</a:t>
            </a:r>
            <a:endParaRPr lang="en-US" i="1" dirty="0">
              <a:cs typeface="Calibri"/>
            </a:endParaRPr>
          </a:p>
          <a:p>
            <a:r>
              <a:rPr lang="en-US" dirty="0"/>
              <a:t>Validation</a:t>
            </a:r>
            <a:endParaRPr lang="en-GB" dirty="0"/>
          </a:p>
          <a:p>
            <a:pPr lvl="1"/>
            <a:r>
              <a:rPr lang="en-GB" i="1" dirty="0"/>
              <a:t>Does </a:t>
            </a:r>
            <a:r>
              <a:rPr lang="en-US" i="1" dirty="0"/>
              <a:t>anyone know what validation means?</a:t>
            </a:r>
          </a:p>
          <a:p>
            <a:pPr lvl="1"/>
            <a:r>
              <a:rPr lang="en-US" i="1" dirty="0"/>
              <a:t>Validation means that you explicitly recognize and accept another person’s views and thoughts, you validate it as their truth.</a:t>
            </a:r>
          </a:p>
          <a:p>
            <a:pPr lvl="1"/>
            <a:r>
              <a:rPr lang="en-US" i="1" dirty="0"/>
              <a:t>You express that their feelings and behaviors are understandable. </a:t>
            </a:r>
          </a:p>
          <a:p>
            <a:r>
              <a:rPr lang="en-US" dirty="0"/>
              <a:t>Generalization</a:t>
            </a:r>
            <a:endParaRPr lang="en-GB" dirty="0"/>
          </a:p>
          <a:p>
            <a:pPr lvl="1"/>
            <a:r>
              <a:rPr lang="en-GB" dirty="0"/>
              <a:t>Does </a:t>
            </a:r>
            <a:r>
              <a:rPr lang="en-US" dirty="0"/>
              <a:t>anyone know what generalization means?</a:t>
            </a:r>
          </a:p>
          <a:p>
            <a:pPr lvl="1"/>
            <a:r>
              <a:rPr lang="en-US" i="1" dirty="0"/>
              <a:t>We want to widen the perspective to make sure the child realizes that many other children share the same reactions. </a:t>
            </a:r>
          </a:p>
          <a:p>
            <a:pPr lvl="1"/>
            <a:r>
              <a:rPr lang="en-US" i="1" dirty="0"/>
              <a:t>You do this without disregarding their individual experience. </a:t>
            </a:r>
          </a:p>
          <a:p>
            <a:pPr lvl="1"/>
            <a:r>
              <a:rPr lang="en-US" i="1" dirty="0"/>
              <a:t>But you say that they are not the only ones going through this, to reduce the feeling of isolation. They are not alone in this. </a:t>
            </a:r>
            <a:endParaRPr lang="en-GB" i="1" dirty="0"/>
          </a:p>
          <a:p>
            <a:r>
              <a:rPr lang="en-GB" dirty="0"/>
              <a:t>Counter guilt</a:t>
            </a:r>
          </a:p>
          <a:p>
            <a:pPr lvl="1"/>
            <a:r>
              <a:rPr lang="en-GB" i="1" dirty="0"/>
              <a:t>Lastly it can be important to explicitly mention that it’s not the child’s fault and that they shouldn’t feel guilty for what happened.</a:t>
            </a:r>
          </a:p>
          <a:p>
            <a:pPr lvl="1"/>
            <a:r>
              <a:rPr lang="en-GB" i="1" dirty="0"/>
              <a:t>You will try to counter their feeling of guilt.</a:t>
            </a:r>
            <a:endParaRPr lang="en-US" i="1" dirty="0"/>
          </a:p>
        </p:txBody>
      </p:sp>
      <p:sp>
        <p:nvSpPr>
          <p:cNvPr id="6" name="Slide Image Placeholder 5">
            <a:extLst>
              <a:ext uri="{FF2B5EF4-FFF2-40B4-BE49-F238E27FC236}">
                <a16:creationId xmlns:a16="http://schemas.microsoft.com/office/drawing/2014/main" id="{046DA9ED-1949-7E11-F76C-360DC2540F6A}"/>
              </a:ext>
            </a:extLst>
          </p:cNvPr>
          <p:cNvSpPr>
            <a:spLocks noGrp="1" noRot="1" noChangeAspect="1"/>
          </p:cNvSpPr>
          <p:nvPr>
            <p:ph type="sldImg"/>
          </p:nvPr>
        </p:nvSpPr>
        <p:spPr/>
      </p:sp>
      <p:sp>
        <p:nvSpPr>
          <p:cNvPr id="7" name="Google Shape;725;p48:notes">
            <a:extLst>
              <a:ext uri="{FF2B5EF4-FFF2-40B4-BE49-F238E27FC236}">
                <a16:creationId xmlns:a16="http://schemas.microsoft.com/office/drawing/2014/main" id="{37608343-A6D4-4EAD-3971-262A359A0C65}"/>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38</a:t>
            </a:fld>
            <a:endParaRPr lang="en-US" sz="1200" dirty="0">
              <a:latin typeface="+mn-lt"/>
            </a:endParaRPr>
          </a:p>
        </p:txBody>
      </p:sp>
    </p:spTree>
    <p:extLst>
      <p:ext uri="{BB962C8B-B14F-4D97-AF65-F5344CB8AC3E}">
        <p14:creationId xmlns:p14="http://schemas.microsoft.com/office/powerpoint/2010/main" val="2950822042"/>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sz="1100" b="1" dirty="0"/>
              <a:t>INTRODUCTION</a:t>
            </a:r>
          </a:p>
          <a:p>
            <a:r>
              <a:rPr lang="en-GB" sz="1100" dirty="0"/>
              <a:t>Divide the participants in pairs </a:t>
            </a:r>
          </a:p>
          <a:p>
            <a:r>
              <a:rPr lang="en-GB" sz="1100" i="1" dirty="0"/>
              <a:t>With your partner, decide who plays the role of Amina the child and who will be caseworker</a:t>
            </a:r>
            <a:endParaRPr lang="en-GB" sz="1100" dirty="0"/>
          </a:p>
          <a:p>
            <a:r>
              <a:rPr lang="en-GB" sz="1100" dirty="0"/>
              <a:t>The role of Amina</a:t>
            </a:r>
            <a:endParaRPr lang="en-GB" sz="1100" i="1" dirty="0"/>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dirty="0"/>
              <a:t>Guide participants to </a:t>
            </a:r>
            <a:r>
              <a:rPr lang="en-GB" sz="1100" b="1" dirty="0"/>
              <a:t>Workbook page 65: Responding with empathy role plays</a:t>
            </a:r>
          </a:p>
          <a:p>
            <a:pPr lvl="1"/>
            <a:r>
              <a:rPr lang="en-GB" sz="1100" dirty="0"/>
              <a:t>Half of the Amina role players should use scenario 1 </a:t>
            </a:r>
          </a:p>
          <a:p>
            <a:pPr lvl="1"/>
            <a:r>
              <a:rPr lang="en-GB" sz="1100" dirty="0"/>
              <a:t>The other half should use scenario 2 </a:t>
            </a:r>
          </a:p>
          <a:p>
            <a:pPr lvl="1"/>
            <a:r>
              <a:rPr lang="en-GB" sz="1100" i="1" dirty="0"/>
              <a:t>Read and use your assigned scenario</a:t>
            </a:r>
          </a:p>
          <a:p>
            <a:r>
              <a:rPr lang="en-GB" sz="1100" dirty="0"/>
              <a:t>The role of the caseworker</a:t>
            </a:r>
          </a:p>
          <a:p>
            <a:pPr lvl="1"/>
            <a:r>
              <a:rPr lang="en-GB" sz="1100" i="1" dirty="0"/>
              <a:t>Close their workbook so you don’t read the scenario </a:t>
            </a:r>
            <a:endParaRPr lang="en-GB" sz="1100" i="1" dirty="0">
              <a:cs typeface="Calibri"/>
            </a:endParaRPr>
          </a:p>
          <a:p>
            <a:pPr lvl="1"/>
            <a:r>
              <a:rPr lang="en-GB" sz="1100" i="1" dirty="0"/>
              <a:t>You will have to pick up the emotions played by your partner during the role play</a:t>
            </a:r>
          </a:p>
          <a:p>
            <a:pPr lvl="1"/>
            <a:r>
              <a:rPr lang="en-GB" sz="1100" i="1" dirty="0"/>
              <a:t>Your scenario:</a:t>
            </a:r>
          </a:p>
          <a:p>
            <a:pPr lvl="2"/>
            <a:r>
              <a:rPr lang="en-GB" sz="1100" i="1" dirty="0"/>
              <a:t>You visit Amina and her mother as you want to refer Amina’s mother to a women's empowerment project that also includes job placement</a:t>
            </a:r>
            <a:endParaRPr lang="en-GB" sz="1100" i="1" dirty="0">
              <a:cs typeface="Calibri"/>
            </a:endParaRPr>
          </a:p>
          <a:p>
            <a:pPr lvl="2"/>
            <a:r>
              <a:rPr lang="en-GB" sz="1100" i="1" dirty="0"/>
              <a:t>You want to explain this to them </a:t>
            </a:r>
          </a:p>
          <a:p>
            <a:pPr lvl="2"/>
            <a:r>
              <a:rPr lang="en-GB" sz="1100" i="1" dirty="0"/>
              <a:t>You must practice to respond with empathy</a:t>
            </a:r>
            <a:endParaRPr lang="en-GB" sz="1100" i="1" dirty="0">
              <a:cs typeface="Calibri"/>
            </a:endParaRPr>
          </a:p>
          <a:p>
            <a:pPr marL="0" indent="0">
              <a:buNone/>
            </a:pPr>
            <a:endParaRPr lang="en-GB" sz="1100" b="1" dirty="0"/>
          </a:p>
          <a:p>
            <a:pPr marL="0" indent="0">
              <a:buNone/>
            </a:pPr>
            <a:r>
              <a:rPr lang="en-GB" sz="1100" b="1" dirty="0"/>
              <a:t>PARTNER ACTIVITY (15 minutes)</a:t>
            </a:r>
            <a:endParaRPr lang="en-GB" sz="1100" dirty="0"/>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dirty="0"/>
              <a:t>Inform the participants they have 2-3 minutes to prepare their role</a:t>
            </a:r>
          </a:p>
          <a:p>
            <a:r>
              <a:rPr lang="en-GB" sz="1100" dirty="0"/>
              <a:t>Provide 10 minutes for participants to do the role play</a:t>
            </a:r>
          </a:p>
          <a:p>
            <a:pPr marL="0" indent="0">
              <a:buNone/>
            </a:pPr>
            <a:endParaRPr lang="en-GB" sz="1100" dirty="0"/>
          </a:p>
          <a:p>
            <a:pPr marL="0" indent="0">
              <a:buNone/>
            </a:pPr>
            <a:r>
              <a:rPr lang="en-GB" sz="1100" b="1" dirty="0"/>
              <a:t>PLENARY DISCUSSION (15 minutes)</a:t>
            </a:r>
          </a:p>
          <a:p>
            <a:r>
              <a:rPr lang="en-GB" sz="1100" i="1" dirty="0"/>
              <a:t>Questions for the caseworker:</a:t>
            </a:r>
          </a:p>
          <a:p>
            <a:pPr lvl="1"/>
            <a:r>
              <a:rPr lang="en-GB" sz="1100" i="1" dirty="0"/>
              <a:t>Which emotion did Amina show?</a:t>
            </a:r>
          </a:p>
          <a:p>
            <a:pPr lvl="1"/>
            <a:r>
              <a:rPr lang="en-GB" sz="1100" i="1" dirty="0"/>
              <a:t>How did you respond? Did you push through to discuss the referral, or did you drop that topic for now?</a:t>
            </a:r>
          </a:p>
          <a:p>
            <a:pPr lvl="1"/>
            <a:r>
              <a:rPr lang="en-GB" sz="1100" i="1" dirty="0"/>
              <a:t>What was challenging?</a:t>
            </a:r>
          </a:p>
          <a:p>
            <a:r>
              <a:rPr lang="en-GB" sz="1100" i="1" dirty="0"/>
              <a:t>Questions for Amina:</a:t>
            </a:r>
          </a:p>
          <a:p>
            <a:pPr lvl="1"/>
            <a:r>
              <a:rPr lang="en-GB" sz="1100" i="1" dirty="0"/>
              <a:t>Did the caseworker pick up the emotion you were showing? </a:t>
            </a:r>
          </a:p>
          <a:p>
            <a:pPr lvl="1"/>
            <a:r>
              <a:rPr lang="en-GB" sz="1100" i="1" dirty="0"/>
              <a:t>How did the caseworker respond? How did this make you feel? </a:t>
            </a:r>
          </a:p>
          <a:p>
            <a:r>
              <a:rPr lang="en-GB" sz="1100" dirty="0"/>
              <a:t>Write the responses on a flipchart</a:t>
            </a:r>
          </a:p>
        </p:txBody>
      </p:sp>
      <p:sp>
        <p:nvSpPr>
          <p:cNvPr id="6" name="Slide Image Placeholder 5">
            <a:extLst>
              <a:ext uri="{FF2B5EF4-FFF2-40B4-BE49-F238E27FC236}">
                <a16:creationId xmlns:a16="http://schemas.microsoft.com/office/drawing/2014/main" id="{2826841F-8988-303E-9DB0-D25865E1204D}"/>
              </a:ext>
            </a:extLst>
          </p:cNvPr>
          <p:cNvSpPr>
            <a:spLocks noGrp="1" noRot="1" noChangeAspect="1"/>
          </p:cNvSpPr>
          <p:nvPr>
            <p:ph type="sldImg"/>
          </p:nvPr>
        </p:nvSpPr>
        <p:spPr/>
      </p:sp>
      <p:sp>
        <p:nvSpPr>
          <p:cNvPr id="7" name="Google Shape;725;p48:notes">
            <a:extLst>
              <a:ext uri="{FF2B5EF4-FFF2-40B4-BE49-F238E27FC236}">
                <a16:creationId xmlns:a16="http://schemas.microsoft.com/office/drawing/2014/main" id="{3B47229A-EB05-7DD3-3E76-C7A385AF022C}"/>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39</a:t>
            </a:fld>
            <a:endParaRPr lang="en-US" sz="1200" dirty="0">
              <a:latin typeface="+mn-lt"/>
            </a:endParaRPr>
          </a:p>
        </p:txBody>
      </p:sp>
    </p:spTree>
    <p:extLst>
      <p:ext uri="{BB962C8B-B14F-4D97-AF65-F5344CB8AC3E}">
        <p14:creationId xmlns:p14="http://schemas.microsoft.com/office/powerpoint/2010/main" val="347969148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US" b="1" dirty="0"/>
              <a:t>EXPLANATION</a:t>
            </a:r>
          </a:p>
          <a:p>
            <a:r>
              <a:rPr lang="en-US" dirty="0"/>
              <a:t>Present the slide</a:t>
            </a:r>
          </a:p>
          <a:p>
            <a:r>
              <a:rPr lang="en-US" dirty="0"/>
              <a:t>Remind the participants of:</a:t>
            </a:r>
          </a:p>
          <a:p>
            <a:pPr lvl="1"/>
            <a:r>
              <a:rPr lang="en-US" dirty="0"/>
              <a:t>The learning agreement </a:t>
            </a:r>
          </a:p>
          <a:p>
            <a:pPr lvl="1"/>
            <a:r>
              <a:rPr lang="en-US" dirty="0"/>
              <a:t>Any ‘housekeeping’ (e.g. breaks, location of toilets etc.). </a:t>
            </a:r>
            <a:endParaRPr lang="en-BE" dirty="0"/>
          </a:p>
        </p:txBody>
      </p:sp>
      <p:sp>
        <p:nvSpPr>
          <p:cNvPr id="6" name="Slide Image Placeholder 5">
            <a:extLst>
              <a:ext uri="{FF2B5EF4-FFF2-40B4-BE49-F238E27FC236}">
                <a16:creationId xmlns:a16="http://schemas.microsoft.com/office/drawing/2014/main" id="{8ACACAF7-2E29-A80E-5EE3-77D915635EDF}"/>
              </a:ext>
            </a:extLst>
          </p:cNvPr>
          <p:cNvSpPr>
            <a:spLocks noGrp="1" noRot="1" noChangeAspect="1"/>
          </p:cNvSpPr>
          <p:nvPr>
            <p:ph type="sldImg"/>
          </p:nvPr>
        </p:nvSpPr>
        <p:spPr/>
      </p:sp>
      <p:sp>
        <p:nvSpPr>
          <p:cNvPr id="7" name="Google Shape;725;p48:notes">
            <a:extLst>
              <a:ext uri="{FF2B5EF4-FFF2-40B4-BE49-F238E27FC236}">
                <a16:creationId xmlns:a16="http://schemas.microsoft.com/office/drawing/2014/main" id="{AB45B1C9-DFB0-2765-C6EA-1C47449DA55D}"/>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4</a:t>
            </a:fld>
            <a:endParaRPr lang="en-US" sz="1200" dirty="0">
              <a:latin typeface="+mn-lt"/>
            </a:endParaRPr>
          </a:p>
        </p:txBody>
      </p:sp>
    </p:spTree>
    <p:extLst>
      <p:ext uri="{BB962C8B-B14F-4D97-AF65-F5344CB8AC3E}">
        <p14:creationId xmlns:p14="http://schemas.microsoft.com/office/powerpoint/2010/main" val="2124804035"/>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EXPLANATION</a:t>
            </a:r>
          </a:p>
          <a:p>
            <a:r>
              <a:rPr lang="en-GB" dirty="0"/>
              <a:t>Present the slide</a:t>
            </a:r>
          </a:p>
          <a:p>
            <a:r>
              <a:rPr lang="en-GB" i="1" dirty="0"/>
              <a:t>Link the do's and don'ts to reinforce or discuss caseworkers responses during the role play as needed</a:t>
            </a:r>
            <a:endParaRPr lang="en-BE" i="1" dirty="0">
              <a:cs typeface="Calibri" panose="020F0502020204030204"/>
            </a:endParaRPr>
          </a:p>
        </p:txBody>
      </p:sp>
      <p:sp>
        <p:nvSpPr>
          <p:cNvPr id="6" name="Slide Image Placeholder 5">
            <a:extLst>
              <a:ext uri="{FF2B5EF4-FFF2-40B4-BE49-F238E27FC236}">
                <a16:creationId xmlns:a16="http://schemas.microsoft.com/office/drawing/2014/main" id="{49F907F8-445A-A391-50B7-02E9C51A8DCF}"/>
              </a:ext>
            </a:extLst>
          </p:cNvPr>
          <p:cNvSpPr>
            <a:spLocks noGrp="1" noRot="1" noChangeAspect="1"/>
          </p:cNvSpPr>
          <p:nvPr>
            <p:ph type="sldImg"/>
          </p:nvPr>
        </p:nvSpPr>
        <p:spPr/>
      </p:sp>
      <p:sp>
        <p:nvSpPr>
          <p:cNvPr id="7" name="Google Shape;725;p48:notes">
            <a:extLst>
              <a:ext uri="{FF2B5EF4-FFF2-40B4-BE49-F238E27FC236}">
                <a16:creationId xmlns:a16="http://schemas.microsoft.com/office/drawing/2014/main" id="{0FD35B09-61DD-80E1-138B-D31EB511877B}"/>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40</a:t>
            </a:fld>
            <a:endParaRPr lang="en-US" sz="1200" dirty="0">
              <a:latin typeface="+mn-lt"/>
            </a:endParaRPr>
          </a:p>
        </p:txBody>
      </p:sp>
    </p:spTree>
    <p:extLst>
      <p:ext uri="{BB962C8B-B14F-4D97-AF65-F5344CB8AC3E}">
        <p14:creationId xmlns:p14="http://schemas.microsoft.com/office/powerpoint/2010/main" val="4113688806"/>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EXPLANATION</a:t>
            </a:r>
          </a:p>
          <a:p>
            <a:r>
              <a:rPr lang="en-GB" dirty="0"/>
              <a:t>Present the slide</a:t>
            </a:r>
          </a:p>
          <a:p>
            <a:r>
              <a:rPr lang="en-GB" i="1" dirty="0"/>
              <a:t>Link the do's and don'ts to reinforce or discuss caseworkers responses during the role play as needed</a:t>
            </a:r>
            <a:endParaRPr lang="en-GB" i="1" dirty="0">
              <a:cs typeface="Calibri"/>
            </a:endParaRPr>
          </a:p>
        </p:txBody>
      </p:sp>
      <p:sp>
        <p:nvSpPr>
          <p:cNvPr id="6" name="Slide Image Placeholder 5">
            <a:extLst>
              <a:ext uri="{FF2B5EF4-FFF2-40B4-BE49-F238E27FC236}">
                <a16:creationId xmlns:a16="http://schemas.microsoft.com/office/drawing/2014/main" id="{6D2C4807-A0F8-8B66-FC96-73FC4121007C}"/>
              </a:ext>
            </a:extLst>
          </p:cNvPr>
          <p:cNvSpPr>
            <a:spLocks noGrp="1" noRot="1" noChangeAspect="1"/>
          </p:cNvSpPr>
          <p:nvPr>
            <p:ph type="sldImg"/>
          </p:nvPr>
        </p:nvSpPr>
        <p:spPr/>
      </p:sp>
      <p:sp>
        <p:nvSpPr>
          <p:cNvPr id="7" name="Google Shape;725;p48:notes">
            <a:extLst>
              <a:ext uri="{FF2B5EF4-FFF2-40B4-BE49-F238E27FC236}">
                <a16:creationId xmlns:a16="http://schemas.microsoft.com/office/drawing/2014/main" id="{73DDD4CF-22F5-CFE0-D02C-849853EBA525}"/>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41</a:t>
            </a:fld>
            <a:endParaRPr lang="en-US" sz="1200" dirty="0">
              <a:latin typeface="+mn-lt"/>
            </a:endParaRPr>
          </a:p>
        </p:txBody>
      </p:sp>
    </p:spTree>
    <p:extLst>
      <p:ext uri="{BB962C8B-B14F-4D97-AF65-F5344CB8AC3E}">
        <p14:creationId xmlns:p14="http://schemas.microsoft.com/office/powerpoint/2010/main" val="2882397225"/>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PREPARATION</a:t>
            </a:r>
          </a:p>
          <a:p>
            <a:r>
              <a:rPr lang="en-GB" dirty="0"/>
              <a:t>Prepare examples for the below explanation, preferably from your own personal or professional experience</a:t>
            </a:r>
          </a:p>
          <a:p>
            <a:r>
              <a:rPr lang="en-GB" dirty="0"/>
              <a:t>Use to the possible examples below if you don’t have your own</a:t>
            </a:r>
          </a:p>
          <a:p>
            <a:pPr marL="0" indent="0">
              <a:buNone/>
            </a:pPr>
            <a:r>
              <a:rPr lang="en-GB" b="1" dirty="0"/>
              <a:t>______________________________________________________________________________</a:t>
            </a:r>
          </a:p>
          <a:p>
            <a:pPr marL="0" indent="0">
              <a:buNone/>
            </a:pPr>
            <a:endParaRPr lang="en-GB" b="1" dirty="0"/>
          </a:p>
          <a:p>
            <a:pPr marL="0" indent="0">
              <a:buNone/>
            </a:pPr>
            <a:r>
              <a:rPr lang="en-GB" b="1" dirty="0"/>
              <a:t>EXPLANATION</a:t>
            </a:r>
          </a:p>
          <a:p>
            <a:r>
              <a:rPr lang="en-GB" i="1" dirty="0"/>
              <a:t>A child-</a:t>
            </a:r>
            <a:r>
              <a:rPr lang="en-GB" i="1" dirty="0" err="1"/>
              <a:t>centered</a:t>
            </a:r>
            <a:r>
              <a:rPr lang="en-GB" i="1" dirty="0"/>
              <a:t>, strengths-based and empowering attitude is necessary to further build trust</a:t>
            </a:r>
            <a:endParaRPr lang="en-GB" i="1" dirty="0">
              <a:cs typeface="Calibri"/>
            </a:endParaRPr>
          </a:p>
          <a:p>
            <a:r>
              <a:rPr lang="en-GB" dirty="0"/>
              <a:t>Share your examples:</a:t>
            </a:r>
          </a:p>
          <a:p>
            <a:pPr lvl="1"/>
            <a:r>
              <a:rPr lang="en-GB" dirty="0"/>
              <a:t>An example of when you showed respect and acknowledged strengths</a:t>
            </a:r>
          </a:p>
          <a:p>
            <a:pPr lvl="1"/>
            <a:r>
              <a:rPr lang="en-GB" dirty="0"/>
              <a:t>An example in which being present had a psychosocial impact </a:t>
            </a:r>
          </a:p>
          <a:p>
            <a:pPr lvl="1"/>
            <a:r>
              <a:rPr lang="en-GB" dirty="0"/>
              <a:t>An example in which you were real and honest</a:t>
            </a:r>
          </a:p>
          <a:p>
            <a:pPr marL="0" indent="0">
              <a:buNone/>
            </a:pPr>
            <a:r>
              <a:rPr lang="en-GB" b="1" dirty="0"/>
              <a:t>______________________________________________________________________________</a:t>
            </a:r>
          </a:p>
          <a:p>
            <a:pPr marL="0" indent="0">
              <a:buNone/>
            </a:pPr>
            <a:endParaRPr lang="en-GB" b="1" dirty="0"/>
          </a:p>
          <a:p>
            <a:pPr marL="0" indent="0">
              <a:buNone/>
            </a:pPr>
            <a:r>
              <a:rPr lang="en-GB" b="1" dirty="0"/>
              <a:t>POSSIBLE EXAMPLES</a:t>
            </a:r>
          </a:p>
          <a:p>
            <a:r>
              <a:rPr lang="en-US" b="1" dirty="0"/>
              <a:t>Show respect, acknowledge strengths and resources</a:t>
            </a:r>
          </a:p>
          <a:p>
            <a:pPr lvl="1"/>
            <a:r>
              <a:rPr lang="en-US" dirty="0"/>
              <a:t>Explicitly showing respect to a child who is the victim of sexual abuse. The child survivor expressed low self-esteem (“I am dirty, useless,…”), so I showed respect, acceptance and acknowledged her strengths.</a:t>
            </a:r>
            <a:endParaRPr lang="en-US" dirty="0">
              <a:cs typeface="Calibri"/>
            </a:endParaRPr>
          </a:p>
          <a:p>
            <a:r>
              <a:rPr lang="en-US" b="1" dirty="0"/>
              <a:t>Being present</a:t>
            </a:r>
          </a:p>
          <a:p>
            <a:pPr lvl="1"/>
            <a:r>
              <a:rPr lang="en-US" dirty="0"/>
              <a:t>A teenage girl who was pregnant needed to visit the doctor for a check-up. She felt a bit scared and intimidated. As a caseworker, I went with her and held her hand. My presence had a psychosocial impact.</a:t>
            </a:r>
          </a:p>
          <a:p>
            <a:r>
              <a:rPr lang="en-US" b="1" dirty="0"/>
              <a:t>Being real and honest</a:t>
            </a:r>
          </a:p>
          <a:p>
            <a:pPr lvl="1"/>
            <a:r>
              <a:rPr lang="en-US" dirty="0"/>
              <a:t>When a client shared a difficult experience, I responded: “Wow, that must have been very difficult for you. I am glad you told me”. </a:t>
            </a:r>
            <a:endParaRPr lang="en-US" dirty="0">
              <a:cs typeface="Calibri"/>
            </a:endParaRPr>
          </a:p>
        </p:txBody>
      </p:sp>
      <p:sp>
        <p:nvSpPr>
          <p:cNvPr id="6" name="Slide Image Placeholder 5">
            <a:extLst>
              <a:ext uri="{FF2B5EF4-FFF2-40B4-BE49-F238E27FC236}">
                <a16:creationId xmlns:a16="http://schemas.microsoft.com/office/drawing/2014/main" id="{E4A439AA-D4D9-ED5E-3588-3BD21A9DC321}"/>
              </a:ext>
            </a:extLst>
          </p:cNvPr>
          <p:cNvSpPr>
            <a:spLocks noGrp="1" noRot="1" noChangeAspect="1"/>
          </p:cNvSpPr>
          <p:nvPr>
            <p:ph type="sldImg"/>
          </p:nvPr>
        </p:nvSpPr>
        <p:spPr/>
      </p:sp>
      <p:sp>
        <p:nvSpPr>
          <p:cNvPr id="7" name="Google Shape;725;p48:notes">
            <a:extLst>
              <a:ext uri="{FF2B5EF4-FFF2-40B4-BE49-F238E27FC236}">
                <a16:creationId xmlns:a16="http://schemas.microsoft.com/office/drawing/2014/main" id="{D4EF3266-7FFC-B07D-C3BF-CB20D05F5208}"/>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42</a:t>
            </a:fld>
            <a:endParaRPr lang="en-US" sz="1200" dirty="0">
              <a:latin typeface="+mn-lt"/>
            </a:endParaRPr>
          </a:p>
        </p:txBody>
      </p:sp>
    </p:spTree>
    <p:extLst>
      <p:ext uri="{BB962C8B-B14F-4D97-AF65-F5344CB8AC3E}">
        <p14:creationId xmlns:p14="http://schemas.microsoft.com/office/powerpoint/2010/main" val="250425840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INTRODUCTION</a:t>
            </a:r>
          </a:p>
          <a:p>
            <a:r>
              <a:rPr lang="en-GB" dirty="0"/>
              <a:t>Guide participants to </a:t>
            </a:r>
            <a:r>
              <a:rPr lang="en-GB" b="1" dirty="0"/>
              <a:t>Workbook page 66: Examples of child-centered attitude</a:t>
            </a:r>
          </a:p>
          <a:p>
            <a:r>
              <a:rPr lang="en-US" i="1" dirty="0"/>
              <a:t>Come up with specific examples of:</a:t>
            </a:r>
          </a:p>
          <a:p>
            <a:pPr lvl="1"/>
            <a:r>
              <a:rPr lang="en-US" i="1" dirty="0"/>
              <a:t>Each of the skills and attitudes</a:t>
            </a:r>
          </a:p>
          <a:p>
            <a:pPr lvl="1"/>
            <a:r>
              <a:rPr lang="en-US" i="1" dirty="0"/>
              <a:t>How you have applied these skills in the past </a:t>
            </a:r>
          </a:p>
          <a:p>
            <a:r>
              <a:rPr lang="en-US" i="1" dirty="0"/>
              <a:t>Write it down in your workbook</a:t>
            </a:r>
          </a:p>
          <a:p>
            <a:pPr marL="0" indent="0">
              <a:buNone/>
            </a:pPr>
            <a:endParaRPr lang="en-GB" b="1" dirty="0"/>
          </a:p>
          <a:p>
            <a:pPr marL="0" indent="0">
              <a:buNone/>
            </a:pPr>
            <a:r>
              <a:rPr lang="en-GB" b="1" dirty="0"/>
              <a:t>INDIVIDUAL WORK (10 minutes)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dirty="0"/>
              <a:t>Inform the participants they have 10 minutes to complete the activity and come up </a:t>
            </a:r>
            <a:r>
              <a:rPr lang="en-US" dirty="0"/>
              <a:t>with examples of a child-centered attitude. </a:t>
            </a:r>
          </a:p>
          <a:p>
            <a:pPr marL="0" indent="0">
              <a:buNone/>
            </a:pPr>
            <a:endParaRPr lang="en-US" dirty="0"/>
          </a:p>
          <a:p>
            <a:pPr marL="0" indent="0">
              <a:buNone/>
            </a:pPr>
            <a:r>
              <a:rPr lang="en-US" b="1" dirty="0"/>
              <a:t>PLENARY DISCUSSION (10 minutes)</a:t>
            </a:r>
          </a:p>
          <a:p>
            <a:r>
              <a:rPr lang="en-US" dirty="0"/>
              <a:t>Ask for volunteers to share responses</a:t>
            </a:r>
          </a:p>
          <a:p>
            <a:endParaRPr lang="en-US" dirty="0"/>
          </a:p>
          <a:p>
            <a:endParaRPr lang="en-BE" dirty="0"/>
          </a:p>
        </p:txBody>
      </p:sp>
      <p:sp>
        <p:nvSpPr>
          <p:cNvPr id="6" name="Slide Image Placeholder 5">
            <a:extLst>
              <a:ext uri="{FF2B5EF4-FFF2-40B4-BE49-F238E27FC236}">
                <a16:creationId xmlns:a16="http://schemas.microsoft.com/office/drawing/2014/main" id="{7BA83DBB-1199-BED4-0E2D-189E39FCB0B0}"/>
              </a:ext>
            </a:extLst>
          </p:cNvPr>
          <p:cNvSpPr>
            <a:spLocks noGrp="1" noRot="1" noChangeAspect="1"/>
          </p:cNvSpPr>
          <p:nvPr>
            <p:ph type="sldImg"/>
          </p:nvPr>
        </p:nvSpPr>
        <p:spPr/>
      </p:sp>
      <p:sp>
        <p:nvSpPr>
          <p:cNvPr id="7" name="Google Shape;725;p48:notes">
            <a:extLst>
              <a:ext uri="{FF2B5EF4-FFF2-40B4-BE49-F238E27FC236}">
                <a16:creationId xmlns:a16="http://schemas.microsoft.com/office/drawing/2014/main" id="{E73A894E-14EF-8144-D610-71413149D406}"/>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43</a:t>
            </a:fld>
            <a:endParaRPr lang="en-US" sz="1200" dirty="0">
              <a:latin typeface="+mn-lt"/>
            </a:endParaRPr>
          </a:p>
        </p:txBody>
      </p:sp>
    </p:spTree>
    <p:extLst>
      <p:ext uri="{BB962C8B-B14F-4D97-AF65-F5344CB8AC3E}">
        <p14:creationId xmlns:p14="http://schemas.microsoft.com/office/powerpoint/2010/main" val="3218245214"/>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EXPLANATION</a:t>
            </a:r>
          </a:p>
          <a:p>
            <a:r>
              <a:rPr lang="en-GB" i="1" dirty="0"/>
              <a:t>A caseworker can support decision making by:</a:t>
            </a:r>
          </a:p>
          <a:p>
            <a:pPr lvl="1"/>
            <a:r>
              <a:rPr lang="en-GB" i="1" dirty="0"/>
              <a:t>Sharing information</a:t>
            </a:r>
          </a:p>
          <a:p>
            <a:pPr lvl="1"/>
            <a:r>
              <a:rPr lang="en-GB" i="1" dirty="0"/>
              <a:t>Offering options and discussing them together </a:t>
            </a:r>
            <a:endParaRPr lang="en-GB" i="1" dirty="0">
              <a:cs typeface="Calibri"/>
            </a:endParaRPr>
          </a:p>
          <a:p>
            <a:r>
              <a:rPr lang="en-GB" i="1" dirty="0"/>
              <a:t>A caseworker should not tell the child, parent or caregiver what to do. </a:t>
            </a:r>
          </a:p>
          <a:p>
            <a:pPr lvl="1"/>
            <a:r>
              <a:rPr lang="en-GB" i="1" dirty="0"/>
              <a:t>D</a:t>
            </a:r>
            <a:r>
              <a:rPr lang="en-US" i="1" dirty="0"/>
              <a:t>o not try to take decisions for them (only exceptions are when a child is unsafe and a decision needs to be made in their best interests)</a:t>
            </a:r>
            <a:endParaRPr lang="en-US" i="1" dirty="0">
              <a:cs typeface="Calibri"/>
            </a:endParaRPr>
          </a:p>
          <a:p>
            <a:pPr lvl="1"/>
            <a:r>
              <a:rPr lang="en-US" i="1" dirty="0"/>
              <a:t>It is not empowering </a:t>
            </a:r>
          </a:p>
          <a:p>
            <a:pPr lvl="1"/>
            <a:r>
              <a:rPr lang="en-US" i="1" dirty="0"/>
              <a:t>It’s important to recognize they know their situation best and they have capacities decide for themselves</a:t>
            </a:r>
            <a:endParaRPr lang="en-GB" i="1" dirty="0"/>
          </a:p>
          <a:p>
            <a:r>
              <a:rPr lang="en-GB" i="1" dirty="0"/>
              <a:t>Sometimes a child, parent, caregiver or trusted adult might not be looking for advice but simply want to share their story with someone. </a:t>
            </a:r>
            <a:endParaRPr lang="en-GB" i="1" dirty="0">
              <a:cs typeface="Calibri"/>
            </a:endParaRPr>
          </a:p>
          <a:p>
            <a:pPr lvl="1"/>
            <a:r>
              <a:rPr lang="en-GB" i="1" dirty="0"/>
              <a:t>Make sure they feel heard and validated</a:t>
            </a:r>
          </a:p>
          <a:p>
            <a:pPr lvl="1"/>
            <a:r>
              <a:rPr lang="en-GB" i="1" dirty="0"/>
              <a:t>Show interest by asking questions </a:t>
            </a:r>
          </a:p>
          <a:p>
            <a:pPr lvl="1"/>
            <a:r>
              <a:rPr lang="en-GB" i="1" dirty="0"/>
              <a:t>Mention their strengths to boost their confidence. </a:t>
            </a:r>
          </a:p>
        </p:txBody>
      </p:sp>
      <p:sp>
        <p:nvSpPr>
          <p:cNvPr id="6" name="Slide Image Placeholder 5">
            <a:extLst>
              <a:ext uri="{FF2B5EF4-FFF2-40B4-BE49-F238E27FC236}">
                <a16:creationId xmlns:a16="http://schemas.microsoft.com/office/drawing/2014/main" id="{EC5007CD-9BE8-2DC6-CDC1-0188B9AFC39D}"/>
              </a:ext>
            </a:extLst>
          </p:cNvPr>
          <p:cNvSpPr>
            <a:spLocks noGrp="1" noRot="1" noChangeAspect="1"/>
          </p:cNvSpPr>
          <p:nvPr>
            <p:ph type="sldImg"/>
          </p:nvPr>
        </p:nvSpPr>
        <p:spPr/>
      </p:sp>
      <p:sp>
        <p:nvSpPr>
          <p:cNvPr id="7" name="Google Shape;725;p48:notes">
            <a:extLst>
              <a:ext uri="{FF2B5EF4-FFF2-40B4-BE49-F238E27FC236}">
                <a16:creationId xmlns:a16="http://schemas.microsoft.com/office/drawing/2014/main" id="{69440F0F-1DD3-76BC-BA76-B78A617833E2}"/>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44</a:t>
            </a:fld>
            <a:endParaRPr lang="en-US" sz="1200" dirty="0">
              <a:latin typeface="+mn-lt"/>
            </a:endParaRPr>
          </a:p>
        </p:txBody>
      </p:sp>
    </p:spTree>
    <p:extLst>
      <p:ext uri="{BB962C8B-B14F-4D97-AF65-F5344CB8AC3E}">
        <p14:creationId xmlns:p14="http://schemas.microsoft.com/office/powerpoint/2010/main" val="686874231"/>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EXPLANATION</a:t>
            </a:r>
          </a:p>
          <a:p>
            <a:r>
              <a:rPr lang="en-GB" dirty="0"/>
              <a:t>Present the slide</a:t>
            </a:r>
          </a:p>
          <a:p>
            <a:r>
              <a:rPr lang="en-GB" i="1" dirty="0"/>
              <a:t>Providing advice with the DON’Ts (X) phrases can feel like criticism or judgement </a:t>
            </a:r>
            <a:endParaRPr lang="en-GB" i="1" dirty="0">
              <a:cs typeface="Calibri"/>
            </a:endParaRPr>
          </a:p>
          <a:p>
            <a:pPr lvl="1"/>
            <a:r>
              <a:rPr lang="en-GB" i="1" dirty="0"/>
              <a:t>It doesn’t acknowledge that they know their situation and what might help best</a:t>
            </a:r>
          </a:p>
          <a:p>
            <a:pPr lvl="1"/>
            <a:r>
              <a:rPr lang="en-GB" i="1" dirty="0"/>
              <a:t>Instead, it gives the idea that the caseworker knows best!</a:t>
            </a:r>
          </a:p>
          <a:p>
            <a:pPr lvl="1"/>
            <a:r>
              <a:rPr lang="en-GB" i="1" dirty="0"/>
              <a:t>This can make the child, parent, caregiver or trusted adult feel misunderstood, unheard or even disrespected which could be damaging for the relationship</a:t>
            </a:r>
            <a:endParaRPr lang="en-BE" i="1" dirty="0"/>
          </a:p>
        </p:txBody>
      </p:sp>
      <p:sp>
        <p:nvSpPr>
          <p:cNvPr id="6" name="Slide Image Placeholder 5">
            <a:extLst>
              <a:ext uri="{FF2B5EF4-FFF2-40B4-BE49-F238E27FC236}">
                <a16:creationId xmlns:a16="http://schemas.microsoft.com/office/drawing/2014/main" id="{A507DEBA-7CE5-EA92-1F79-B1D0B8835312}"/>
              </a:ext>
            </a:extLst>
          </p:cNvPr>
          <p:cNvSpPr>
            <a:spLocks noGrp="1" noRot="1" noChangeAspect="1"/>
          </p:cNvSpPr>
          <p:nvPr>
            <p:ph type="sldImg"/>
          </p:nvPr>
        </p:nvSpPr>
        <p:spPr/>
      </p:sp>
      <p:sp>
        <p:nvSpPr>
          <p:cNvPr id="7" name="Google Shape;725;p48:notes">
            <a:extLst>
              <a:ext uri="{FF2B5EF4-FFF2-40B4-BE49-F238E27FC236}">
                <a16:creationId xmlns:a16="http://schemas.microsoft.com/office/drawing/2014/main" id="{C7CC6B94-525A-8765-E7E5-58051B4D2EB9}"/>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45</a:t>
            </a:fld>
            <a:endParaRPr lang="en-US" sz="1200" dirty="0">
              <a:latin typeface="+mn-lt"/>
            </a:endParaRPr>
          </a:p>
        </p:txBody>
      </p:sp>
    </p:spTree>
    <p:extLst>
      <p:ext uri="{BB962C8B-B14F-4D97-AF65-F5344CB8AC3E}">
        <p14:creationId xmlns:p14="http://schemas.microsoft.com/office/powerpoint/2010/main" val="2135626244"/>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EXPLANATION</a:t>
            </a:r>
          </a:p>
          <a:p>
            <a:r>
              <a:rPr lang="en-GB" dirty="0"/>
              <a:t>Present the slide</a:t>
            </a:r>
          </a:p>
          <a:p>
            <a:r>
              <a:rPr lang="en-US" i="1" dirty="0"/>
              <a:t>Does anyone have any questions or need clarification?</a:t>
            </a:r>
            <a:endParaRPr lang="en-BE" i="1" dirty="0"/>
          </a:p>
          <a:p>
            <a:r>
              <a:rPr lang="en-US" i="1" dirty="0"/>
              <a:t>In the next session, we will </a:t>
            </a:r>
            <a:r>
              <a:rPr lang="en-GB" i="1" dirty="0"/>
              <a:t>learn about psychological first aid</a:t>
            </a:r>
            <a:endParaRPr lang="en-BE" i="1" dirty="0"/>
          </a:p>
        </p:txBody>
      </p:sp>
      <p:sp>
        <p:nvSpPr>
          <p:cNvPr id="6" name="Slide Image Placeholder 5">
            <a:extLst>
              <a:ext uri="{FF2B5EF4-FFF2-40B4-BE49-F238E27FC236}">
                <a16:creationId xmlns:a16="http://schemas.microsoft.com/office/drawing/2014/main" id="{A72B82C1-1375-EAE5-4429-18C4AFFDD3D7}"/>
              </a:ext>
            </a:extLst>
          </p:cNvPr>
          <p:cNvSpPr>
            <a:spLocks noGrp="1" noRot="1" noChangeAspect="1"/>
          </p:cNvSpPr>
          <p:nvPr>
            <p:ph type="sldImg"/>
          </p:nvPr>
        </p:nvSpPr>
        <p:spPr/>
      </p:sp>
      <p:sp>
        <p:nvSpPr>
          <p:cNvPr id="7" name="Google Shape;725;p48:notes">
            <a:extLst>
              <a:ext uri="{FF2B5EF4-FFF2-40B4-BE49-F238E27FC236}">
                <a16:creationId xmlns:a16="http://schemas.microsoft.com/office/drawing/2014/main" id="{27BE88D0-3D4B-4B7B-F8C4-B3769D662F7D}"/>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46</a:t>
            </a:fld>
            <a:endParaRPr lang="en-US" sz="1200" dirty="0">
              <a:latin typeface="+mn-lt"/>
            </a:endParaRPr>
          </a:p>
        </p:txBody>
      </p:sp>
    </p:spTree>
    <p:extLst>
      <p:ext uri="{BB962C8B-B14F-4D97-AF65-F5344CB8AC3E}">
        <p14:creationId xmlns:p14="http://schemas.microsoft.com/office/powerpoint/2010/main" val="3565147760"/>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5"/>
        <p:cNvGrpSpPr/>
        <p:nvPr/>
      </p:nvGrpSpPr>
      <p:grpSpPr>
        <a:xfrm>
          <a:off x="0" y="0"/>
          <a:ext cx="0" cy="0"/>
          <a:chOff x="0" y="0"/>
          <a:chExt cx="0" cy="0"/>
        </a:xfrm>
      </p:grpSpPr>
      <p:sp>
        <p:nvSpPr>
          <p:cNvPr id="427" name="Google Shape;427;p10:notes"/>
          <p:cNvSpPr txBox="1">
            <a:spLocks noGrp="1"/>
          </p:cNvSpPr>
          <p:nvPr>
            <p:ph type="body" idx="1"/>
          </p:nvPr>
        </p:nvSpPr>
        <p:spPr/>
        <p:txBody>
          <a:bodyPr/>
          <a:lstStyle/>
          <a:p>
            <a:pPr marL="0" indent="0">
              <a:buNone/>
            </a:pPr>
            <a:r>
              <a:rPr lang="en-US" b="1" dirty="0"/>
              <a:t>SESSION 4 DURATION: 0h45</a:t>
            </a:r>
          </a:p>
          <a:p>
            <a:pPr marL="0" indent="0">
              <a:buNone/>
            </a:pPr>
            <a:r>
              <a:rPr lang="en-GB" b="1" dirty="0"/>
              <a:t>______________________________________________________________________________</a:t>
            </a:r>
          </a:p>
          <a:p>
            <a:pPr marL="0" indent="0">
              <a:buNone/>
            </a:pPr>
            <a:endParaRPr lang="en-US" dirty="0"/>
          </a:p>
          <a:p>
            <a:pPr marL="0" indent="0">
              <a:buNone/>
            </a:pPr>
            <a:r>
              <a:rPr lang="en-US" b="1" dirty="0"/>
              <a:t>INTRODUCTION</a:t>
            </a:r>
          </a:p>
          <a:p>
            <a:r>
              <a:rPr lang="en-US" i="1" dirty="0"/>
              <a:t>During a crisis, emergency or right after a traumatic event, a caseworker can provide psychological first aid (PFA)</a:t>
            </a:r>
            <a:endParaRPr lang="en-US" i="1" dirty="0">
              <a:cs typeface="Calibri"/>
            </a:endParaRPr>
          </a:p>
          <a:p>
            <a:r>
              <a:rPr lang="en-US" i="1" dirty="0"/>
              <a:t>In this session, we will learn how a caseworker can provide PFA</a:t>
            </a:r>
            <a:endParaRPr lang="en-US" i="1" dirty="0">
              <a:cs typeface="Calibri" panose="020F0502020204030204"/>
            </a:endParaRPr>
          </a:p>
          <a:p>
            <a:pPr marL="0" indent="0">
              <a:buNone/>
            </a:pPr>
            <a:endParaRPr lang="en-US" dirty="0"/>
          </a:p>
          <a:p>
            <a:pPr marL="0" indent="0">
              <a:buNone/>
            </a:pPr>
            <a:r>
              <a:rPr lang="en-US" b="1" dirty="0"/>
              <a:t>PLENARY DISCUSSION (10 minutes)</a:t>
            </a:r>
          </a:p>
          <a:p>
            <a:r>
              <a:rPr lang="en-US" i="1" dirty="0"/>
              <a:t>Why is psychological first aid relevant within case management?</a:t>
            </a:r>
          </a:p>
          <a:p>
            <a:pPr lvl="1"/>
            <a:r>
              <a:rPr lang="en-US" i="1" dirty="0"/>
              <a:t>PFA can be used any time a person is in distress.</a:t>
            </a:r>
            <a:endParaRPr lang="en-US" i="1" dirty="0">
              <a:cs typeface="Calibri"/>
            </a:endParaRPr>
          </a:p>
          <a:p>
            <a:pPr lvl="1"/>
            <a:r>
              <a:rPr lang="en-US" i="1" dirty="0"/>
              <a:t>Some children who are being supported through case management are at risk or are survivors of violence, abuse, neglect or exploitation. </a:t>
            </a:r>
            <a:endParaRPr lang="en-US" i="1" dirty="0">
              <a:cs typeface="Calibri" panose="020F0502020204030204"/>
            </a:endParaRPr>
          </a:p>
          <a:p>
            <a:pPr lvl="1"/>
            <a:r>
              <a:rPr lang="en-US" i="1" dirty="0"/>
              <a:t>Being able to provide psychological first aid is a key competency of caseworkers. </a:t>
            </a:r>
            <a:endParaRPr lang="en-US" i="1" dirty="0">
              <a:cs typeface="Calibri" panose="020F0502020204030204"/>
            </a:endParaRPr>
          </a:p>
          <a:p>
            <a:r>
              <a:rPr lang="en-US" i="1" dirty="0"/>
              <a:t>What are the benefits of psychological first aid?</a:t>
            </a:r>
            <a:endParaRPr lang="en-US" i="1" dirty="0">
              <a:cs typeface="Calibri" panose="020F0502020204030204"/>
            </a:endParaRPr>
          </a:p>
          <a:p>
            <a:pPr lvl="1"/>
            <a:r>
              <a:rPr lang="en-US" i="1" dirty="0"/>
              <a:t>PFA helps prevent short- and long-term psychological problems that may arise from distressing and traumatic incidents and fosters adaptive functioning and coping. </a:t>
            </a:r>
          </a:p>
          <a:p>
            <a:pPr lvl="1"/>
            <a:r>
              <a:rPr lang="en-US" i="1" dirty="0"/>
              <a:t>While most children survive distressing events without developing long-term mental health problems and may recover by themselves, when children receive support early on, their risk of developing long-term mental health problems dramatically decreases.</a:t>
            </a:r>
          </a:p>
        </p:txBody>
      </p:sp>
      <p:sp>
        <p:nvSpPr>
          <p:cNvPr id="3" name="Slide Image Placeholder 2">
            <a:extLst>
              <a:ext uri="{FF2B5EF4-FFF2-40B4-BE49-F238E27FC236}">
                <a16:creationId xmlns:a16="http://schemas.microsoft.com/office/drawing/2014/main" id="{A506C255-8A7F-704F-95E3-ECDAF2776A1A}"/>
              </a:ext>
            </a:extLst>
          </p:cNvPr>
          <p:cNvSpPr>
            <a:spLocks noGrp="1" noRot="1" noChangeAspect="1"/>
          </p:cNvSpPr>
          <p:nvPr>
            <p:ph type="sldImg"/>
          </p:nvPr>
        </p:nvSpPr>
        <p:spPr/>
      </p:sp>
      <p:sp>
        <p:nvSpPr>
          <p:cNvPr id="4" name="Google Shape;725;p48:notes">
            <a:extLst>
              <a:ext uri="{FF2B5EF4-FFF2-40B4-BE49-F238E27FC236}">
                <a16:creationId xmlns:a16="http://schemas.microsoft.com/office/drawing/2014/main" id="{95AF6876-C254-DE12-6439-57228D534F43}"/>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47</a:t>
            </a:fld>
            <a:endParaRPr lang="en-US" sz="1200" dirty="0">
              <a:latin typeface="+mn-lt"/>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INTRODUCTION</a:t>
            </a:r>
          </a:p>
          <a:p>
            <a:r>
              <a:rPr lang="en-GB" dirty="0"/>
              <a:t>Guide participants to </a:t>
            </a:r>
            <a:r>
              <a:rPr lang="en-GB" b="1" dirty="0"/>
              <a:t>Workbook page 67: Psychological first aid is…</a:t>
            </a:r>
          </a:p>
          <a:p>
            <a:r>
              <a:rPr lang="en-US" i="1" dirty="0"/>
              <a:t>Read each statement and write down if it’s true or false.  </a:t>
            </a:r>
          </a:p>
          <a:p>
            <a:pPr marL="0" indent="0">
              <a:buNone/>
            </a:pPr>
            <a:endParaRPr lang="en-GB" b="1" dirty="0"/>
          </a:p>
          <a:p>
            <a:pPr marL="0" indent="0">
              <a:buNone/>
            </a:pPr>
            <a:r>
              <a:rPr lang="en-GB" b="1" dirty="0"/>
              <a:t>INDIVIDUAL WORK (10 minutes)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dirty="0"/>
              <a:t>Inform the participants they have 10 minutes to complete the activity</a:t>
            </a:r>
          </a:p>
          <a:p>
            <a:pPr marL="0" indent="0">
              <a:buNone/>
            </a:pPr>
            <a:endParaRPr lang="en-US" dirty="0"/>
          </a:p>
          <a:p>
            <a:pPr marL="0" indent="0">
              <a:buNone/>
            </a:pPr>
            <a:r>
              <a:rPr lang="en-US" b="1" dirty="0"/>
              <a:t>PLENARY DISCUSSION (5 minutes)</a:t>
            </a:r>
          </a:p>
          <a:p>
            <a:r>
              <a:rPr lang="en-US" dirty="0"/>
              <a:t>Present each statement below one by one </a:t>
            </a:r>
          </a:p>
          <a:p>
            <a:r>
              <a:rPr lang="en-US" dirty="0"/>
              <a:t>Ask the participants to raise their hands:</a:t>
            </a:r>
          </a:p>
          <a:p>
            <a:pPr lvl="1"/>
            <a:r>
              <a:rPr lang="en-US" dirty="0"/>
              <a:t>First who thinks it is true</a:t>
            </a:r>
          </a:p>
          <a:p>
            <a:pPr lvl="1"/>
            <a:r>
              <a:rPr lang="en-US" dirty="0"/>
              <a:t>Second who thinks it is false</a:t>
            </a:r>
          </a:p>
          <a:p>
            <a:r>
              <a:rPr lang="en-US" dirty="0"/>
              <a:t>Complement and correct with the answers below</a:t>
            </a:r>
          </a:p>
          <a:p>
            <a:pPr marL="0" indent="0">
              <a:buNone/>
            </a:pPr>
            <a:r>
              <a:rPr lang="en-US" dirty="0"/>
              <a:t>______________________________________________________________________________</a:t>
            </a:r>
          </a:p>
          <a:p>
            <a:pPr marL="0" indent="0">
              <a:buNone/>
            </a:pPr>
            <a:endParaRPr lang="en-US" dirty="0"/>
          </a:p>
          <a:p>
            <a:pPr marL="0" indent="0">
              <a:buNone/>
            </a:pPr>
            <a:r>
              <a:rPr lang="en-US" b="1" dirty="0"/>
              <a:t>ANSWERS</a:t>
            </a:r>
          </a:p>
          <a:p>
            <a:r>
              <a:rPr lang="en-US" dirty="0"/>
              <a:t>PFA is comforting someone who in distress and helping them feel safe and calm = </a:t>
            </a:r>
            <a:r>
              <a:rPr lang="en-GB" dirty="0"/>
              <a:t> True</a:t>
            </a:r>
          </a:p>
          <a:p>
            <a:r>
              <a:rPr lang="en-GB" dirty="0"/>
              <a:t>PFA is s</a:t>
            </a:r>
            <a:r>
              <a:rPr lang="en-US" dirty="0"/>
              <a:t>omething only professionals can give  = </a:t>
            </a:r>
            <a:r>
              <a:rPr lang="en-GB" dirty="0"/>
              <a:t>False</a:t>
            </a:r>
          </a:p>
          <a:p>
            <a:r>
              <a:rPr lang="en-GB" dirty="0"/>
              <a:t>PFA is l</a:t>
            </a:r>
            <a:r>
              <a:rPr lang="en-US" dirty="0"/>
              <a:t>istening to people but not pressuring them to talk = </a:t>
            </a:r>
            <a:r>
              <a:rPr lang="en-GB" dirty="0"/>
              <a:t>True</a:t>
            </a:r>
          </a:p>
          <a:p>
            <a:r>
              <a:rPr lang="en-GB" dirty="0"/>
              <a:t>PFA is </a:t>
            </a:r>
            <a:r>
              <a:rPr lang="en-US" dirty="0"/>
              <a:t>professional counselling = </a:t>
            </a:r>
            <a:r>
              <a:rPr lang="en-GB" dirty="0"/>
              <a:t>False</a:t>
            </a:r>
          </a:p>
          <a:p>
            <a:r>
              <a:rPr lang="en-GB" dirty="0"/>
              <a:t>PFA is used </a:t>
            </a:r>
            <a:r>
              <a:rPr lang="en-US" dirty="0"/>
              <a:t>immediately to get information needed on the distressing event = </a:t>
            </a:r>
            <a:r>
              <a:rPr lang="en-GB" dirty="0"/>
              <a:t>False </a:t>
            </a:r>
          </a:p>
          <a:p>
            <a:r>
              <a:rPr lang="en-GB" dirty="0"/>
              <a:t>PFA is </a:t>
            </a:r>
            <a:r>
              <a:rPr lang="en-US" dirty="0"/>
              <a:t>a medical psychiatric intervention = </a:t>
            </a:r>
            <a:r>
              <a:rPr lang="en-GB" dirty="0"/>
              <a:t>False</a:t>
            </a:r>
          </a:p>
          <a:p>
            <a:r>
              <a:rPr lang="en-GB" dirty="0"/>
              <a:t>PFA is </a:t>
            </a:r>
            <a:r>
              <a:rPr lang="en-US" dirty="0"/>
              <a:t>asking people to tell all the details of what happened = </a:t>
            </a:r>
            <a:r>
              <a:rPr lang="en-GB" dirty="0"/>
              <a:t>False</a:t>
            </a:r>
          </a:p>
          <a:p>
            <a:r>
              <a:rPr lang="en-GB" dirty="0"/>
              <a:t>PFA is </a:t>
            </a:r>
            <a:r>
              <a:rPr lang="en-US" dirty="0"/>
              <a:t>comforting people and helping them to feel calm = </a:t>
            </a:r>
            <a:r>
              <a:rPr lang="en-GB" dirty="0"/>
              <a:t>True </a:t>
            </a:r>
          </a:p>
          <a:p>
            <a:r>
              <a:rPr lang="en-GB" dirty="0"/>
              <a:t>PFA is </a:t>
            </a:r>
            <a:r>
              <a:rPr lang="en-US" dirty="0"/>
              <a:t>asking someone to analyze what happened to them = </a:t>
            </a:r>
            <a:r>
              <a:rPr lang="en-GB" dirty="0"/>
              <a:t>False</a:t>
            </a:r>
          </a:p>
          <a:p>
            <a:r>
              <a:rPr lang="en-GB" dirty="0"/>
              <a:t>PFA is </a:t>
            </a:r>
            <a:r>
              <a:rPr lang="en-US" dirty="0"/>
              <a:t>helping to provide immediate basic needs, such as food and water, a blanket or a temporary place to stay = </a:t>
            </a:r>
            <a:r>
              <a:rPr lang="en-GB" dirty="0"/>
              <a:t>True</a:t>
            </a:r>
            <a:endParaRPr lang="en-BE" dirty="0"/>
          </a:p>
        </p:txBody>
      </p:sp>
      <p:sp>
        <p:nvSpPr>
          <p:cNvPr id="6" name="Slide Image Placeholder 5">
            <a:extLst>
              <a:ext uri="{FF2B5EF4-FFF2-40B4-BE49-F238E27FC236}">
                <a16:creationId xmlns:a16="http://schemas.microsoft.com/office/drawing/2014/main" id="{60CD0985-CAD8-C1E9-6F76-D1B68922DFA1}"/>
              </a:ext>
            </a:extLst>
          </p:cNvPr>
          <p:cNvSpPr>
            <a:spLocks noGrp="1" noRot="1" noChangeAspect="1"/>
          </p:cNvSpPr>
          <p:nvPr>
            <p:ph type="sldImg"/>
          </p:nvPr>
        </p:nvSpPr>
        <p:spPr/>
      </p:sp>
      <p:sp>
        <p:nvSpPr>
          <p:cNvPr id="7" name="Google Shape;725;p48:notes">
            <a:extLst>
              <a:ext uri="{FF2B5EF4-FFF2-40B4-BE49-F238E27FC236}">
                <a16:creationId xmlns:a16="http://schemas.microsoft.com/office/drawing/2014/main" id="{6625E9FE-3CBE-4913-4436-1AC286EA816E}"/>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48</a:t>
            </a:fld>
            <a:endParaRPr lang="en-US" sz="1200" dirty="0">
              <a:latin typeface="+mn-lt"/>
            </a:endParaRPr>
          </a:p>
        </p:txBody>
      </p:sp>
    </p:spTree>
    <p:extLst>
      <p:ext uri="{BB962C8B-B14F-4D97-AF65-F5344CB8AC3E}">
        <p14:creationId xmlns:p14="http://schemas.microsoft.com/office/powerpoint/2010/main" val="3929797937"/>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EXPLANATION</a:t>
            </a:r>
          </a:p>
          <a:p>
            <a:r>
              <a:rPr lang="en-GB" dirty="0"/>
              <a:t>Present the slide</a:t>
            </a:r>
          </a:p>
        </p:txBody>
      </p:sp>
      <p:sp>
        <p:nvSpPr>
          <p:cNvPr id="6" name="Slide Image Placeholder 5">
            <a:extLst>
              <a:ext uri="{FF2B5EF4-FFF2-40B4-BE49-F238E27FC236}">
                <a16:creationId xmlns:a16="http://schemas.microsoft.com/office/drawing/2014/main" id="{2B4A4BEC-9194-C148-8537-DBC4764CFF98}"/>
              </a:ext>
            </a:extLst>
          </p:cNvPr>
          <p:cNvSpPr>
            <a:spLocks noGrp="1" noRot="1" noChangeAspect="1"/>
          </p:cNvSpPr>
          <p:nvPr>
            <p:ph type="sldImg"/>
          </p:nvPr>
        </p:nvSpPr>
        <p:spPr/>
      </p:sp>
      <p:sp>
        <p:nvSpPr>
          <p:cNvPr id="7" name="Google Shape;725;p48:notes">
            <a:extLst>
              <a:ext uri="{FF2B5EF4-FFF2-40B4-BE49-F238E27FC236}">
                <a16:creationId xmlns:a16="http://schemas.microsoft.com/office/drawing/2014/main" id="{09D69F1E-4BC8-3EA8-DB14-059E457D4623}"/>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49</a:t>
            </a:fld>
            <a:endParaRPr lang="en-US" sz="1200" dirty="0">
              <a:latin typeface="+mn-lt"/>
            </a:endParaRPr>
          </a:p>
        </p:txBody>
      </p:sp>
    </p:spTree>
    <p:extLst>
      <p:ext uri="{BB962C8B-B14F-4D97-AF65-F5344CB8AC3E}">
        <p14:creationId xmlns:p14="http://schemas.microsoft.com/office/powerpoint/2010/main" val="3777332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EXPLANATION</a:t>
            </a:r>
          </a:p>
          <a:p>
            <a:r>
              <a:rPr lang="en-GB" dirty="0"/>
              <a:t>Present the slide</a:t>
            </a:r>
          </a:p>
          <a:p>
            <a:r>
              <a:rPr lang="en-US" i="1" dirty="0"/>
              <a:t>Does anyone have any questions or need clarification?</a:t>
            </a:r>
            <a:endParaRPr lang="en-BE" i="1" dirty="0"/>
          </a:p>
        </p:txBody>
      </p:sp>
      <p:sp>
        <p:nvSpPr>
          <p:cNvPr id="6" name="Slide Image Placeholder 5">
            <a:extLst>
              <a:ext uri="{FF2B5EF4-FFF2-40B4-BE49-F238E27FC236}">
                <a16:creationId xmlns:a16="http://schemas.microsoft.com/office/drawing/2014/main" id="{4BFD2AA1-446B-B06B-5995-8482CA7BEB9B}"/>
              </a:ext>
            </a:extLst>
          </p:cNvPr>
          <p:cNvSpPr>
            <a:spLocks noGrp="1" noRot="1" noChangeAspect="1"/>
          </p:cNvSpPr>
          <p:nvPr>
            <p:ph type="sldImg"/>
          </p:nvPr>
        </p:nvSpPr>
        <p:spPr/>
      </p:sp>
      <p:sp>
        <p:nvSpPr>
          <p:cNvPr id="7" name="Google Shape;725;p48:notes">
            <a:extLst>
              <a:ext uri="{FF2B5EF4-FFF2-40B4-BE49-F238E27FC236}">
                <a16:creationId xmlns:a16="http://schemas.microsoft.com/office/drawing/2014/main" id="{6B01BF64-FE6B-EA6C-575E-CD44F8EEB327}"/>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5</a:t>
            </a:fld>
            <a:endParaRPr lang="en-US" sz="1200" dirty="0">
              <a:latin typeface="+mn-lt"/>
            </a:endParaRPr>
          </a:p>
        </p:txBody>
      </p:sp>
    </p:spTree>
    <p:extLst>
      <p:ext uri="{BB962C8B-B14F-4D97-AF65-F5344CB8AC3E}">
        <p14:creationId xmlns:p14="http://schemas.microsoft.com/office/powerpoint/2010/main" val="3276750538"/>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EXPLANATION  </a:t>
            </a:r>
          </a:p>
          <a:p>
            <a:r>
              <a:rPr lang="en-GB" i="1" dirty="0"/>
              <a:t>Providing PFA can be explained through 3 helpful actions: look, listen and link</a:t>
            </a:r>
            <a:endParaRPr lang="en-BE" i="1" dirty="0"/>
          </a:p>
        </p:txBody>
      </p:sp>
      <p:sp>
        <p:nvSpPr>
          <p:cNvPr id="6" name="Slide Image Placeholder 5">
            <a:extLst>
              <a:ext uri="{FF2B5EF4-FFF2-40B4-BE49-F238E27FC236}">
                <a16:creationId xmlns:a16="http://schemas.microsoft.com/office/drawing/2014/main" id="{A1230F16-5985-E767-17EE-0020E5AEB493}"/>
              </a:ext>
            </a:extLst>
          </p:cNvPr>
          <p:cNvSpPr>
            <a:spLocks noGrp="1" noRot="1" noChangeAspect="1"/>
          </p:cNvSpPr>
          <p:nvPr>
            <p:ph type="sldImg"/>
          </p:nvPr>
        </p:nvSpPr>
        <p:spPr/>
      </p:sp>
      <p:sp>
        <p:nvSpPr>
          <p:cNvPr id="7" name="Google Shape;725;p48:notes">
            <a:extLst>
              <a:ext uri="{FF2B5EF4-FFF2-40B4-BE49-F238E27FC236}">
                <a16:creationId xmlns:a16="http://schemas.microsoft.com/office/drawing/2014/main" id="{62D8E94D-2721-1473-3A36-099AAE5A5E6E}"/>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50</a:t>
            </a:fld>
            <a:endParaRPr lang="en-US" sz="1200" dirty="0">
              <a:latin typeface="+mn-lt"/>
            </a:endParaRPr>
          </a:p>
        </p:txBody>
      </p:sp>
    </p:spTree>
    <p:extLst>
      <p:ext uri="{BB962C8B-B14F-4D97-AF65-F5344CB8AC3E}">
        <p14:creationId xmlns:p14="http://schemas.microsoft.com/office/powerpoint/2010/main" val="2111104397"/>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EXPLANATION</a:t>
            </a:r>
          </a:p>
          <a:p>
            <a:r>
              <a:rPr lang="en-GB" dirty="0"/>
              <a:t>Present the slide</a:t>
            </a:r>
          </a:p>
          <a:p>
            <a:r>
              <a:rPr lang="en-GB" i="1" dirty="0"/>
              <a:t>At first it is important to look around and identify children who have obvious basic needs. </a:t>
            </a:r>
          </a:p>
          <a:p>
            <a:pPr lvl="1"/>
            <a:r>
              <a:rPr lang="en-GB" i="1" dirty="0"/>
              <a:t>For example: </a:t>
            </a:r>
            <a:r>
              <a:rPr lang="en-US" i="1" dirty="0"/>
              <a:t>critically injured in need of emergency medical help, protection from the weather, torn clothing, protection from discrimination and violence.</a:t>
            </a:r>
          </a:p>
          <a:p>
            <a:r>
              <a:rPr lang="en-GB" i="1" dirty="0"/>
              <a:t>Not all basic needs are obvious </a:t>
            </a:r>
            <a:endParaRPr lang="en-GB" i="1">
              <a:cs typeface="Calibri"/>
            </a:endParaRPr>
          </a:p>
          <a:p>
            <a:pPr lvl="1"/>
            <a:r>
              <a:rPr lang="en-GB" i="1" dirty="0"/>
              <a:t>Identifying children or caregivers in need of immediate assistance can not always be done by just looking around. </a:t>
            </a:r>
          </a:p>
          <a:p>
            <a:r>
              <a:rPr lang="en-GB" i="1" dirty="0"/>
              <a:t>After looking around to identify children who have obvious basic needs, look for signs of distress. </a:t>
            </a:r>
          </a:p>
          <a:p>
            <a:pPr lvl="1"/>
            <a:r>
              <a:rPr lang="en-US" i="1" dirty="0"/>
              <a:t>We previously reviewed children’s reactions to distress. </a:t>
            </a:r>
          </a:p>
          <a:p>
            <a:pPr lvl="1"/>
            <a:r>
              <a:rPr lang="en-US" i="1" dirty="0"/>
              <a:t>Based on the children’s reactions, you can identify children and caregivers that you think might benefit from PFA.</a:t>
            </a:r>
            <a:endParaRPr lang="en-GB" i="1" dirty="0"/>
          </a:p>
          <a:p>
            <a:r>
              <a:rPr lang="en-GB" i="1" dirty="0"/>
              <a:t>If you identify children or caregivers who are in immediate needs of support after a crisis or an incident</a:t>
            </a:r>
          </a:p>
          <a:p>
            <a:pPr lvl="1"/>
            <a:r>
              <a:rPr lang="en-GB" i="1" dirty="0"/>
              <a:t>Gently approach them</a:t>
            </a:r>
          </a:p>
          <a:p>
            <a:pPr lvl="1"/>
            <a:r>
              <a:rPr lang="en-GB" i="1" dirty="0"/>
              <a:t>When approaching them, first listen to what they have to say</a:t>
            </a:r>
            <a:endParaRPr lang="en-GB" i="1" dirty="0">
              <a:cs typeface="Calibri"/>
            </a:endParaRPr>
          </a:p>
        </p:txBody>
      </p:sp>
      <p:sp>
        <p:nvSpPr>
          <p:cNvPr id="6" name="Slide Image Placeholder 5">
            <a:extLst>
              <a:ext uri="{FF2B5EF4-FFF2-40B4-BE49-F238E27FC236}">
                <a16:creationId xmlns:a16="http://schemas.microsoft.com/office/drawing/2014/main" id="{8FA7EF17-35E4-054C-5F40-3064911468ED}"/>
              </a:ext>
            </a:extLst>
          </p:cNvPr>
          <p:cNvSpPr>
            <a:spLocks noGrp="1" noRot="1" noChangeAspect="1"/>
          </p:cNvSpPr>
          <p:nvPr>
            <p:ph type="sldImg"/>
          </p:nvPr>
        </p:nvSpPr>
        <p:spPr/>
      </p:sp>
      <p:sp>
        <p:nvSpPr>
          <p:cNvPr id="7" name="Google Shape;725;p48:notes">
            <a:extLst>
              <a:ext uri="{FF2B5EF4-FFF2-40B4-BE49-F238E27FC236}">
                <a16:creationId xmlns:a16="http://schemas.microsoft.com/office/drawing/2014/main" id="{64D6FF57-67EE-E902-19B3-198D10A78E64}"/>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51</a:t>
            </a:fld>
            <a:endParaRPr lang="en-US" sz="1200" dirty="0">
              <a:latin typeface="+mn-lt"/>
            </a:endParaRPr>
          </a:p>
        </p:txBody>
      </p:sp>
    </p:spTree>
    <p:extLst>
      <p:ext uri="{BB962C8B-B14F-4D97-AF65-F5344CB8AC3E}">
        <p14:creationId xmlns:p14="http://schemas.microsoft.com/office/powerpoint/2010/main" val="210926077"/>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EXPLANATION</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dirty="0"/>
              <a:t>Present the slide</a:t>
            </a:r>
          </a:p>
          <a:p>
            <a:r>
              <a:rPr lang="en-US" i="1" dirty="0"/>
              <a:t>Be aware that people (especially children) who are distressed may find it difficult to clearly explain what they need. </a:t>
            </a:r>
            <a:endParaRPr lang="en-US" i="1" dirty="0">
              <a:cs typeface="Calibri"/>
            </a:endParaRPr>
          </a:p>
          <a:p>
            <a:r>
              <a:rPr lang="en-US" i="1" dirty="0"/>
              <a:t>Make it clear what you can do, and what you cannot do. </a:t>
            </a:r>
          </a:p>
          <a:p>
            <a:pPr lvl="1"/>
            <a:r>
              <a:rPr lang="en-US" i="1" dirty="0"/>
              <a:t>For example, a caseworker is not medical staff nor a specialized psychologist. </a:t>
            </a:r>
          </a:p>
          <a:p>
            <a:r>
              <a:rPr lang="en-US" i="1" dirty="0"/>
              <a:t>We learned about the 4 attributes of empathy earlier today: perspective taking, recognize emotions, not judging and communicate back the emotions you see</a:t>
            </a:r>
            <a:endParaRPr lang="en-US" i="1" dirty="0">
              <a:cs typeface="Calibri"/>
            </a:endParaRPr>
          </a:p>
          <a:p>
            <a:endParaRPr lang="en-BE" dirty="0">
              <a:cs typeface="Calibri"/>
            </a:endParaRPr>
          </a:p>
        </p:txBody>
      </p:sp>
      <p:sp>
        <p:nvSpPr>
          <p:cNvPr id="6" name="Slide Image Placeholder 5">
            <a:extLst>
              <a:ext uri="{FF2B5EF4-FFF2-40B4-BE49-F238E27FC236}">
                <a16:creationId xmlns:a16="http://schemas.microsoft.com/office/drawing/2014/main" id="{AD2E20AA-864D-2D2A-3A89-AA1688CFB12C}"/>
              </a:ext>
            </a:extLst>
          </p:cNvPr>
          <p:cNvSpPr>
            <a:spLocks noGrp="1" noRot="1" noChangeAspect="1"/>
          </p:cNvSpPr>
          <p:nvPr>
            <p:ph type="sldImg"/>
          </p:nvPr>
        </p:nvSpPr>
        <p:spPr/>
      </p:sp>
      <p:sp>
        <p:nvSpPr>
          <p:cNvPr id="7" name="Google Shape;725;p48:notes">
            <a:extLst>
              <a:ext uri="{FF2B5EF4-FFF2-40B4-BE49-F238E27FC236}">
                <a16:creationId xmlns:a16="http://schemas.microsoft.com/office/drawing/2014/main" id="{253CD2DE-782C-DA7B-E83F-054A26658A41}"/>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52</a:t>
            </a:fld>
            <a:endParaRPr lang="en-US" sz="1200" dirty="0">
              <a:latin typeface="+mn-lt"/>
            </a:endParaRPr>
          </a:p>
        </p:txBody>
      </p:sp>
    </p:spTree>
    <p:extLst>
      <p:ext uri="{BB962C8B-B14F-4D97-AF65-F5344CB8AC3E}">
        <p14:creationId xmlns:p14="http://schemas.microsoft.com/office/powerpoint/2010/main" val="352333272"/>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EXPLANATION</a:t>
            </a:r>
          </a:p>
          <a:p>
            <a:r>
              <a:rPr lang="en-GB" dirty="0"/>
              <a:t>Present the slide</a:t>
            </a:r>
          </a:p>
          <a:p>
            <a:r>
              <a:rPr lang="en-GB" i="1" dirty="0"/>
              <a:t>Help them know they are not alone</a:t>
            </a:r>
          </a:p>
          <a:p>
            <a:pPr lvl="1"/>
            <a:r>
              <a:rPr lang="en-GB" i="1" dirty="0"/>
              <a:t>Feeling supported also comes with knowing that you are not alone. </a:t>
            </a:r>
          </a:p>
          <a:p>
            <a:pPr lvl="1"/>
            <a:r>
              <a:rPr lang="en-GB" i="1" dirty="0"/>
              <a:t>Connect children with their family, caregivers or others who are caring and supporting</a:t>
            </a:r>
            <a:endParaRPr lang="en-US" i="1" dirty="0"/>
          </a:p>
          <a:p>
            <a:r>
              <a:rPr lang="en-US" i="1" dirty="0"/>
              <a:t>Be aware of those around who can help</a:t>
            </a:r>
            <a:endParaRPr lang="en-US" i="1" dirty="0">
              <a:cs typeface="Calibri"/>
            </a:endParaRPr>
          </a:p>
          <a:p>
            <a:pPr lvl="1"/>
            <a:r>
              <a:rPr lang="en-US" i="1" dirty="0"/>
              <a:t>Know your role and try to get help for children and families in need of special assistance. </a:t>
            </a:r>
          </a:p>
          <a:p>
            <a:pPr lvl="1"/>
            <a:r>
              <a:rPr lang="en-US" i="1" dirty="0"/>
              <a:t>Injured children and their caregivers should be referred to medical personnel. </a:t>
            </a:r>
            <a:endParaRPr lang="en-GB" i="1" dirty="0"/>
          </a:p>
          <a:p>
            <a:pPr lvl="1"/>
            <a:r>
              <a:rPr lang="en-GB" i="1" dirty="0"/>
              <a:t>If children are separated or unaccompanied, help them to re</a:t>
            </a:r>
            <a:r>
              <a:rPr lang="en-US" i="1" dirty="0"/>
              <a:t>unite with their families. Follow family tracing protocols for unaccompanied children</a:t>
            </a:r>
          </a:p>
          <a:p>
            <a:pPr lvl="1"/>
            <a:r>
              <a:rPr lang="en-US" i="1" dirty="0"/>
              <a:t>If a child is severely distressed do not leave them alone, link them to professional support if available</a:t>
            </a:r>
          </a:p>
          <a:p>
            <a:r>
              <a:rPr lang="en-US" i="1" dirty="0"/>
              <a:t>Ensure access to services</a:t>
            </a:r>
          </a:p>
          <a:p>
            <a:pPr lvl="1"/>
            <a:r>
              <a:rPr lang="en-US" i="1" dirty="0"/>
              <a:t>Provide information on what is available </a:t>
            </a:r>
          </a:p>
          <a:p>
            <a:pPr lvl="1"/>
            <a:r>
              <a:rPr lang="en-US" i="1" dirty="0"/>
              <a:t>Give information in a way that the child can understand - keep it simple</a:t>
            </a:r>
            <a:endParaRPr lang="en-GB" i="1" dirty="0"/>
          </a:p>
          <a:p>
            <a:pPr lvl="1"/>
            <a:r>
              <a:rPr lang="en-US" i="1" dirty="0"/>
              <a:t>Children and caregivers will likely want information about: </a:t>
            </a:r>
            <a:endParaRPr lang="en-US" i="1" dirty="0">
              <a:cs typeface="Calibri" panose="020F0502020204030204"/>
            </a:endParaRPr>
          </a:p>
          <a:p>
            <a:pPr lvl="2"/>
            <a:r>
              <a:rPr lang="en-US" i="1" dirty="0"/>
              <a:t>How they can contact family or loved ones</a:t>
            </a:r>
          </a:p>
          <a:p>
            <a:pPr lvl="2"/>
            <a:r>
              <a:rPr lang="en-US" i="1" dirty="0"/>
              <a:t>How they can get to safety and access basic services, etc.</a:t>
            </a:r>
          </a:p>
        </p:txBody>
      </p:sp>
      <p:sp>
        <p:nvSpPr>
          <p:cNvPr id="6" name="Slide Image Placeholder 5">
            <a:extLst>
              <a:ext uri="{FF2B5EF4-FFF2-40B4-BE49-F238E27FC236}">
                <a16:creationId xmlns:a16="http://schemas.microsoft.com/office/drawing/2014/main" id="{B8AA050E-AB11-6BC4-864C-46145F24E661}"/>
              </a:ext>
            </a:extLst>
          </p:cNvPr>
          <p:cNvSpPr>
            <a:spLocks noGrp="1" noRot="1" noChangeAspect="1"/>
          </p:cNvSpPr>
          <p:nvPr>
            <p:ph type="sldImg"/>
          </p:nvPr>
        </p:nvSpPr>
        <p:spPr/>
      </p:sp>
      <p:sp>
        <p:nvSpPr>
          <p:cNvPr id="7" name="Google Shape;725;p48:notes">
            <a:extLst>
              <a:ext uri="{FF2B5EF4-FFF2-40B4-BE49-F238E27FC236}">
                <a16:creationId xmlns:a16="http://schemas.microsoft.com/office/drawing/2014/main" id="{58A3D071-CF9F-28F6-8DF5-EE3D23FA7922}"/>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53</a:t>
            </a:fld>
            <a:endParaRPr lang="en-US" sz="1200" dirty="0">
              <a:latin typeface="+mn-lt"/>
            </a:endParaRPr>
          </a:p>
        </p:txBody>
      </p:sp>
    </p:spTree>
    <p:extLst>
      <p:ext uri="{BB962C8B-B14F-4D97-AF65-F5344CB8AC3E}">
        <p14:creationId xmlns:p14="http://schemas.microsoft.com/office/powerpoint/2010/main" val="3050610122"/>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EXPLANATION</a:t>
            </a:r>
          </a:p>
          <a:p>
            <a:r>
              <a:rPr lang="en-GB" dirty="0"/>
              <a:t>Present the slide</a:t>
            </a:r>
            <a:endParaRPr lang="en-BE" dirty="0"/>
          </a:p>
        </p:txBody>
      </p:sp>
      <p:sp>
        <p:nvSpPr>
          <p:cNvPr id="6" name="Slide Image Placeholder 5">
            <a:extLst>
              <a:ext uri="{FF2B5EF4-FFF2-40B4-BE49-F238E27FC236}">
                <a16:creationId xmlns:a16="http://schemas.microsoft.com/office/drawing/2014/main" id="{117CDD8E-2088-3AA7-4D9C-9902559555CF}"/>
              </a:ext>
            </a:extLst>
          </p:cNvPr>
          <p:cNvSpPr>
            <a:spLocks noGrp="1" noRot="1" noChangeAspect="1"/>
          </p:cNvSpPr>
          <p:nvPr>
            <p:ph type="sldImg"/>
          </p:nvPr>
        </p:nvSpPr>
        <p:spPr/>
      </p:sp>
      <p:sp>
        <p:nvSpPr>
          <p:cNvPr id="7" name="Google Shape;725;p48:notes">
            <a:extLst>
              <a:ext uri="{FF2B5EF4-FFF2-40B4-BE49-F238E27FC236}">
                <a16:creationId xmlns:a16="http://schemas.microsoft.com/office/drawing/2014/main" id="{03A7CD80-3FFB-D940-4E21-CA9CFD3CA295}"/>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54</a:t>
            </a:fld>
            <a:endParaRPr lang="en-US" sz="1200" dirty="0">
              <a:latin typeface="+mn-lt"/>
            </a:endParaRPr>
          </a:p>
        </p:txBody>
      </p:sp>
    </p:spTree>
    <p:extLst>
      <p:ext uri="{BB962C8B-B14F-4D97-AF65-F5344CB8AC3E}">
        <p14:creationId xmlns:p14="http://schemas.microsoft.com/office/powerpoint/2010/main" val="1014626970"/>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EXPLANATION</a:t>
            </a:r>
            <a:endParaRPr lang="en-BE" b="1" dirty="0"/>
          </a:p>
          <a:p>
            <a:r>
              <a:rPr lang="en-GB" dirty="0"/>
              <a:t>Present the slide</a:t>
            </a:r>
          </a:p>
          <a:p>
            <a:r>
              <a:rPr lang="en-US" i="1" dirty="0"/>
              <a:t>About PFA</a:t>
            </a:r>
          </a:p>
          <a:p>
            <a:pPr lvl="1"/>
            <a:r>
              <a:rPr lang="en-US" i="1" dirty="0"/>
              <a:t>PFA is a set of skills and competencies implemented during and immediately after stressful events</a:t>
            </a:r>
          </a:p>
          <a:p>
            <a:pPr lvl="1"/>
            <a:r>
              <a:rPr lang="en-US" i="1" dirty="0"/>
              <a:t>PFA can help prevent short- and long-term psychological problems that may arise in distressed children and families. </a:t>
            </a:r>
          </a:p>
          <a:p>
            <a:pPr lvl="1"/>
            <a:r>
              <a:rPr lang="en-US" i="1" dirty="0"/>
              <a:t>PFA is an in- the- moment approach to reduce long term impact of distress </a:t>
            </a:r>
            <a:endParaRPr lang="en-BE" i="1" dirty="0"/>
          </a:p>
          <a:p>
            <a:r>
              <a:rPr lang="en-US" i="1" dirty="0"/>
              <a:t>When providing immediate support to children in distress it is important to: </a:t>
            </a:r>
            <a:endParaRPr lang="en-BE" i="1" dirty="0"/>
          </a:p>
          <a:p>
            <a:pPr lvl="1"/>
            <a:r>
              <a:rPr lang="en-US" i="1" dirty="0"/>
              <a:t>Look for individuals in need of immediate attention, as well as at the environment to ensure safety.</a:t>
            </a:r>
            <a:endParaRPr lang="en-BE" i="1" dirty="0"/>
          </a:p>
          <a:p>
            <a:pPr lvl="1"/>
            <a:r>
              <a:rPr lang="en-US" i="1" dirty="0"/>
              <a:t>To listen to, and acknowledge, the concerns of children and caregivers.</a:t>
            </a:r>
            <a:endParaRPr lang="en-BE" i="1" dirty="0"/>
          </a:p>
          <a:p>
            <a:pPr lvl="1"/>
            <a:r>
              <a:rPr lang="en-US" i="1"/>
              <a:t>Make sure to link children and caregivers to people, resources, and service providers who can address their needs.</a:t>
            </a:r>
            <a:endParaRPr lang="en-BE" i="1"/>
          </a:p>
          <a:p>
            <a:r>
              <a:rPr lang="en-US" i="1" dirty="0"/>
              <a:t>Does anyone have any questions or need clarification?</a:t>
            </a:r>
            <a:endParaRPr lang="en-BE" i="1" dirty="0"/>
          </a:p>
          <a:p>
            <a:r>
              <a:rPr lang="en-US" i="1" dirty="0"/>
              <a:t>In the next session we will close today’s module</a:t>
            </a:r>
            <a:endParaRPr lang="en-BE" i="1" dirty="0"/>
          </a:p>
          <a:p>
            <a:endParaRPr lang="en-BE" dirty="0"/>
          </a:p>
        </p:txBody>
      </p:sp>
      <p:sp>
        <p:nvSpPr>
          <p:cNvPr id="6" name="Slide Image Placeholder 5">
            <a:extLst>
              <a:ext uri="{FF2B5EF4-FFF2-40B4-BE49-F238E27FC236}">
                <a16:creationId xmlns:a16="http://schemas.microsoft.com/office/drawing/2014/main" id="{43FECA5C-D7D5-C2E0-3302-39A249C710F5}"/>
              </a:ext>
            </a:extLst>
          </p:cNvPr>
          <p:cNvSpPr>
            <a:spLocks noGrp="1" noRot="1" noChangeAspect="1"/>
          </p:cNvSpPr>
          <p:nvPr>
            <p:ph type="sldImg"/>
          </p:nvPr>
        </p:nvSpPr>
        <p:spPr/>
      </p:sp>
      <p:sp>
        <p:nvSpPr>
          <p:cNvPr id="7" name="Google Shape;725;p48:notes">
            <a:extLst>
              <a:ext uri="{FF2B5EF4-FFF2-40B4-BE49-F238E27FC236}">
                <a16:creationId xmlns:a16="http://schemas.microsoft.com/office/drawing/2014/main" id="{0C170A31-5C3A-F3A6-8FE2-998EF5ACB880}"/>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55</a:t>
            </a:fld>
            <a:endParaRPr lang="en-US" sz="1200" dirty="0">
              <a:latin typeface="+mn-lt"/>
            </a:endParaRPr>
          </a:p>
        </p:txBody>
      </p:sp>
    </p:spTree>
    <p:extLst>
      <p:ext uri="{BB962C8B-B14F-4D97-AF65-F5344CB8AC3E}">
        <p14:creationId xmlns:p14="http://schemas.microsoft.com/office/powerpoint/2010/main" val="3321310530"/>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SESSION 5 DURATION: 0h30</a:t>
            </a:r>
            <a:endParaRPr lang="en-BE" dirty="0"/>
          </a:p>
        </p:txBody>
      </p:sp>
      <p:sp>
        <p:nvSpPr>
          <p:cNvPr id="6" name="Slide Image Placeholder 5">
            <a:extLst>
              <a:ext uri="{FF2B5EF4-FFF2-40B4-BE49-F238E27FC236}">
                <a16:creationId xmlns:a16="http://schemas.microsoft.com/office/drawing/2014/main" id="{8D68F3B4-4C99-D8C6-8702-4509D2C386E3}"/>
              </a:ext>
            </a:extLst>
          </p:cNvPr>
          <p:cNvSpPr>
            <a:spLocks noGrp="1" noRot="1" noChangeAspect="1"/>
          </p:cNvSpPr>
          <p:nvPr>
            <p:ph type="sldImg"/>
          </p:nvPr>
        </p:nvSpPr>
        <p:spPr/>
      </p:sp>
      <p:sp>
        <p:nvSpPr>
          <p:cNvPr id="7" name="Google Shape;725;p48:notes">
            <a:extLst>
              <a:ext uri="{FF2B5EF4-FFF2-40B4-BE49-F238E27FC236}">
                <a16:creationId xmlns:a16="http://schemas.microsoft.com/office/drawing/2014/main" id="{7A668A50-F3C5-B4F4-2101-C12AC6F4352F}"/>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56</a:t>
            </a:fld>
            <a:endParaRPr lang="en-US" sz="1200" dirty="0">
              <a:latin typeface="+mn-lt"/>
            </a:endParaRPr>
          </a:p>
        </p:txBody>
      </p:sp>
    </p:spTree>
    <p:extLst>
      <p:ext uri="{BB962C8B-B14F-4D97-AF65-F5344CB8AC3E}">
        <p14:creationId xmlns:p14="http://schemas.microsoft.com/office/powerpoint/2010/main" val="3711144884"/>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sz="1100" b="1" dirty="0">
                <a:sym typeface="Arial"/>
              </a:rPr>
              <a:t>INTRODUCTION</a:t>
            </a:r>
          </a:p>
          <a:p>
            <a:r>
              <a:rPr lang="en-GB" sz="1100" dirty="0">
                <a:sym typeface="Arial"/>
              </a:rPr>
              <a:t>Guide participants to </a:t>
            </a:r>
            <a:r>
              <a:rPr lang="en-GB" sz="1100" b="1" dirty="0">
                <a:sym typeface="Arial"/>
              </a:rPr>
              <a:t>Workbook page 68: Learning objectives</a:t>
            </a:r>
          </a:p>
          <a:p>
            <a:r>
              <a:rPr lang="en-GB" sz="1100" i="1" dirty="0">
                <a:sym typeface="Arial"/>
              </a:rPr>
              <a:t>It’s important to take the time to review the learning objectives (</a:t>
            </a:r>
            <a:r>
              <a:rPr lang="en-GB" sz="1100" b="1" i="1" dirty="0">
                <a:sym typeface="Arial"/>
              </a:rPr>
              <a:t>Workbook page 59</a:t>
            </a:r>
            <a:r>
              <a:rPr lang="en-GB" sz="1100" i="1" dirty="0">
                <a:sym typeface="Arial"/>
              </a:rPr>
              <a:t>) and reflect on your achievements at the end of this training. </a:t>
            </a:r>
          </a:p>
          <a:p>
            <a:r>
              <a:rPr lang="en-GB" sz="1100" i="1" dirty="0">
                <a:sym typeface="Arial"/>
              </a:rPr>
              <a:t>Some learning objectives might require some more information, practice or support from the supervisor to be fully achieved.</a:t>
            </a:r>
          </a:p>
          <a:p>
            <a:r>
              <a:rPr lang="en-GB" sz="1100" i="1" dirty="0">
                <a:sym typeface="Arial"/>
              </a:rPr>
              <a:t>Look back at today’s training and answer the questions on the learning objectives in their workbook. </a:t>
            </a:r>
          </a:p>
          <a:p>
            <a:pPr marL="0" indent="0">
              <a:buNone/>
            </a:pPr>
            <a:endParaRPr lang="en-GB" sz="1100" b="1" dirty="0">
              <a:sym typeface="Arial"/>
            </a:endParaRPr>
          </a:p>
          <a:p>
            <a:pPr marL="0" indent="0">
              <a:buNone/>
            </a:pPr>
            <a:r>
              <a:rPr lang="en-GB" sz="1100" b="1" dirty="0">
                <a:sym typeface="Arial"/>
              </a:rPr>
              <a:t>INDIVIDUAL WORK (5 minutes)</a:t>
            </a:r>
            <a:endParaRPr lang="en-GB" sz="1100" i="1" dirty="0">
              <a:sym typeface="Arial"/>
            </a:endParaRPr>
          </a:p>
          <a:p>
            <a:pPr marL="171450" marR="0" lvl="0" indent="-171450" algn="l" defTabSz="914400" rtl="0" eaLnBrk="1" fontAlgn="auto" latinLnBrk="0" hangingPunct="1">
              <a:lnSpc>
                <a:spcPct val="100000"/>
              </a:lnSpc>
              <a:spcBef>
                <a:spcPts val="0"/>
              </a:spcBef>
              <a:spcAft>
                <a:spcPts val="0"/>
              </a:spcAft>
              <a:buClrTx/>
              <a:buSzTx/>
              <a:tabLst/>
              <a:defRPr/>
            </a:pPr>
            <a:r>
              <a:rPr lang="en-GB" sz="1100" dirty="0"/>
              <a:t>Inform the participants they have 5 minutes to complete the activity</a:t>
            </a:r>
          </a:p>
          <a:p>
            <a:pPr marL="0" marR="0" lvl="0" indent="0" algn="l" defTabSz="914400" rtl="0" eaLnBrk="1" fontAlgn="auto" latinLnBrk="0" hangingPunct="1">
              <a:lnSpc>
                <a:spcPct val="100000"/>
              </a:lnSpc>
              <a:spcBef>
                <a:spcPts val="0"/>
              </a:spcBef>
              <a:spcAft>
                <a:spcPts val="0"/>
              </a:spcAft>
              <a:buClrTx/>
              <a:buSzTx/>
              <a:buNone/>
              <a:tabLst/>
              <a:defRPr/>
            </a:pPr>
            <a:endParaRPr lang="en-GB" sz="1100" dirty="0">
              <a:sym typeface="Arial"/>
            </a:endParaRPr>
          </a:p>
          <a:p>
            <a:pPr marL="0" marR="0" lvl="0" indent="0" algn="l" defTabSz="914400" rtl="0" eaLnBrk="1" fontAlgn="auto" latinLnBrk="0" hangingPunct="1">
              <a:lnSpc>
                <a:spcPct val="100000"/>
              </a:lnSpc>
              <a:spcBef>
                <a:spcPts val="0"/>
              </a:spcBef>
              <a:spcAft>
                <a:spcPts val="0"/>
              </a:spcAft>
              <a:buClrTx/>
              <a:buSzTx/>
              <a:buNone/>
              <a:tabLst/>
              <a:defRPr/>
            </a:pPr>
            <a:r>
              <a:rPr lang="en-GB" sz="1100" b="1" dirty="0">
                <a:sym typeface="Arial"/>
              </a:rPr>
              <a:t>PLENARY DISCUSSION (5 minutes)</a:t>
            </a:r>
          </a:p>
          <a:p>
            <a:r>
              <a:rPr lang="en-GB" sz="1100" i="1" dirty="0">
                <a:sym typeface="Arial"/>
              </a:rPr>
              <a:t>Would anyone like to share:</a:t>
            </a:r>
          </a:p>
          <a:p>
            <a:pPr lvl="1"/>
            <a:r>
              <a:rPr lang="en-GB" sz="1100" i="1" dirty="0">
                <a:sym typeface="Arial"/>
              </a:rPr>
              <a:t>Which learning objectives you need more information, practice or support on to be fully achieved?</a:t>
            </a:r>
          </a:p>
          <a:p>
            <a:pPr lvl="1"/>
            <a:r>
              <a:rPr lang="en-GB" sz="1100" i="1" dirty="0">
                <a:sym typeface="Arial"/>
              </a:rPr>
              <a:t>Which learning objectives do you feel confident about?</a:t>
            </a:r>
          </a:p>
          <a:p>
            <a:endParaRPr lang="en-GB" sz="1100" i="1" dirty="0">
              <a:sym typeface="Arial"/>
            </a:endParaRPr>
          </a:p>
          <a:p>
            <a:pPr marL="0" indent="0">
              <a:buNone/>
            </a:pPr>
            <a:r>
              <a:rPr lang="en-GB" sz="1100" b="1" dirty="0">
                <a:sym typeface="Arial"/>
              </a:rPr>
              <a:t>INTRODUCTION</a:t>
            </a:r>
          </a:p>
          <a:p>
            <a:r>
              <a:rPr lang="en-GB" sz="1100" dirty="0">
                <a:sym typeface="Arial"/>
              </a:rPr>
              <a:t>Continue on </a:t>
            </a:r>
            <a:r>
              <a:rPr lang="en-GB" sz="1100" b="1" dirty="0">
                <a:sym typeface="Arial"/>
              </a:rPr>
              <a:t>Workbook page 68: Reflection</a:t>
            </a:r>
          </a:p>
          <a:p>
            <a:r>
              <a:rPr lang="en-GB" sz="1100" i="1" dirty="0">
                <a:sym typeface="Arial"/>
              </a:rPr>
              <a:t>What surprised you?</a:t>
            </a:r>
          </a:p>
          <a:p>
            <a:r>
              <a:rPr lang="en-GB" sz="1100" i="1" dirty="0">
                <a:sym typeface="Arial"/>
              </a:rPr>
              <a:t>What was challenging?</a:t>
            </a:r>
          </a:p>
          <a:p>
            <a:r>
              <a:rPr lang="en-GB" sz="1100" i="1" dirty="0">
                <a:sym typeface="Arial"/>
              </a:rPr>
              <a:t>What would you like to learn more about?</a:t>
            </a:r>
          </a:p>
          <a:p>
            <a:pPr marL="0" indent="0">
              <a:buNone/>
            </a:pPr>
            <a:endParaRPr lang="en-GB" sz="1100" dirty="0">
              <a:sym typeface="Arial"/>
            </a:endParaRPr>
          </a:p>
          <a:p>
            <a:pPr marL="0" indent="0">
              <a:buNone/>
            </a:pPr>
            <a:r>
              <a:rPr lang="en-GB" sz="1100" b="1" dirty="0">
                <a:sym typeface="Arial"/>
              </a:rPr>
              <a:t>INDIVIDUAL WORK (5 minutes)</a:t>
            </a:r>
          </a:p>
          <a:p>
            <a:pPr marL="171450" marR="0" lvl="0" indent="-171450" algn="l" defTabSz="914400" rtl="0" eaLnBrk="1" fontAlgn="auto" latinLnBrk="0" hangingPunct="1">
              <a:lnSpc>
                <a:spcPct val="100000"/>
              </a:lnSpc>
              <a:spcBef>
                <a:spcPts val="0"/>
              </a:spcBef>
              <a:spcAft>
                <a:spcPts val="0"/>
              </a:spcAft>
              <a:buClrTx/>
              <a:buSzTx/>
              <a:tabLst/>
              <a:defRPr/>
            </a:pPr>
            <a:r>
              <a:rPr lang="en-GB" sz="1100" dirty="0"/>
              <a:t>Inform the participants they have 5 minutes to reflect on the questions</a:t>
            </a:r>
          </a:p>
          <a:p>
            <a:pPr marL="0" indent="0">
              <a:buNone/>
            </a:pPr>
            <a:endParaRPr lang="en-GB" sz="1100" dirty="0">
              <a:sym typeface="Arial"/>
            </a:endParaRPr>
          </a:p>
          <a:p>
            <a:pPr marL="0" indent="0">
              <a:buNone/>
            </a:pPr>
            <a:r>
              <a:rPr lang="en-GB" sz="1100" b="1" dirty="0">
                <a:sym typeface="Arial"/>
              </a:rPr>
              <a:t>PLENARY DISCUSSION (5 minutes)</a:t>
            </a:r>
          </a:p>
          <a:p>
            <a:r>
              <a:rPr lang="en-GB" sz="1100" i="1" dirty="0">
                <a:sym typeface="Arial"/>
              </a:rPr>
              <a:t>Would anyone like to share:</a:t>
            </a:r>
          </a:p>
          <a:p>
            <a:pPr lvl="1"/>
            <a:r>
              <a:rPr lang="en-GB" sz="1100" i="1" dirty="0">
                <a:sym typeface="Arial"/>
              </a:rPr>
              <a:t>Something you have learnt today?</a:t>
            </a:r>
          </a:p>
          <a:p>
            <a:pPr lvl="1"/>
            <a:r>
              <a:rPr lang="en-GB" sz="1100" i="1" dirty="0">
                <a:sym typeface="Arial"/>
              </a:rPr>
              <a:t>Something you want to learn more about?</a:t>
            </a:r>
          </a:p>
          <a:p>
            <a:r>
              <a:rPr lang="en-GB" sz="1100" i="0" dirty="0">
                <a:sym typeface="Arial"/>
              </a:rPr>
              <a:t>Explain when training on the next module will start</a:t>
            </a:r>
          </a:p>
          <a:p>
            <a:r>
              <a:rPr lang="en-GB" sz="1100" i="0" dirty="0">
                <a:sym typeface="Arial"/>
              </a:rPr>
              <a:t>Thank the participants for their participation</a:t>
            </a:r>
            <a:endParaRPr lang="en-GB" sz="1100" dirty="0">
              <a:sym typeface="Arial"/>
            </a:endParaRPr>
          </a:p>
        </p:txBody>
      </p:sp>
      <p:sp>
        <p:nvSpPr>
          <p:cNvPr id="6" name="Slide Image Placeholder 5">
            <a:extLst>
              <a:ext uri="{FF2B5EF4-FFF2-40B4-BE49-F238E27FC236}">
                <a16:creationId xmlns:a16="http://schemas.microsoft.com/office/drawing/2014/main" id="{B3631802-25D9-4B41-2AB8-D26BAC5D743E}"/>
              </a:ext>
            </a:extLst>
          </p:cNvPr>
          <p:cNvSpPr>
            <a:spLocks noGrp="1" noRot="1" noChangeAspect="1"/>
          </p:cNvSpPr>
          <p:nvPr>
            <p:ph type="sldImg"/>
          </p:nvPr>
        </p:nvSpPr>
        <p:spPr/>
      </p:sp>
      <p:sp>
        <p:nvSpPr>
          <p:cNvPr id="7" name="Google Shape;725;p48:notes">
            <a:extLst>
              <a:ext uri="{FF2B5EF4-FFF2-40B4-BE49-F238E27FC236}">
                <a16:creationId xmlns:a16="http://schemas.microsoft.com/office/drawing/2014/main" id="{2352C867-F88B-F0FC-F301-8ECEC5B052E0}"/>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57</a:t>
            </a:fld>
            <a:endParaRPr lang="en-US" sz="1200" dirty="0">
              <a:latin typeface="+mn-lt"/>
            </a:endParaRPr>
          </a:p>
        </p:txBody>
      </p:sp>
    </p:spTree>
    <p:extLst>
      <p:ext uri="{BB962C8B-B14F-4D97-AF65-F5344CB8AC3E}">
        <p14:creationId xmlns:p14="http://schemas.microsoft.com/office/powerpoint/2010/main" val="2108023017"/>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24"/>
        <p:cNvGrpSpPr/>
        <p:nvPr/>
      </p:nvGrpSpPr>
      <p:grpSpPr>
        <a:xfrm>
          <a:off x="0" y="0"/>
          <a:ext cx="0" cy="0"/>
          <a:chOff x="0" y="0"/>
          <a:chExt cx="0" cy="0"/>
        </a:xfrm>
      </p:grpSpPr>
      <p:sp>
        <p:nvSpPr>
          <p:cNvPr id="726" name="Google Shape;726;p31:notes"/>
          <p:cNvSpPr txBox="1">
            <a:spLocks noGrp="1"/>
          </p:cNvSpPr>
          <p:nvPr>
            <p:ph type="body" idx="1"/>
          </p:nvPr>
        </p:nvSpPr>
        <p:spPr/>
        <p:txBody>
          <a:bodyPr/>
          <a:lstStyle/>
          <a:p>
            <a:pPr marL="0" indent="0">
              <a:buNone/>
            </a:pPr>
            <a:r>
              <a:rPr lang="en-US" b="1" dirty="0">
                <a:sym typeface="Arial"/>
              </a:rPr>
              <a:t>INTRODUCTION</a:t>
            </a:r>
            <a:endParaRPr lang="en-US" b="1" i="1" dirty="0">
              <a:sym typeface="Arial"/>
            </a:endParaRPr>
          </a:p>
          <a:p>
            <a:r>
              <a:rPr lang="en-US" i="1" dirty="0"/>
              <a:t>That this is an exercise we can use this exercise when you’re feeling angry, irritated, frustrated or upset.</a:t>
            </a:r>
          </a:p>
          <a:p>
            <a:r>
              <a:rPr lang="en-US" i="1" dirty="0"/>
              <a:t>It can be useful when you’re feeling stuck or need to let go of a feeling and reset. </a:t>
            </a:r>
            <a:endParaRPr lang="en-US" i="1" dirty="0">
              <a:sym typeface="Arial"/>
            </a:endParaRPr>
          </a:p>
          <a:p>
            <a:endParaRPr lang="en-US" dirty="0">
              <a:sym typeface="Arial"/>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b="1" dirty="0"/>
              <a:t>SELF CARE EXERCISE (Pull Downs, 10 minutes)</a:t>
            </a:r>
            <a:endParaRPr lang="en-GB" dirty="0"/>
          </a:p>
          <a:p>
            <a:r>
              <a:rPr lang="en-US" dirty="0"/>
              <a:t>Say the following statements and do it with participants as well</a:t>
            </a:r>
          </a:p>
          <a:p>
            <a:r>
              <a:rPr lang="en-US" i="1" dirty="0"/>
              <a:t>Lift both hands over your head and clench your fists hard </a:t>
            </a:r>
          </a:p>
          <a:p>
            <a:r>
              <a:rPr lang="en-US" i="1" dirty="0"/>
              <a:t>Take a deep breath and hold it with hands still clenched above your head</a:t>
            </a:r>
          </a:p>
          <a:p>
            <a:r>
              <a:rPr lang="en-US" i="1" dirty="0"/>
              <a:t>Pull down with your arms and keep elbows pointing down, hands still clenched as you blow out your breath through the mouth</a:t>
            </a:r>
          </a:p>
          <a:p>
            <a:r>
              <a:rPr lang="en-US" i="1" dirty="0"/>
              <a:t>Finish your exhale by bending your knees gently and open the hands, arms pointing down by your sides</a:t>
            </a:r>
          </a:p>
          <a:p>
            <a:r>
              <a:rPr lang="en-US" dirty="0"/>
              <a:t>Repeat this 3-5 times</a:t>
            </a:r>
          </a:p>
          <a:p>
            <a:endParaRPr lang="en-US" dirty="0">
              <a:sym typeface="Arial"/>
            </a:endParaRPr>
          </a:p>
          <a:p>
            <a:endParaRPr lang="en-US" dirty="0">
              <a:sym typeface="Arial"/>
            </a:endParaRPr>
          </a:p>
          <a:p>
            <a:endParaRPr lang="en-US" dirty="0">
              <a:sym typeface="Arial"/>
            </a:endParaRPr>
          </a:p>
        </p:txBody>
      </p:sp>
      <p:sp>
        <p:nvSpPr>
          <p:cNvPr id="3" name="Slide Image Placeholder 2">
            <a:extLst>
              <a:ext uri="{FF2B5EF4-FFF2-40B4-BE49-F238E27FC236}">
                <a16:creationId xmlns:a16="http://schemas.microsoft.com/office/drawing/2014/main" id="{4DD2F742-B8F7-100C-073C-9A2714BF1EB7}"/>
              </a:ext>
            </a:extLst>
          </p:cNvPr>
          <p:cNvSpPr>
            <a:spLocks noGrp="1" noRot="1" noChangeAspect="1"/>
          </p:cNvSpPr>
          <p:nvPr>
            <p:ph type="sldImg"/>
          </p:nvPr>
        </p:nvSpPr>
        <p:spPr/>
      </p:sp>
      <p:sp>
        <p:nvSpPr>
          <p:cNvPr id="4" name="Google Shape;725;p48:notes">
            <a:extLst>
              <a:ext uri="{FF2B5EF4-FFF2-40B4-BE49-F238E27FC236}">
                <a16:creationId xmlns:a16="http://schemas.microsoft.com/office/drawing/2014/main" id="{D6A82913-21DB-5101-D1D2-A79271956E6E}"/>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58</a:t>
            </a:fld>
            <a:endParaRPr lang="en-US" sz="1200" dirty="0">
              <a:latin typeface="+mn-lt"/>
            </a:endParaRPr>
          </a:p>
        </p:txBody>
      </p:sp>
    </p:spTree>
    <p:extLst>
      <p:ext uri="{BB962C8B-B14F-4D97-AF65-F5344CB8AC3E}">
        <p14:creationId xmlns:p14="http://schemas.microsoft.com/office/powerpoint/2010/main" val="188810397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INTRODUCTION</a:t>
            </a:r>
          </a:p>
          <a:p>
            <a:r>
              <a:rPr lang="en-GB" dirty="0"/>
              <a:t>Guide participants to </a:t>
            </a:r>
            <a:r>
              <a:rPr lang="en-GB" b="1" dirty="0"/>
              <a:t>Workbook page 59: Recap</a:t>
            </a:r>
          </a:p>
          <a:p>
            <a:r>
              <a:rPr lang="en-GB" i="1" dirty="0"/>
              <a:t>List the different communication techniques discussed in Module 3</a:t>
            </a:r>
          </a:p>
          <a:p>
            <a:pPr marL="0" indent="0">
              <a:buNone/>
            </a:pPr>
            <a:endParaRPr lang="en-GB" dirty="0"/>
          </a:p>
          <a:p>
            <a:pPr marL="0" indent="0">
              <a:buNone/>
            </a:pPr>
            <a:r>
              <a:rPr lang="en-GB" b="1" dirty="0"/>
              <a:t>INDIVIDUAL WORK (10 minutes)</a:t>
            </a:r>
            <a:endParaRPr lang="en-GB" dirty="0"/>
          </a:p>
          <a:p>
            <a:pPr marL="171450" marR="0" lvl="0" indent="-171450" algn="l" defTabSz="914400" rtl="0" eaLnBrk="1" fontAlgn="auto" latinLnBrk="0" hangingPunct="1">
              <a:lnSpc>
                <a:spcPct val="100000"/>
              </a:lnSpc>
              <a:spcBef>
                <a:spcPts val="0"/>
              </a:spcBef>
              <a:spcAft>
                <a:spcPts val="0"/>
              </a:spcAft>
              <a:buClrTx/>
              <a:buSzTx/>
              <a:tabLst/>
              <a:defRPr/>
            </a:pPr>
            <a:r>
              <a:rPr lang="en-GB" dirty="0"/>
              <a:t>Inform the participants they have 10 minutes to complete the activity</a:t>
            </a:r>
          </a:p>
          <a:p>
            <a:pPr marL="0" indent="0">
              <a:buNone/>
            </a:pPr>
            <a:endParaRPr lang="en-GB" dirty="0"/>
          </a:p>
          <a:p>
            <a:pPr marL="0" indent="0">
              <a:buNone/>
            </a:pPr>
            <a:r>
              <a:rPr lang="en-GB" b="1" dirty="0"/>
              <a:t>PLENARY DISCUSSION (5 minutes)</a:t>
            </a:r>
          </a:p>
          <a:p>
            <a:r>
              <a:rPr lang="en-GB" dirty="0"/>
              <a:t>Ask for volunteers to share their answers</a:t>
            </a:r>
          </a:p>
          <a:p>
            <a:r>
              <a:rPr lang="en-GB" dirty="0"/>
              <a:t>Review and complement the responses</a:t>
            </a:r>
          </a:p>
          <a:p>
            <a:r>
              <a:rPr lang="en-GB" i="1" dirty="0"/>
              <a:t>In today’s module we will learn about and practice MHPSS skills</a:t>
            </a:r>
            <a:endParaRPr lang="en-GB" i="1" dirty="0">
              <a:cs typeface="Calibri"/>
            </a:endParaRPr>
          </a:p>
          <a:p>
            <a:r>
              <a:rPr lang="en-GB" i="1" dirty="0"/>
              <a:t>While doing this, we will use our communication skills as they are an important skillset when providing psychosocial support. </a:t>
            </a:r>
            <a:endParaRPr lang="en-BE" i="1" dirty="0"/>
          </a:p>
        </p:txBody>
      </p:sp>
      <p:sp>
        <p:nvSpPr>
          <p:cNvPr id="6" name="Slide Image Placeholder 5">
            <a:extLst>
              <a:ext uri="{FF2B5EF4-FFF2-40B4-BE49-F238E27FC236}">
                <a16:creationId xmlns:a16="http://schemas.microsoft.com/office/drawing/2014/main" id="{230AD74F-3927-FD1E-B56A-E3737B324385}"/>
              </a:ext>
            </a:extLst>
          </p:cNvPr>
          <p:cNvSpPr>
            <a:spLocks noGrp="1" noRot="1" noChangeAspect="1"/>
          </p:cNvSpPr>
          <p:nvPr>
            <p:ph type="sldImg"/>
          </p:nvPr>
        </p:nvSpPr>
        <p:spPr/>
      </p:sp>
      <p:sp>
        <p:nvSpPr>
          <p:cNvPr id="7" name="Google Shape;725;p48:notes">
            <a:extLst>
              <a:ext uri="{FF2B5EF4-FFF2-40B4-BE49-F238E27FC236}">
                <a16:creationId xmlns:a16="http://schemas.microsoft.com/office/drawing/2014/main" id="{5355217E-D3DB-DDB9-8485-D6437F34A78A}"/>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6</a:t>
            </a:fld>
            <a:endParaRPr lang="en-US" sz="1200" dirty="0">
              <a:latin typeface="+mn-lt"/>
            </a:endParaRPr>
          </a:p>
        </p:txBody>
      </p:sp>
    </p:spTree>
    <p:extLst>
      <p:ext uri="{BB962C8B-B14F-4D97-AF65-F5344CB8AC3E}">
        <p14:creationId xmlns:p14="http://schemas.microsoft.com/office/powerpoint/2010/main" val="229681145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SESSION 2 DURATION: 1h20</a:t>
            </a:r>
          </a:p>
          <a:p>
            <a:pPr marL="0" indent="0">
              <a:buNone/>
            </a:pPr>
            <a:r>
              <a:rPr lang="en-GB" i="1" dirty="0"/>
              <a:t>______________________________________________________________________________</a:t>
            </a:r>
          </a:p>
          <a:p>
            <a:pPr marL="0" indent="0">
              <a:buNone/>
            </a:pPr>
            <a:endParaRPr lang="en-GB" i="1" dirty="0"/>
          </a:p>
          <a:p>
            <a:pPr marL="0" indent="0">
              <a:buNone/>
            </a:pPr>
            <a:r>
              <a:rPr lang="en-GB" b="1" dirty="0"/>
              <a:t>EXPLANATION</a:t>
            </a:r>
          </a:p>
          <a:p>
            <a:r>
              <a:rPr lang="en-GB" i="1" dirty="0"/>
              <a:t>First we will take some time to understand the concept of mental health and psychosocial wellbeing and why it is so important for children in humanitarian settings.</a:t>
            </a:r>
          </a:p>
        </p:txBody>
      </p:sp>
      <p:sp>
        <p:nvSpPr>
          <p:cNvPr id="6" name="Slide Image Placeholder 5">
            <a:extLst>
              <a:ext uri="{FF2B5EF4-FFF2-40B4-BE49-F238E27FC236}">
                <a16:creationId xmlns:a16="http://schemas.microsoft.com/office/drawing/2014/main" id="{74A375D2-9782-7BC4-1031-3A7514ADB02A}"/>
              </a:ext>
            </a:extLst>
          </p:cNvPr>
          <p:cNvSpPr>
            <a:spLocks noGrp="1" noRot="1" noChangeAspect="1"/>
          </p:cNvSpPr>
          <p:nvPr>
            <p:ph type="sldImg"/>
          </p:nvPr>
        </p:nvSpPr>
        <p:spPr/>
      </p:sp>
      <p:sp>
        <p:nvSpPr>
          <p:cNvPr id="7" name="Google Shape;725;p48:notes">
            <a:extLst>
              <a:ext uri="{FF2B5EF4-FFF2-40B4-BE49-F238E27FC236}">
                <a16:creationId xmlns:a16="http://schemas.microsoft.com/office/drawing/2014/main" id="{CA0B5A66-0072-6399-B8A3-381DFC3B17B2}"/>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7</a:t>
            </a:fld>
            <a:endParaRPr lang="en-US" sz="1200" dirty="0">
              <a:latin typeface="+mn-lt"/>
            </a:endParaRPr>
          </a:p>
        </p:txBody>
      </p:sp>
    </p:spTree>
    <p:extLst>
      <p:ext uri="{BB962C8B-B14F-4D97-AF65-F5344CB8AC3E}">
        <p14:creationId xmlns:p14="http://schemas.microsoft.com/office/powerpoint/2010/main" val="279618202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INTRODUCTION</a:t>
            </a:r>
          </a:p>
          <a:p>
            <a:r>
              <a:rPr lang="en-GB" i="1" dirty="0"/>
              <a:t>We will start with a quick brainstorming on mental health. </a:t>
            </a:r>
          </a:p>
          <a:p>
            <a:r>
              <a:rPr lang="en-GB" dirty="0"/>
              <a:t>Guide participants to </a:t>
            </a:r>
            <a:r>
              <a:rPr lang="en-GB" b="1" dirty="0"/>
              <a:t>Workbook page 60: Word cloud mental health</a:t>
            </a:r>
          </a:p>
          <a:p>
            <a:r>
              <a:rPr lang="en-GB" i="1" dirty="0"/>
              <a:t>Fill up your word cloud with words of short phrases that come to mind when you freely think about mental health. </a:t>
            </a:r>
          </a:p>
          <a:p>
            <a:pPr marL="0" indent="0">
              <a:buNone/>
            </a:pPr>
            <a:endParaRPr lang="en-GB" dirty="0"/>
          </a:p>
          <a:p>
            <a:pPr marL="0" indent="0">
              <a:buNone/>
            </a:pPr>
            <a:r>
              <a:rPr lang="en-GB" b="1" dirty="0"/>
              <a:t>INDIVIDUAL WORK (5 minutes)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dirty="0"/>
              <a:t>Inform the participants they have 5 minutes to complete the activity</a:t>
            </a:r>
          </a:p>
          <a:p>
            <a:pPr lvl="0"/>
            <a:r>
              <a:rPr lang="en-GB" dirty="0"/>
              <a:t>During this time, draw a big cloud on a flipchart and hand out markers to the participants</a:t>
            </a:r>
          </a:p>
          <a:p>
            <a:pPr marL="0" lvl="0" indent="0">
              <a:buNone/>
            </a:pPr>
            <a:endParaRPr lang="en-GB" dirty="0"/>
          </a:p>
          <a:p>
            <a:pPr marL="0" lvl="0" indent="0">
              <a:buNone/>
            </a:pPr>
            <a:r>
              <a:rPr lang="en-GB" b="1" dirty="0"/>
              <a:t>PLENARY DISCUSSION (15 minutes)</a:t>
            </a:r>
          </a:p>
          <a:p>
            <a:r>
              <a:rPr lang="en-GB" i="1" dirty="0"/>
              <a:t>Please take a marker and write down one or two of your words in the word cloud on the flipchart</a:t>
            </a:r>
          </a:p>
          <a:p>
            <a:pPr lvl="1"/>
            <a:r>
              <a:rPr lang="en-GB" dirty="0"/>
              <a:t>As it’s an exercise of free association, don’t ask the participants to fill up the word cloud one by one as this might put too much focus on the person writing. </a:t>
            </a:r>
          </a:p>
          <a:p>
            <a:pPr lvl="1"/>
            <a:r>
              <a:rPr lang="en-GB" dirty="0"/>
              <a:t>Allow this exercise to be a bit chaotic. </a:t>
            </a:r>
          </a:p>
          <a:p>
            <a:pPr lvl="1"/>
            <a:r>
              <a:rPr lang="en-GB" dirty="0"/>
              <a:t>If the group is big (+15 participants) you can divide them in small groups (3 or 4 participants) to take a marker and fill the cloud with their words. </a:t>
            </a:r>
          </a:p>
          <a:p>
            <a:r>
              <a:rPr lang="en-GB" dirty="0"/>
              <a:t>List and summarize the words the participants wrote down in the word cloud. </a:t>
            </a:r>
          </a:p>
          <a:p>
            <a:pPr lvl="0"/>
            <a:r>
              <a:rPr lang="en-GB" i="1" dirty="0"/>
              <a:t>Mental health is our emotional, psychological, and social well-being. </a:t>
            </a:r>
          </a:p>
          <a:p>
            <a:pPr lvl="1"/>
            <a:r>
              <a:rPr lang="en-GB" i="1" dirty="0"/>
              <a:t>It affects how we think, feel and act. </a:t>
            </a:r>
          </a:p>
          <a:p>
            <a:pPr lvl="1"/>
            <a:r>
              <a:rPr lang="en-GB" i="1" dirty="0"/>
              <a:t>It determines how we handle stress, relate to others, and make choices. </a:t>
            </a:r>
          </a:p>
          <a:p>
            <a:pPr lvl="0"/>
            <a:r>
              <a:rPr lang="en-GB" i="1" dirty="0"/>
              <a:t>Mental health is important at every stage of life, from birth to childhood to adolescence through adulthood.</a:t>
            </a:r>
          </a:p>
        </p:txBody>
      </p:sp>
      <p:sp>
        <p:nvSpPr>
          <p:cNvPr id="6" name="Slide Image Placeholder 5">
            <a:extLst>
              <a:ext uri="{FF2B5EF4-FFF2-40B4-BE49-F238E27FC236}">
                <a16:creationId xmlns:a16="http://schemas.microsoft.com/office/drawing/2014/main" id="{15792B50-70EA-57AB-4AFA-F6CC5217675B}"/>
              </a:ext>
            </a:extLst>
          </p:cNvPr>
          <p:cNvSpPr>
            <a:spLocks noGrp="1" noRot="1" noChangeAspect="1"/>
          </p:cNvSpPr>
          <p:nvPr>
            <p:ph type="sldImg"/>
          </p:nvPr>
        </p:nvSpPr>
        <p:spPr/>
      </p:sp>
      <p:sp>
        <p:nvSpPr>
          <p:cNvPr id="7" name="Google Shape;725;p48:notes">
            <a:extLst>
              <a:ext uri="{FF2B5EF4-FFF2-40B4-BE49-F238E27FC236}">
                <a16:creationId xmlns:a16="http://schemas.microsoft.com/office/drawing/2014/main" id="{26EB7A9C-4FE7-0DA5-E433-FDF1D9725A1F}"/>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8</a:t>
            </a:fld>
            <a:endParaRPr lang="en-US" sz="1200" dirty="0">
              <a:latin typeface="+mn-lt"/>
            </a:endParaRPr>
          </a:p>
        </p:txBody>
      </p:sp>
    </p:spTree>
    <p:extLst>
      <p:ext uri="{BB962C8B-B14F-4D97-AF65-F5344CB8AC3E}">
        <p14:creationId xmlns:p14="http://schemas.microsoft.com/office/powerpoint/2010/main" val="158973693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PLENARY DISCUSSION</a:t>
            </a:r>
          </a:p>
          <a:p>
            <a:r>
              <a:rPr lang="en-GB" i="1" dirty="0"/>
              <a:t>There are many different definitions of mental health but they all have two key points in common</a:t>
            </a:r>
            <a:endParaRPr lang="en-GB" i="1" dirty="0">
              <a:cs typeface="Calibri"/>
            </a:endParaRPr>
          </a:p>
          <a:p>
            <a:r>
              <a:rPr lang="en-GB" dirty="0"/>
              <a:t>Present the slide</a:t>
            </a:r>
          </a:p>
          <a:p>
            <a:r>
              <a:rPr lang="en-GB" i="1" dirty="0"/>
              <a:t>Why is mental health important in case management?</a:t>
            </a:r>
          </a:p>
          <a:p>
            <a:pPr lvl="0"/>
            <a:r>
              <a:rPr lang="en-GB" i="1" dirty="0"/>
              <a:t>How might a child who is not in good mental health feel, develop and behave?</a:t>
            </a:r>
          </a:p>
          <a:p>
            <a:pPr lvl="1"/>
            <a:r>
              <a:rPr lang="en-GB" dirty="0"/>
              <a:t>Possible responses:</a:t>
            </a:r>
          </a:p>
          <a:p>
            <a:pPr lvl="2"/>
            <a:r>
              <a:rPr lang="en-GB" dirty="0"/>
              <a:t>Feeling stress or distressed</a:t>
            </a:r>
          </a:p>
          <a:p>
            <a:pPr lvl="2"/>
            <a:r>
              <a:rPr lang="en-GB" dirty="0"/>
              <a:t>Feel intense negative emotions (sadness, anger,…)</a:t>
            </a:r>
          </a:p>
          <a:p>
            <a:pPr lvl="2"/>
            <a:r>
              <a:rPr lang="en-GB" dirty="0"/>
              <a:t>Halting or slowing down development</a:t>
            </a:r>
          </a:p>
          <a:p>
            <a:pPr lvl="2"/>
            <a:r>
              <a:rPr lang="en-GB" dirty="0"/>
              <a:t>Regression</a:t>
            </a:r>
          </a:p>
          <a:p>
            <a:pPr lvl="2"/>
            <a:r>
              <a:rPr lang="en-GB" dirty="0"/>
              <a:t>Physical health complaints</a:t>
            </a:r>
          </a:p>
          <a:p>
            <a:pPr lvl="2"/>
            <a:r>
              <a:rPr lang="en-GB" dirty="0"/>
              <a:t>Tiredness</a:t>
            </a:r>
          </a:p>
          <a:p>
            <a:pPr lvl="2"/>
            <a:r>
              <a:rPr lang="en-GB" dirty="0"/>
              <a:t>Withdrawing from interaction with others</a:t>
            </a:r>
          </a:p>
          <a:p>
            <a:pPr lvl="2"/>
            <a:r>
              <a:rPr lang="en-GB" dirty="0"/>
              <a:t>Isolation</a:t>
            </a:r>
          </a:p>
          <a:p>
            <a:pPr lvl="2"/>
            <a:r>
              <a:rPr lang="en-GB" dirty="0"/>
              <a:t>Poor performance at school</a:t>
            </a:r>
          </a:p>
          <a:p>
            <a:pPr marL="0" indent="0">
              <a:buNone/>
            </a:pPr>
            <a:endParaRPr lang="en-GB" dirty="0"/>
          </a:p>
          <a:p>
            <a:pPr marL="0" indent="0">
              <a:buNone/>
            </a:pPr>
            <a:r>
              <a:rPr lang="en-GB" b="1" dirty="0"/>
              <a:t>EXPLANATION</a:t>
            </a:r>
          </a:p>
          <a:p>
            <a:r>
              <a:rPr lang="en-GB" i="1" dirty="0"/>
              <a:t>Mental health is key within child protection case management. </a:t>
            </a:r>
          </a:p>
          <a:p>
            <a:pPr lvl="1"/>
            <a:r>
              <a:rPr lang="en-GB" i="1" dirty="0"/>
              <a:t>A caseworker will assess a child's health status and wellbeing when gaining understanding of a child’s situation and needs. </a:t>
            </a:r>
            <a:endParaRPr lang="en-GB" i="1" dirty="0">
              <a:cs typeface="Calibri"/>
            </a:endParaRPr>
          </a:p>
          <a:p>
            <a:pPr lvl="1"/>
            <a:r>
              <a:rPr lang="en-GB" i="1" dirty="0"/>
              <a:t>Based on this, a caseworker will plan and implement actions that support a child’s health and wellbeing. </a:t>
            </a:r>
            <a:endParaRPr lang="en-GB" i="1" dirty="0">
              <a:cs typeface="Calibri" panose="020F0502020204030204"/>
            </a:endParaRPr>
          </a:p>
        </p:txBody>
      </p:sp>
      <p:sp>
        <p:nvSpPr>
          <p:cNvPr id="6" name="Slide Image Placeholder 5">
            <a:extLst>
              <a:ext uri="{FF2B5EF4-FFF2-40B4-BE49-F238E27FC236}">
                <a16:creationId xmlns:a16="http://schemas.microsoft.com/office/drawing/2014/main" id="{35DCBCAA-1D05-2BC6-367E-DC4B7D9B9217}"/>
              </a:ext>
            </a:extLst>
          </p:cNvPr>
          <p:cNvSpPr>
            <a:spLocks noGrp="1" noRot="1" noChangeAspect="1"/>
          </p:cNvSpPr>
          <p:nvPr>
            <p:ph type="sldImg"/>
          </p:nvPr>
        </p:nvSpPr>
        <p:spPr/>
      </p:sp>
      <p:sp>
        <p:nvSpPr>
          <p:cNvPr id="7" name="Google Shape;725;p48:notes">
            <a:extLst>
              <a:ext uri="{FF2B5EF4-FFF2-40B4-BE49-F238E27FC236}">
                <a16:creationId xmlns:a16="http://schemas.microsoft.com/office/drawing/2014/main" id="{F6F03813-0292-EDE3-475E-DB4B1B8103E7}"/>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9</a:t>
            </a:fld>
            <a:endParaRPr lang="en-US" sz="1200" dirty="0">
              <a:latin typeface="+mn-lt"/>
            </a:endParaRPr>
          </a:p>
        </p:txBody>
      </p:sp>
    </p:spTree>
    <p:extLst>
      <p:ext uri="{BB962C8B-B14F-4D97-AF65-F5344CB8AC3E}">
        <p14:creationId xmlns:p14="http://schemas.microsoft.com/office/powerpoint/2010/main" val="255519627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A277D7-6080-A08F-E7A2-6E31F007EFB3}"/>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BE"/>
          </a:p>
        </p:txBody>
      </p:sp>
      <p:sp>
        <p:nvSpPr>
          <p:cNvPr id="3" name="Subtitle 2">
            <a:extLst>
              <a:ext uri="{FF2B5EF4-FFF2-40B4-BE49-F238E27FC236}">
                <a16:creationId xmlns:a16="http://schemas.microsoft.com/office/drawing/2014/main" id="{A5592584-E5C7-53AD-6C44-E07399C7238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BE"/>
          </a:p>
        </p:txBody>
      </p:sp>
      <p:sp>
        <p:nvSpPr>
          <p:cNvPr id="4" name="Date Placeholder 3">
            <a:extLst>
              <a:ext uri="{FF2B5EF4-FFF2-40B4-BE49-F238E27FC236}">
                <a16:creationId xmlns:a16="http://schemas.microsoft.com/office/drawing/2014/main" id="{C585D13C-7C34-48BC-5BD2-4A1FCCF293F2}"/>
              </a:ext>
            </a:extLst>
          </p:cNvPr>
          <p:cNvSpPr>
            <a:spLocks noGrp="1"/>
          </p:cNvSpPr>
          <p:nvPr>
            <p:ph type="dt" sz="half" idx="10"/>
          </p:nvPr>
        </p:nvSpPr>
        <p:spPr/>
        <p:txBody>
          <a:bodyPr/>
          <a:lstStyle/>
          <a:p>
            <a:fld id="{929A1548-76CB-4D4E-A92E-EB33D3F1F800}" type="datetimeFigureOut">
              <a:rPr lang="en-BE" smtClean="0"/>
              <a:t>31/03/2023</a:t>
            </a:fld>
            <a:endParaRPr lang="en-BE"/>
          </a:p>
        </p:txBody>
      </p:sp>
      <p:sp>
        <p:nvSpPr>
          <p:cNvPr id="5" name="Footer Placeholder 4">
            <a:extLst>
              <a:ext uri="{FF2B5EF4-FFF2-40B4-BE49-F238E27FC236}">
                <a16:creationId xmlns:a16="http://schemas.microsoft.com/office/drawing/2014/main" id="{85315D38-3B3A-14E6-CE29-6D1D6A81D867}"/>
              </a:ext>
            </a:extLst>
          </p:cNvPr>
          <p:cNvSpPr>
            <a:spLocks noGrp="1"/>
          </p:cNvSpPr>
          <p:nvPr>
            <p:ph type="ftr" sz="quarter" idx="11"/>
          </p:nvPr>
        </p:nvSpPr>
        <p:spPr/>
        <p:txBody>
          <a:bodyPr/>
          <a:lstStyle/>
          <a:p>
            <a:endParaRPr lang="en-BE"/>
          </a:p>
        </p:txBody>
      </p:sp>
      <p:sp>
        <p:nvSpPr>
          <p:cNvPr id="6" name="Slide Number Placeholder 5">
            <a:extLst>
              <a:ext uri="{FF2B5EF4-FFF2-40B4-BE49-F238E27FC236}">
                <a16:creationId xmlns:a16="http://schemas.microsoft.com/office/drawing/2014/main" id="{1ADADC26-8840-C548-EF89-A25A9E260AE1}"/>
              </a:ext>
            </a:extLst>
          </p:cNvPr>
          <p:cNvSpPr>
            <a:spLocks noGrp="1"/>
          </p:cNvSpPr>
          <p:nvPr>
            <p:ph type="sldNum" sz="quarter" idx="12"/>
          </p:nvPr>
        </p:nvSpPr>
        <p:spPr/>
        <p:txBody>
          <a:bodyPr/>
          <a:lstStyle/>
          <a:p>
            <a:fld id="{22AA5387-D30E-4B4C-96BB-FA1B416C4329}" type="slidenum">
              <a:rPr lang="en-BE" smtClean="0"/>
              <a:t>‹#›</a:t>
            </a:fld>
            <a:endParaRPr lang="en-BE"/>
          </a:p>
        </p:txBody>
      </p:sp>
    </p:spTree>
    <p:extLst>
      <p:ext uri="{BB962C8B-B14F-4D97-AF65-F5344CB8AC3E}">
        <p14:creationId xmlns:p14="http://schemas.microsoft.com/office/powerpoint/2010/main" val="6138223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6E28F7-30B0-8898-2752-6ADDBEED1B86}"/>
              </a:ext>
            </a:extLst>
          </p:cNvPr>
          <p:cNvSpPr>
            <a:spLocks noGrp="1"/>
          </p:cNvSpPr>
          <p:nvPr>
            <p:ph type="title"/>
          </p:nvPr>
        </p:nvSpPr>
        <p:spPr/>
        <p:txBody>
          <a:bodyPr/>
          <a:lstStyle/>
          <a:p>
            <a:r>
              <a:rPr lang="en-US"/>
              <a:t>Click to edit Master title style</a:t>
            </a:r>
            <a:endParaRPr lang="en-BE"/>
          </a:p>
        </p:txBody>
      </p:sp>
      <p:sp>
        <p:nvSpPr>
          <p:cNvPr id="3" name="Vertical Text Placeholder 2">
            <a:extLst>
              <a:ext uri="{FF2B5EF4-FFF2-40B4-BE49-F238E27FC236}">
                <a16:creationId xmlns:a16="http://schemas.microsoft.com/office/drawing/2014/main" id="{A6498D42-1135-BE37-078C-CB4C931F9CD0}"/>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BE"/>
          </a:p>
        </p:txBody>
      </p:sp>
      <p:sp>
        <p:nvSpPr>
          <p:cNvPr id="4" name="Date Placeholder 3">
            <a:extLst>
              <a:ext uri="{FF2B5EF4-FFF2-40B4-BE49-F238E27FC236}">
                <a16:creationId xmlns:a16="http://schemas.microsoft.com/office/drawing/2014/main" id="{A675D7F8-17C6-7948-9B93-4821534A4CE2}"/>
              </a:ext>
            </a:extLst>
          </p:cNvPr>
          <p:cNvSpPr>
            <a:spLocks noGrp="1"/>
          </p:cNvSpPr>
          <p:nvPr>
            <p:ph type="dt" sz="half" idx="10"/>
          </p:nvPr>
        </p:nvSpPr>
        <p:spPr/>
        <p:txBody>
          <a:bodyPr/>
          <a:lstStyle/>
          <a:p>
            <a:fld id="{929A1548-76CB-4D4E-A92E-EB33D3F1F800}" type="datetimeFigureOut">
              <a:rPr lang="en-BE" smtClean="0"/>
              <a:t>31/03/2023</a:t>
            </a:fld>
            <a:endParaRPr lang="en-BE"/>
          </a:p>
        </p:txBody>
      </p:sp>
      <p:sp>
        <p:nvSpPr>
          <p:cNvPr id="5" name="Footer Placeholder 4">
            <a:extLst>
              <a:ext uri="{FF2B5EF4-FFF2-40B4-BE49-F238E27FC236}">
                <a16:creationId xmlns:a16="http://schemas.microsoft.com/office/drawing/2014/main" id="{BAF0F023-76ED-457B-44D1-51C1C3CB53FC}"/>
              </a:ext>
            </a:extLst>
          </p:cNvPr>
          <p:cNvSpPr>
            <a:spLocks noGrp="1"/>
          </p:cNvSpPr>
          <p:nvPr>
            <p:ph type="ftr" sz="quarter" idx="11"/>
          </p:nvPr>
        </p:nvSpPr>
        <p:spPr/>
        <p:txBody>
          <a:bodyPr/>
          <a:lstStyle/>
          <a:p>
            <a:endParaRPr lang="en-BE"/>
          </a:p>
        </p:txBody>
      </p:sp>
      <p:sp>
        <p:nvSpPr>
          <p:cNvPr id="6" name="Slide Number Placeholder 5">
            <a:extLst>
              <a:ext uri="{FF2B5EF4-FFF2-40B4-BE49-F238E27FC236}">
                <a16:creationId xmlns:a16="http://schemas.microsoft.com/office/drawing/2014/main" id="{5564F491-03E8-701F-5C68-A7B8F5890ED6}"/>
              </a:ext>
            </a:extLst>
          </p:cNvPr>
          <p:cNvSpPr>
            <a:spLocks noGrp="1"/>
          </p:cNvSpPr>
          <p:nvPr>
            <p:ph type="sldNum" sz="quarter" idx="12"/>
          </p:nvPr>
        </p:nvSpPr>
        <p:spPr/>
        <p:txBody>
          <a:bodyPr/>
          <a:lstStyle/>
          <a:p>
            <a:fld id="{22AA5387-D30E-4B4C-96BB-FA1B416C4329}" type="slidenum">
              <a:rPr lang="en-BE" smtClean="0"/>
              <a:t>‹#›</a:t>
            </a:fld>
            <a:endParaRPr lang="en-BE"/>
          </a:p>
        </p:txBody>
      </p:sp>
    </p:spTree>
    <p:extLst>
      <p:ext uri="{BB962C8B-B14F-4D97-AF65-F5344CB8AC3E}">
        <p14:creationId xmlns:p14="http://schemas.microsoft.com/office/powerpoint/2010/main" val="381227672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1A38281-39C7-C070-7FA9-D9207B3AD1E1}"/>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BE"/>
          </a:p>
        </p:txBody>
      </p:sp>
      <p:sp>
        <p:nvSpPr>
          <p:cNvPr id="3" name="Vertical Text Placeholder 2">
            <a:extLst>
              <a:ext uri="{FF2B5EF4-FFF2-40B4-BE49-F238E27FC236}">
                <a16:creationId xmlns:a16="http://schemas.microsoft.com/office/drawing/2014/main" id="{D5B8CB33-5C21-0068-F44E-32717EE36E34}"/>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BE"/>
          </a:p>
        </p:txBody>
      </p:sp>
      <p:sp>
        <p:nvSpPr>
          <p:cNvPr id="4" name="Date Placeholder 3">
            <a:extLst>
              <a:ext uri="{FF2B5EF4-FFF2-40B4-BE49-F238E27FC236}">
                <a16:creationId xmlns:a16="http://schemas.microsoft.com/office/drawing/2014/main" id="{E6E2AC92-42B5-51EC-9E13-EE894B0E6DBD}"/>
              </a:ext>
            </a:extLst>
          </p:cNvPr>
          <p:cNvSpPr>
            <a:spLocks noGrp="1"/>
          </p:cNvSpPr>
          <p:nvPr>
            <p:ph type="dt" sz="half" idx="10"/>
          </p:nvPr>
        </p:nvSpPr>
        <p:spPr/>
        <p:txBody>
          <a:bodyPr/>
          <a:lstStyle/>
          <a:p>
            <a:fld id="{929A1548-76CB-4D4E-A92E-EB33D3F1F800}" type="datetimeFigureOut">
              <a:rPr lang="en-BE" smtClean="0"/>
              <a:t>31/03/2023</a:t>
            </a:fld>
            <a:endParaRPr lang="en-BE"/>
          </a:p>
        </p:txBody>
      </p:sp>
      <p:sp>
        <p:nvSpPr>
          <p:cNvPr id="5" name="Footer Placeholder 4">
            <a:extLst>
              <a:ext uri="{FF2B5EF4-FFF2-40B4-BE49-F238E27FC236}">
                <a16:creationId xmlns:a16="http://schemas.microsoft.com/office/drawing/2014/main" id="{6CDFBAD7-D328-9FEE-FFC3-C90E4258D40F}"/>
              </a:ext>
            </a:extLst>
          </p:cNvPr>
          <p:cNvSpPr>
            <a:spLocks noGrp="1"/>
          </p:cNvSpPr>
          <p:nvPr>
            <p:ph type="ftr" sz="quarter" idx="11"/>
          </p:nvPr>
        </p:nvSpPr>
        <p:spPr/>
        <p:txBody>
          <a:bodyPr/>
          <a:lstStyle/>
          <a:p>
            <a:endParaRPr lang="en-BE"/>
          </a:p>
        </p:txBody>
      </p:sp>
      <p:sp>
        <p:nvSpPr>
          <p:cNvPr id="6" name="Slide Number Placeholder 5">
            <a:extLst>
              <a:ext uri="{FF2B5EF4-FFF2-40B4-BE49-F238E27FC236}">
                <a16:creationId xmlns:a16="http://schemas.microsoft.com/office/drawing/2014/main" id="{EBB2AC14-C23F-B42A-F36F-66ED3A20CD29}"/>
              </a:ext>
            </a:extLst>
          </p:cNvPr>
          <p:cNvSpPr>
            <a:spLocks noGrp="1"/>
          </p:cNvSpPr>
          <p:nvPr>
            <p:ph type="sldNum" sz="quarter" idx="12"/>
          </p:nvPr>
        </p:nvSpPr>
        <p:spPr/>
        <p:txBody>
          <a:bodyPr/>
          <a:lstStyle/>
          <a:p>
            <a:fld id="{22AA5387-D30E-4B4C-96BB-FA1B416C4329}" type="slidenum">
              <a:rPr lang="en-BE" smtClean="0"/>
              <a:t>‹#›</a:t>
            </a:fld>
            <a:endParaRPr lang="en-BE"/>
          </a:p>
        </p:txBody>
      </p:sp>
    </p:spTree>
    <p:extLst>
      <p:ext uri="{BB962C8B-B14F-4D97-AF65-F5344CB8AC3E}">
        <p14:creationId xmlns:p14="http://schemas.microsoft.com/office/powerpoint/2010/main" val="377075781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Custom Layout">
    <p:bg>
      <p:bgPr>
        <a:solidFill>
          <a:schemeClr val="accent4">
            <a:lumMod val="60000"/>
            <a:lumOff val="40000"/>
          </a:schemeClr>
        </a:solidFill>
        <a:effectLst/>
      </p:bgPr>
    </p:bg>
    <p:spTree>
      <p:nvGrpSpPr>
        <p:cNvPr id="1" name=""/>
        <p:cNvGrpSpPr/>
        <p:nvPr/>
      </p:nvGrpSpPr>
      <p:grpSpPr>
        <a:xfrm>
          <a:off x="0" y="0"/>
          <a:ext cx="0" cy="0"/>
          <a:chOff x="0" y="0"/>
          <a:chExt cx="0" cy="0"/>
        </a:xfrm>
      </p:grpSpPr>
      <p:sp>
        <p:nvSpPr>
          <p:cNvPr id="3" name="Arrow: Pentagon 2">
            <a:extLst>
              <a:ext uri="{FF2B5EF4-FFF2-40B4-BE49-F238E27FC236}">
                <a16:creationId xmlns:a16="http://schemas.microsoft.com/office/drawing/2014/main" id="{A8BE9D00-E3B6-4C8A-9850-E680BFE2727A}"/>
              </a:ext>
            </a:extLst>
          </p:cNvPr>
          <p:cNvSpPr/>
          <p:nvPr userDrawn="1"/>
        </p:nvSpPr>
        <p:spPr>
          <a:xfrm>
            <a:off x="0" y="0"/>
            <a:ext cx="5811000" cy="6858000"/>
          </a:xfrm>
          <a:prstGeom prst="homePlate">
            <a:avLst>
              <a:gd name="adj" fmla="val 25259"/>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62" name="Title 1">
            <a:extLst>
              <a:ext uri="{FF2B5EF4-FFF2-40B4-BE49-F238E27FC236}">
                <a16:creationId xmlns:a16="http://schemas.microsoft.com/office/drawing/2014/main" id="{D0172625-8E54-4F58-8621-F7FE15D63AD5}"/>
              </a:ext>
            </a:extLst>
          </p:cNvPr>
          <p:cNvSpPr>
            <a:spLocks noGrp="1"/>
          </p:cNvSpPr>
          <p:nvPr>
            <p:ph type="title" hasCustomPrompt="1"/>
          </p:nvPr>
        </p:nvSpPr>
        <p:spPr>
          <a:xfrm>
            <a:off x="796385" y="3099692"/>
            <a:ext cx="4015311" cy="562168"/>
          </a:xfrm>
        </p:spPr>
        <p:txBody>
          <a:bodyPr>
            <a:noAutofit/>
          </a:bodyPr>
          <a:lstStyle>
            <a:lvl1pPr algn="l">
              <a:defRPr sz="4800" b="1">
                <a:solidFill>
                  <a:schemeClr val="bg1"/>
                </a:solidFill>
                <a:latin typeface="Garamond" panose="02020404030301010803" pitchFamily="18" charset="0"/>
              </a:defRPr>
            </a:lvl1pPr>
          </a:lstStyle>
          <a:p>
            <a:r>
              <a:rPr lang="en-US" dirty="0"/>
              <a:t>CLICK TO EDIT MASTER TITLE STYLE</a:t>
            </a:r>
          </a:p>
        </p:txBody>
      </p:sp>
    </p:spTree>
    <p:extLst>
      <p:ext uri="{BB962C8B-B14F-4D97-AF65-F5344CB8AC3E}">
        <p14:creationId xmlns:p14="http://schemas.microsoft.com/office/powerpoint/2010/main" val="266763255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2_Custom Layout">
    <p:bg>
      <p:bgPr>
        <a:solidFill>
          <a:schemeClr val="accent4">
            <a:lumMod val="60000"/>
            <a:lumOff val="40000"/>
          </a:schemeClr>
        </a:solidFill>
        <a:effectLst/>
      </p:bgPr>
    </p:bg>
    <p:spTree>
      <p:nvGrpSpPr>
        <p:cNvPr id="1" name=""/>
        <p:cNvGrpSpPr/>
        <p:nvPr/>
      </p:nvGrpSpPr>
      <p:grpSpPr>
        <a:xfrm>
          <a:off x="0" y="0"/>
          <a:ext cx="0" cy="0"/>
          <a:chOff x="0" y="0"/>
          <a:chExt cx="0" cy="0"/>
        </a:xfrm>
      </p:grpSpPr>
      <p:sp>
        <p:nvSpPr>
          <p:cNvPr id="6" name="Hexagon 5">
            <a:extLst>
              <a:ext uri="{FF2B5EF4-FFF2-40B4-BE49-F238E27FC236}">
                <a16:creationId xmlns:a16="http://schemas.microsoft.com/office/drawing/2014/main" id="{B44FDF81-8ADA-496B-B92F-CF22EC5DCC7F}"/>
              </a:ext>
            </a:extLst>
          </p:cNvPr>
          <p:cNvSpPr/>
          <p:nvPr userDrawn="1"/>
        </p:nvSpPr>
        <p:spPr>
          <a:xfrm rot="1782986">
            <a:off x="657418" y="1353464"/>
            <a:ext cx="4749573" cy="4094457"/>
          </a:xfrm>
          <a:prstGeom prst="hexagon">
            <a:avLst>
              <a:gd name="adj" fmla="val 28965"/>
              <a:gd name="vf" fmla="val 115470"/>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5" name="Title 1">
            <a:extLst>
              <a:ext uri="{FF2B5EF4-FFF2-40B4-BE49-F238E27FC236}">
                <a16:creationId xmlns:a16="http://schemas.microsoft.com/office/drawing/2014/main" id="{917F4B93-D5FC-4BC1-ACC8-42A00E6E8C14}"/>
              </a:ext>
            </a:extLst>
          </p:cNvPr>
          <p:cNvSpPr>
            <a:spLocks noGrp="1"/>
          </p:cNvSpPr>
          <p:nvPr>
            <p:ph type="title" hasCustomPrompt="1"/>
          </p:nvPr>
        </p:nvSpPr>
        <p:spPr>
          <a:xfrm>
            <a:off x="1024548" y="3099692"/>
            <a:ext cx="4015311" cy="562168"/>
          </a:xfrm>
        </p:spPr>
        <p:txBody>
          <a:bodyPr>
            <a:noAutofit/>
          </a:bodyPr>
          <a:lstStyle>
            <a:lvl1pPr algn="ctr">
              <a:defRPr sz="4800" b="1">
                <a:solidFill>
                  <a:schemeClr val="bg1"/>
                </a:solidFill>
                <a:latin typeface="Garamond" panose="02020404030301010803" pitchFamily="18" charset="0"/>
              </a:defRPr>
            </a:lvl1pPr>
          </a:lstStyle>
          <a:p>
            <a:r>
              <a:rPr lang="en-US" dirty="0"/>
              <a:t>CLICK TO EDIT MASTER TITLE STYLE</a:t>
            </a:r>
          </a:p>
        </p:txBody>
      </p:sp>
    </p:spTree>
    <p:extLst>
      <p:ext uri="{BB962C8B-B14F-4D97-AF65-F5344CB8AC3E}">
        <p14:creationId xmlns:p14="http://schemas.microsoft.com/office/powerpoint/2010/main" val="160311636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_Custom Layout">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7E0BEFEC-EC87-4309-BFFA-7F010E02C918}"/>
              </a:ext>
            </a:extLst>
          </p:cNvPr>
          <p:cNvSpPr/>
          <p:nvPr userDrawn="1"/>
        </p:nvSpPr>
        <p:spPr>
          <a:xfrm>
            <a:off x="0" y="-1"/>
            <a:ext cx="12192000" cy="985520"/>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pic>
        <p:nvPicPr>
          <p:cNvPr id="4" name="Picture 3">
            <a:extLst>
              <a:ext uri="{FF2B5EF4-FFF2-40B4-BE49-F238E27FC236}">
                <a16:creationId xmlns:a16="http://schemas.microsoft.com/office/drawing/2014/main" id="{B95C4430-545B-43B4-8F97-B99486693A1C}"/>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35817" y="6230028"/>
            <a:ext cx="349714" cy="402608"/>
          </a:xfrm>
          <a:prstGeom prst="rect">
            <a:avLst/>
          </a:prstGeom>
        </p:spPr>
      </p:pic>
      <p:sp>
        <p:nvSpPr>
          <p:cNvPr id="5" name="Rectangle 4">
            <a:extLst>
              <a:ext uri="{FF2B5EF4-FFF2-40B4-BE49-F238E27FC236}">
                <a16:creationId xmlns:a16="http://schemas.microsoft.com/office/drawing/2014/main" id="{8D558F4F-F02F-4C45-8C27-F7DD99B0F780}"/>
              </a:ext>
            </a:extLst>
          </p:cNvPr>
          <p:cNvSpPr/>
          <p:nvPr userDrawn="1"/>
        </p:nvSpPr>
        <p:spPr>
          <a:xfrm>
            <a:off x="766810" y="6277443"/>
            <a:ext cx="5653040" cy="307777"/>
          </a:xfrm>
          <a:prstGeom prst="rect">
            <a:avLst/>
          </a:prstGeom>
        </p:spPr>
        <p:txBody>
          <a:bodyPr wrap="square">
            <a:spAutoFit/>
          </a:bodyPr>
          <a:lstStyle/>
          <a:p>
            <a:pPr marL="0" marR="0" lvl="0" indent="0" algn="l" rtl="0">
              <a:spcBef>
                <a:spcPts val="0"/>
              </a:spcBef>
              <a:spcAft>
                <a:spcPts val="0"/>
              </a:spcAft>
              <a:buNone/>
            </a:pPr>
            <a:r>
              <a:rPr lang="en-US" sz="1400" b="0" i="0" u="none" strike="noStrike" cap="none" dirty="0">
                <a:solidFill>
                  <a:schemeClr val="bg2">
                    <a:lumMod val="75000"/>
                  </a:schemeClr>
                </a:solidFill>
                <a:latin typeface="+mn-lt"/>
                <a:ea typeface="Calibri"/>
                <a:cs typeface="Calibri"/>
                <a:sym typeface="Calibri"/>
              </a:rPr>
              <a:t>Level 1 Module 4: </a:t>
            </a:r>
            <a:r>
              <a:rPr lang="en-US" sz="1400" b="1" i="0" u="none" strike="noStrike" cap="none" dirty="0">
                <a:solidFill>
                  <a:schemeClr val="bg2">
                    <a:lumMod val="75000"/>
                  </a:schemeClr>
                </a:solidFill>
                <a:latin typeface="+mn-lt"/>
                <a:ea typeface="Calibri"/>
                <a:cs typeface="Calibri"/>
                <a:sym typeface="Calibri"/>
              </a:rPr>
              <a:t>Mental Health and Psychosocial Support</a:t>
            </a:r>
          </a:p>
        </p:txBody>
      </p:sp>
      <p:sp>
        <p:nvSpPr>
          <p:cNvPr id="2" name="Title 1">
            <a:extLst>
              <a:ext uri="{FF2B5EF4-FFF2-40B4-BE49-F238E27FC236}">
                <a16:creationId xmlns:a16="http://schemas.microsoft.com/office/drawing/2014/main" id="{BFF5FD31-A1B4-42BF-B5CB-087E7BAA2337}"/>
              </a:ext>
            </a:extLst>
          </p:cNvPr>
          <p:cNvSpPr>
            <a:spLocks noGrp="1"/>
          </p:cNvSpPr>
          <p:nvPr>
            <p:ph type="title"/>
          </p:nvPr>
        </p:nvSpPr>
        <p:spPr>
          <a:xfrm>
            <a:off x="838200" y="120516"/>
            <a:ext cx="10515600" cy="868968"/>
          </a:xfrm>
        </p:spPr>
        <p:txBody>
          <a:bodyPr>
            <a:normAutofit/>
          </a:bodyPr>
          <a:lstStyle>
            <a:lvl1pPr algn="ctr">
              <a:defRPr sz="3200" b="1">
                <a:solidFill>
                  <a:schemeClr val="accent4"/>
                </a:solidFill>
                <a:latin typeface="Arial" panose="020B0604020202020204" pitchFamily="34" charset="0"/>
                <a:cs typeface="Arial" panose="020B0604020202020204" pitchFamily="34" charset="0"/>
              </a:defRPr>
            </a:lvl1pPr>
          </a:lstStyle>
          <a:p>
            <a:r>
              <a:rPr lang="en-US" dirty="0"/>
              <a:t>Click to edit Master title style</a:t>
            </a:r>
            <a:endParaRPr lang="en-CA" dirty="0"/>
          </a:p>
        </p:txBody>
      </p:sp>
    </p:spTree>
    <p:extLst>
      <p:ext uri="{BB962C8B-B14F-4D97-AF65-F5344CB8AC3E}">
        <p14:creationId xmlns:p14="http://schemas.microsoft.com/office/powerpoint/2010/main" val="13632559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324D3F-A70C-72BB-7776-672A58EBA40D}"/>
              </a:ext>
            </a:extLst>
          </p:cNvPr>
          <p:cNvSpPr>
            <a:spLocks noGrp="1"/>
          </p:cNvSpPr>
          <p:nvPr>
            <p:ph type="title"/>
          </p:nvPr>
        </p:nvSpPr>
        <p:spPr/>
        <p:txBody>
          <a:bodyPr/>
          <a:lstStyle/>
          <a:p>
            <a:r>
              <a:rPr lang="en-US"/>
              <a:t>Click to edit Master title style</a:t>
            </a:r>
            <a:endParaRPr lang="en-BE"/>
          </a:p>
        </p:txBody>
      </p:sp>
      <p:sp>
        <p:nvSpPr>
          <p:cNvPr id="3" name="Content Placeholder 2">
            <a:extLst>
              <a:ext uri="{FF2B5EF4-FFF2-40B4-BE49-F238E27FC236}">
                <a16:creationId xmlns:a16="http://schemas.microsoft.com/office/drawing/2014/main" id="{E536247B-E03B-2CB8-6684-3A731D19CADF}"/>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BE"/>
          </a:p>
        </p:txBody>
      </p:sp>
      <p:sp>
        <p:nvSpPr>
          <p:cNvPr id="4" name="Date Placeholder 3">
            <a:extLst>
              <a:ext uri="{FF2B5EF4-FFF2-40B4-BE49-F238E27FC236}">
                <a16:creationId xmlns:a16="http://schemas.microsoft.com/office/drawing/2014/main" id="{713CAC46-FE69-7097-69E7-4023944248C6}"/>
              </a:ext>
            </a:extLst>
          </p:cNvPr>
          <p:cNvSpPr>
            <a:spLocks noGrp="1"/>
          </p:cNvSpPr>
          <p:nvPr>
            <p:ph type="dt" sz="half" idx="10"/>
          </p:nvPr>
        </p:nvSpPr>
        <p:spPr/>
        <p:txBody>
          <a:bodyPr/>
          <a:lstStyle/>
          <a:p>
            <a:fld id="{929A1548-76CB-4D4E-A92E-EB33D3F1F800}" type="datetimeFigureOut">
              <a:rPr lang="en-BE" smtClean="0"/>
              <a:t>31/03/2023</a:t>
            </a:fld>
            <a:endParaRPr lang="en-BE"/>
          </a:p>
        </p:txBody>
      </p:sp>
      <p:sp>
        <p:nvSpPr>
          <p:cNvPr id="5" name="Footer Placeholder 4">
            <a:extLst>
              <a:ext uri="{FF2B5EF4-FFF2-40B4-BE49-F238E27FC236}">
                <a16:creationId xmlns:a16="http://schemas.microsoft.com/office/drawing/2014/main" id="{1A74236D-CE02-FFE3-D620-364159C50BFC}"/>
              </a:ext>
            </a:extLst>
          </p:cNvPr>
          <p:cNvSpPr>
            <a:spLocks noGrp="1"/>
          </p:cNvSpPr>
          <p:nvPr>
            <p:ph type="ftr" sz="quarter" idx="11"/>
          </p:nvPr>
        </p:nvSpPr>
        <p:spPr/>
        <p:txBody>
          <a:bodyPr/>
          <a:lstStyle/>
          <a:p>
            <a:endParaRPr lang="en-BE"/>
          </a:p>
        </p:txBody>
      </p:sp>
      <p:sp>
        <p:nvSpPr>
          <p:cNvPr id="6" name="Slide Number Placeholder 5">
            <a:extLst>
              <a:ext uri="{FF2B5EF4-FFF2-40B4-BE49-F238E27FC236}">
                <a16:creationId xmlns:a16="http://schemas.microsoft.com/office/drawing/2014/main" id="{6A3DCBC4-F5B7-4741-A82D-BD3E7B135797}"/>
              </a:ext>
            </a:extLst>
          </p:cNvPr>
          <p:cNvSpPr>
            <a:spLocks noGrp="1"/>
          </p:cNvSpPr>
          <p:nvPr>
            <p:ph type="sldNum" sz="quarter" idx="12"/>
          </p:nvPr>
        </p:nvSpPr>
        <p:spPr/>
        <p:txBody>
          <a:bodyPr/>
          <a:lstStyle/>
          <a:p>
            <a:fld id="{22AA5387-D30E-4B4C-96BB-FA1B416C4329}" type="slidenum">
              <a:rPr lang="en-BE" smtClean="0"/>
              <a:t>‹#›</a:t>
            </a:fld>
            <a:endParaRPr lang="en-BE"/>
          </a:p>
        </p:txBody>
      </p:sp>
    </p:spTree>
    <p:extLst>
      <p:ext uri="{BB962C8B-B14F-4D97-AF65-F5344CB8AC3E}">
        <p14:creationId xmlns:p14="http://schemas.microsoft.com/office/powerpoint/2010/main" val="36440516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D5E3BA-8CA7-FAED-CB3E-71FC0A3BD733}"/>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BE"/>
          </a:p>
        </p:txBody>
      </p:sp>
      <p:sp>
        <p:nvSpPr>
          <p:cNvPr id="3" name="Text Placeholder 2">
            <a:extLst>
              <a:ext uri="{FF2B5EF4-FFF2-40B4-BE49-F238E27FC236}">
                <a16:creationId xmlns:a16="http://schemas.microsoft.com/office/drawing/2014/main" id="{9008DE03-8769-ED02-E454-63472F009EE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43B46DF7-7E98-ED90-C02D-617BBF858810}"/>
              </a:ext>
            </a:extLst>
          </p:cNvPr>
          <p:cNvSpPr>
            <a:spLocks noGrp="1"/>
          </p:cNvSpPr>
          <p:nvPr>
            <p:ph type="dt" sz="half" idx="10"/>
          </p:nvPr>
        </p:nvSpPr>
        <p:spPr/>
        <p:txBody>
          <a:bodyPr/>
          <a:lstStyle/>
          <a:p>
            <a:fld id="{929A1548-76CB-4D4E-A92E-EB33D3F1F800}" type="datetimeFigureOut">
              <a:rPr lang="en-BE" smtClean="0"/>
              <a:t>31/03/2023</a:t>
            </a:fld>
            <a:endParaRPr lang="en-BE"/>
          </a:p>
        </p:txBody>
      </p:sp>
      <p:sp>
        <p:nvSpPr>
          <p:cNvPr id="5" name="Footer Placeholder 4">
            <a:extLst>
              <a:ext uri="{FF2B5EF4-FFF2-40B4-BE49-F238E27FC236}">
                <a16:creationId xmlns:a16="http://schemas.microsoft.com/office/drawing/2014/main" id="{4E91C7FD-846B-A445-AED3-A0EE5975B8F6}"/>
              </a:ext>
            </a:extLst>
          </p:cNvPr>
          <p:cNvSpPr>
            <a:spLocks noGrp="1"/>
          </p:cNvSpPr>
          <p:nvPr>
            <p:ph type="ftr" sz="quarter" idx="11"/>
          </p:nvPr>
        </p:nvSpPr>
        <p:spPr/>
        <p:txBody>
          <a:bodyPr/>
          <a:lstStyle/>
          <a:p>
            <a:endParaRPr lang="en-BE"/>
          </a:p>
        </p:txBody>
      </p:sp>
      <p:sp>
        <p:nvSpPr>
          <p:cNvPr id="6" name="Slide Number Placeholder 5">
            <a:extLst>
              <a:ext uri="{FF2B5EF4-FFF2-40B4-BE49-F238E27FC236}">
                <a16:creationId xmlns:a16="http://schemas.microsoft.com/office/drawing/2014/main" id="{495C1990-E8D0-5B87-33B7-B0962BD42B29}"/>
              </a:ext>
            </a:extLst>
          </p:cNvPr>
          <p:cNvSpPr>
            <a:spLocks noGrp="1"/>
          </p:cNvSpPr>
          <p:nvPr>
            <p:ph type="sldNum" sz="quarter" idx="12"/>
          </p:nvPr>
        </p:nvSpPr>
        <p:spPr/>
        <p:txBody>
          <a:bodyPr/>
          <a:lstStyle/>
          <a:p>
            <a:fld id="{22AA5387-D30E-4B4C-96BB-FA1B416C4329}" type="slidenum">
              <a:rPr lang="en-BE" smtClean="0"/>
              <a:t>‹#›</a:t>
            </a:fld>
            <a:endParaRPr lang="en-BE"/>
          </a:p>
        </p:txBody>
      </p:sp>
    </p:spTree>
    <p:extLst>
      <p:ext uri="{BB962C8B-B14F-4D97-AF65-F5344CB8AC3E}">
        <p14:creationId xmlns:p14="http://schemas.microsoft.com/office/powerpoint/2010/main" val="11780712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3214C8-F581-F58E-F2D3-566633550C89}"/>
              </a:ext>
            </a:extLst>
          </p:cNvPr>
          <p:cNvSpPr>
            <a:spLocks noGrp="1"/>
          </p:cNvSpPr>
          <p:nvPr>
            <p:ph type="title"/>
          </p:nvPr>
        </p:nvSpPr>
        <p:spPr/>
        <p:txBody>
          <a:bodyPr/>
          <a:lstStyle/>
          <a:p>
            <a:r>
              <a:rPr lang="en-US"/>
              <a:t>Click to edit Master title style</a:t>
            </a:r>
            <a:endParaRPr lang="en-BE"/>
          </a:p>
        </p:txBody>
      </p:sp>
      <p:sp>
        <p:nvSpPr>
          <p:cNvPr id="3" name="Content Placeholder 2">
            <a:extLst>
              <a:ext uri="{FF2B5EF4-FFF2-40B4-BE49-F238E27FC236}">
                <a16:creationId xmlns:a16="http://schemas.microsoft.com/office/drawing/2014/main" id="{FA82D4D2-D829-2A77-9B41-E5AE987BD3B8}"/>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BE"/>
          </a:p>
        </p:txBody>
      </p:sp>
      <p:sp>
        <p:nvSpPr>
          <p:cNvPr id="4" name="Content Placeholder 3">
            <a:extLst>
              <a:ext uri="{FF2B5EF4-FFF2-40B4-BE49-F238E27FC236}">
                <a16:creationId xmlns:a16="http://schemas.microsoft.com/office/drawing/2014/main" id="{39423681-AC67-D52B-F985-AFCFA41CE18E}"/>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BE"/>
          </a:p>
        </p:txBody>
      </p:sp>
      <p:sp>
        <p:nvSpPr>
          <p:cNvPr id="5" name="Date Placeholder 4">
            <a:extLst>
              <a:ext uri="{FF2B5EF4-FFF2-40B4-BE49-F238E27FC236}">
                <a16:creationId xmlns:a16="http://schemas.microsoft.com/office/drawing/2014/main" id="{2BF54242-41D7-5B96-02EF-C6BC5929FFCC}"/>
              </a:ext>
            </a:extLst>
          </p:cNvPr>
          <p:cNvSpPr>
            <a:spLocks noGrp="1"/>
          </p:cNvSpPr>
          <p:nvPr>
            <p:ph type="dt" sz="half" idx="10"/>
          </p:nvPr>
        </p:nvSpPr>
        <p:spPr/>
        <p:txBody>
          <a:bodyPr/>
          <a:lstStyle/>
          <a:p>
            <a:fld id="{929A1548-76CB-4D4E-A92E-EB33D3F1F800}" type="datetimeFigureOut">
              <a:rPr lang="en-BE" smtClean="0"/>
              <a:t>31/03/2023</a:t>
            </a:fld>
            <a:endParaRPr lang="en-BE"/>
          </a:p>
        </p:txBody>
      </p:sp>
      <p:sp>
        <p:nvSpPr>
          <p:cNvPr id="6" name="Footer Placeholder 5">
            <a:extLst>
              <a:ext uri="{FF2B5EF4-FFF2-40B4-BE49-F238E27FC236}">
                <a16:creationId xmlns:a16="http://schemas.microsoft.com/office/drawing/2014/main" id="{682F876B-0D4A-10D1-92D6-2C078CF00EE5}"/>
              </a:ext>
            </a:extLst>
          </p:cNvPr>
          <p:cNvSpPr>
            <a:spLocks noGrp="1"/>
          </p:cNvSpPr>
          <p:nvPr>
            <p:ph type="ftr" sz="quarter" idx="11"/>
          </p:nvPr>
        </p:nvSpPr>
        <p:spPr/>
        <p:txBody>
          <a:bodyPr/>
          <a:lstStyle/>
          <a:p>
            <a:endParaRPr lang="en-BE"/>
          </a:p>
        </p:txBody>
      </p:sp>
      <p:sp>
        <p:nvSpPr>
          <p:cNvPr id="7" name="Slide Number Placeholder 6">
            <a:extLst>
              <a:ext uri="{FF2B5EF4-FFF2-40B4-BE49-F238E27FC236}">
                <a16:creationId xmlns:a16="http://schemas.microsoft.com/office/drawing/2014/main" id="{C8B63106-DEA0-786F-7CFB-A737C31E8D5D}"/>
              </a:ext>
            </a:extLst>
          </p:cNvPr>
          <p:cNvSpPr>
            <a:spLocks noGrp="1"/>
          </p:cNvSpPr>
          <p:nvPr>
            <p:ph type="sldNum" sz="quarter" idx="12"/>
          </p:nvPr>
        </p:nvSpPr>
        <p:spPr/>
        <p:txBody>
          <a:bodyPr/>
          <a:lstStyle/>
          <a:p>
            <a:fld id="{22AA5387-D30E-4B4C-96BB-FA1B416C4329}" type="slidenum">
              <a:rPr lang="en-BE" smtClean="0"/>
              <a:t>‹#›</a:t>
            </a:fld>
            <a:endParaRPr lang="en-BE"/>
          </a:p>
        </p:txBody>
      </p:sp>
    </p:spTree>
    <p:extLst>
      <p:ext uri="{BB962C8B-B14F-4D97-AF65-F5344CB8AC3E}">
        <p14:creationId xmlns:p14="http://schemas.microsoft.com/office/powerpoint/2010/main" val="24441530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A52AD1-2959-8F4B-59BF-48779CDA7034}"/>
              </a:ext>
            </a:extLst>
          </p:cNvPr>
          <p:cNvSpPr>
            <a:spLocks noGrp="1"/>
          </p:cNvSpPr>
          <p:nvPr>
            <p:ph type="title"/>
          </p:nvPr>
        </p:nvSpPr>
        <p:spPr>
          <a:xfrm>
            <a:off x="839788" y="365125"/>
            <a:ext cx="10515600" cy="1325563"/>
          </a:xfrm>
        </p:spPr>
        <p:txBody>
          <a:bodyPr/>
          <a:lstStyle/>
          <a:p>
            <a:r>
              <a:rPr lang="en-US"/>
              <a:t>Click to edit Master title style</a:t>
            </a:r>
            <a:endParaRPr lang="en-BE"/>
          </a:p>
        </p:txBody>
      </p:sp>
      <p:sp>
        <p:nvSpPr>
          <p:cNvPr id="3" name="Text Placeholder 2">
            <a:extLst>
              <a:ext uri="{FF2B5EF4-FFF2-40B4-BE49-F238E27FC236}">
                <a16:creationId xmlns:a16="http://schemas.microsoft.com/office/drawing/2014/main" id="{615A8AF7-2FA6-AD76-6819-58A3879D497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09058206-CAC4-AEB3-7838-A684CA013DAA}"/>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BE"/>
          </a:p>
        </p:txBody>
      </p:sp>
      <p:sp>
        <p:nvSpPr>
          <p:cNvPr id="5" name="Text Placeholder 4">
            <a:extLst>
              <a:ext uri="{FF2B5EF4-FFF2-40B4-BE49-F238E27FC236}">
                <a16:creationId xmlns:a16="http://schemas.microsoft.com/office/drawing/2014/main" id="{92769792-B3C9-DA81-F8A5-3C568B75F94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137344D7-47C2-F1AF-F874-B4DF4AAD4317}"/>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BE"/>
          </a:p>
        </p:txBody>
      </p:sp>
      <p:sp>
        <p:nvSpPr>
          <p:cNvPr id="7" name="Date Placeholder 6">
            <a:extLst>
              <a:ext uri="{FF2B5EF4-FFF2-40B4-BE49-F238E27FC236}">
                <a16:creationId xmlns:a16="http://schemas.microsoft.com/office/drawing/2014/main" id="{AC1142C0-B36D-D3E7-ABCD-F16316D226D0}"/>
              </a:ext>
            </a:extLst>
          </p:cNvPr>
          <p:cNvSpPr>
            <a:spLocks noGrp="1"/>
          </p:cNvSpPr>
          <p:nvPr>
            <p:ph type="dt" sz="half" idx="10"/>
          </p:nvPr>
        </p:nvSpPr>
        <p:spPr/>
        <p:txBody>
          <a:bodyPr/>
          <a:lstStyle/>
          <a:p>
            <a:fld id="{929A1548-76CB-4D4E-A92E-EB33D3F1F800}" type="datetimeFigureOut">
              <a:rPr lang="en-BE" smtClean="0"/>
              <a:t>31/03/2023</a:t>
            </a:fld>
            <a:endParaRPr lang="en-BE"/>
          </a:p>
        </p:txBody>
      </p:sp>
      <p:sp>
        <p:nvSpPr>
          <p:cNvPr id="8" name="Footer Placeholder 7">
            <a:extLst>
              <a:ext uri="{FF2B5EF4-FFF2-40B4-BE49-F238E27FC236}">
                <a16:creationId xmlns:a16="http://schemas.microsoft.com/office/drawing/2014/main" id="{46EA8C2E-8B34-46B4-4A36-D536816F4DDC}"/>
              </a:ext>
            </a:extLst>
          </p:cNvPr>
          <p:cNvSpPr>
            <a:spLocks noGrp="1"/>
          </p:cNvSpPr>
          <p:nvPr>
            <p:ph type="ftr" sz="quarter" idx="11"/>
          </p:nvPr>
        </p:nvSpPr>
        <p:spPr/>
        <p:txBody>
          <a:bodyPr/>
          <a:lstStyle/>
          <a:p>
            <a:endParaRPr lang="en-BE"/>
          </a:p>
        </p:txBody>
      </p:sp>
      <p:sp>
        <p:nvSpPr>
          <p:cNvPr id="9" name="Slide Number Placeholder 8">
            <a:extLst>
              <a:ext uri="{FF2B5EF4-FFF2-40B4-BE49-F238E27FC236}">
                <a16:creationId xmlns:a16="http://schemas.microsoft.com/office/drawing/2014/main" id="{AB8B044C-2BC3-12C5-0E21-48BA28393815}"/>
              </a:ext>
            </a:extLst>
          </p:cNvPr>
          <p:cNvSpPr>
            <a:spLocks noGrp="1"/>
          </p:cNvSpPr>
          <p:nvPr>
            <p:ph type="sldNum" sz="quarter" idx="12"/>
          </p:nvPr>
        </p:nvSpPr>
        <p:spPr/>
        <p:txBody>
          <a:bodyPr/>
          <a:lstStyle/>
          <a:p>
            <a:fld id="{22AA5387-D30E-4B4C-96BB-FA1B416C4329}" type="slidenum">
              <a:rPr lang="en-BE" smtClean="0"/>
              <a:t>‹#›</a:t>
            </a:fld>
            <a:endParaRPr lang="en-BE"/>
          </a:p>
        </p:txBody>
      </p:sp>
    </p:spTree>
    <p:extLst>
      <p:ext uri="{BB962C8B-B14F-4D97-AF65-F5344CB8AC3E}">
        <p14:creationId xmlns:p14="http://schemas.microsoft.com/office/powerpoint/2010/main" val="41327010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12A991-02D1-62F4-014F-8D8305ED710D}"/>
              </a:ext>
            </a:extLst>
          </p:cNvPr>
          <p:cNvSpPr>
            <a:spLocks noGrp="1"/>
          </p:cNvSpPr>
          <p:nvPr>
            <p:ph type="title"/>
          </p:nvPr>
        </p:nvSpPr>
        <p:spPr/>
        <p:txBody>
          <a:bodyPr/>
          <a:lstStyle/>
          <a:p>
            <a:r>
              <a:rPr lang="en-US"/>
              <a:t>Click to edit Master title style</a:t>
            </a:r>
            <a:endParaRPr lang="en-BE"/>
          </a:p>
        </p:txBody>
      </p:sp>
      <p:sp>
        <p:nvSpPr>
          <p:cNvPr id="3" name="Date Placeholder 2">
            <a:extLst>
              <a:ext uri="{FF2B5EF4-FFF2-40B4-BE49-F238E27FC236}">
                <a16:creationId xmlns:a16="http://schemas.microsoft.com/office/drawing/2014/main" id="{7B7000C8-E0DF-AB96-ABE4-A21732FC1758}"/>
              </a:ext>
            </a:extLst>
          </p:cNvPr>
          <p:cNvSpPr>
            <a:spLocks noGrp="1"/>
          </p:cNvSpPr>
          <p:nvPr>
            <p:ph type="dt" sz="half" idx="10"/>
          </p:nvPr>
        </p:nvSpPr>
        <p:spPr/>
        <p:txBody>
          <a:bodyPr/>
          <a:lstStyle/>
          <a:p>
            <a:fld id="{929A1548-76CB-4D4E-A92E-EB33D3F1F800}" type="datetimeFigureOut">
              <a:rPr lang="en-BE" smtClean="0"/>
              <a:t>31/03/2023</a:t>
            </a:fld>
            <a:endParaRPr lang="en-BE"/>
          </a:p>
        </p:txBody>
      </p:sp>
      <p:sp>
        <p:nvSpPr>
          <p:cNvPr id="4" name="Footer Placeholder 3">
            <a:extLst>
              <a:ext uri="{FF2B5EF4-FFF2-40B4-BE49-F238E27FC236}">
                <a16:creationId xmlns:a16="http://schemas.microsoft.com/office/drawing/2014/main" id="{95712E82-B570-F69B-4005-EAC776BA6650}"/>
              </a:ext>
            </a:extLst>
          </p:cNvPr>
          <p:cNvSpPr>
            <a:spLocks noGrp="1"/>
          </p:cNvSpPr>
          <p:nvPr>
            <p:ph type="ftr" sz="quarter" idx="11"/>
          </p:nvPr>
        </p:nvSpPr>
        <p:spPr/>
        <p:txBody>
          <a:bodyPr/>
          <a:lstStyle/>
          <a:p>
            <a:endParaRPr lang="en-BE"/>
          </a:p>
        </p:txBody>
      </p:sp>
      <p:sp>
        <p:nvSpPr>
          <p:cNvPr id="5" name="Slide Number Placeholder 4">
            <a:extLst>
              <a:ext uri="{FF2B5EF4-FFF2-40B4-BE49-F238E27FC236}">
                <a16:creationId xmlns:a16="http://schemas.microsoft.com/office/drawing/2014/main" id="{1C0E038F-7094-D6B3-9DF5-418016EF9183}"/>
              </a:ext>
            </a:extLst>
          </p:cNvPr>
          <p:cNvSpPr>
            <a:spLocks noGrp="1"/>
          </p:cNvSpPr>
          <p:nvPr>
            <p:ph type="sldNum" sz="quarter" idx="12"/>
          </p:nvPr>
        </p:nvSpPr>
        <p:spPr/>
        <p:txBody>
          <a:bodyPr/>
          <a:lstStyle/>
          <a:p>
            <a:fld id="{22AA5387-D30E-4B4C-96BB-FA1B416C4329}" type="slidenum">
              <a:rPr lang="en-BE" smtClean="0"/>
              <a:t>‹#›</a:t>
            </a:fld>
            <a:endParaRPr lang="en-BE"/>
          </a:p>
        </p:txBody>
      </p:sp>
    </p:spTree>
    <p:extLst>
      <p:ext uri="{BB962C8B-B14F-4D97-AF65-F5344CB8AC3E}">
        <p14:creationId xmlns:p14="http://schemas.microsoft.com/office/powerpoint/2010/main" val="28313475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7DDCFA3-3CE7-769E-8FE3-D55F01AA6305}"/>
              </a:ext>
            </a:extLst>
          </p:cNvPr>
          <p:cNvSpPr>
            <a:spLocks noGrp="1"/>
          </p:cNvSpPr>
          <p:nvPr>
            <p:ph type="dt" sz="half" idx="10"/>
          </p:nvPr>
        </p:nvSpPr>
        <p:spPr/>
        <p:txBody>
          <a:bodyPr/>
          <a:lstStyle/>
          <a:p>
            <a:fld id="{929A1548-76CB-4D4E-A92E-EB33D3F1F800}" type="datetimeFigureOut">
              <a:rPr lang="en-BE" smtClean="0"/>
              <a:t>31/03/2023</a:t>
            </a:fld>
            <a:endParaRPr lang="en-BE"/>
          </a:p>
        </p:txBody>
      </p:sp>
      <p:sp>
        <p:nvSpPr>
          <p:cNvPr id="3" name="Footer Placeholder 2">
            <a:extLst>
              <a:ext uri="{FF2B5EF4-FFF2-40B4-BE49-F238E27FC236}">
                <a16:creationId xmlns:a16="http://schemas.microsoft.com/office/drawing/2014/main" id="{C48EEDB0-D288-064D-9A57-704E4BD5E153}"/>
              </a:ext>
            </a:extLst>
          </p:cNvPr>
          <p:cNvSpPr>
            <a:spLocks noGrp="1"/>
          </p:cNvSpPr>
          <p:nvPr>
            <p:ph type="ftr" sz="quarter" idx="11"/>
          </p:nvPr>
        </p:nvSpPr>
        <p:spPr/>
        <p:txBody>
          <a:bodyPr/>
          <a:lstStyle/>
          <a:p>
            <a:endParaRPr lang="en-BE"/>
          </a:p>
        </p:txBody>
      </p:sp>
      <p:sp>
        <p:nvSpPr>
          <p:cNvPr id="4" name="Slide Number Placeholder 3">
            <a:extLst>
              <a:ext uri="{FF2B5EF4-FFF2-40B4-BE49-F238E27FC236}">
                <a16:creationId xmlns:a16="http://schemas.microsoft.com/office/drawing/2014/main" id="{6C055E45-4C12-62D4-B941-C9998D9B0D45}"/>
              </a:ext>
            </a:extLst>
          </p:cNvPr>
          <p:cNvSpPr>
            <a:spLocks noGrp="1"/>
          </p:cNvSpPr>
          <p:nvPr>
            <p:ph type="sldNum" sz="quarter" idx="12"/>
          </p:nvPr>
        </p:nvSpPr>
        <p:spPr/>
        <p:txBody>
          <a:bodyPr/>
          <a:lstStyle/>
          <a:p>
            <a:fld id="{22AA5387-D30E-4B4C-96BB-FA1B416C4329}" type="slidenum">
              <a:rPr lang="en-BE" smtClean="0"/>
              <a:t>‹#›</a:t>
            </a:fld>
            <a:endParaRPr lang="en-BE"/>
          </a:p>
        </p:txBody>
      </p:sp>
    </p:spTree>
    <p:extLst>
      <p:ext uri="{BB962C8B-B14F-4D97-AF65-F5344CB8AC3E}">
        <p14:creationId xmlns:p14="http://schemas.microsoft.com/office/powerpoint/2010/main" val="203723628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8C2A18-6456-C485-EF74-28DD92A6ACB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BE"/>
          </a:p>
        </p:txBody>
      </p:sp>
      <p:sp>
        <p:nvSpPr>
          <p:cNvPr id="3" name="Content Placeholder 2">
            <a:extLst>
              <a:ext uri="{FF2B5EF4-FFF2-40B4-BE49-F238E27FC236}">
                <a16:creationId xmlns:a16="http://schemas.microsoft.com/office/drawing/2014/main" id="{07961D49-F8FC-CE1D-F14E-ACE8F024BCF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BE"/>
          </a:p>
        </p:txBody>
      </p:sp>
      <p:sp>
        <p:nvSpPr>
          <p:cNvPr id="4" name="Text Placeholder 3">
            <a:extLst>
              <a:ext uri="{FF2B5EF4-FFF2-40B4-BE49-F238E27FC236}">
                <a16:creationId xmlns:a16="http://schemas.microsoft.com/office/drawing/2014/main" id="{FA2EA5C1-48A2-B64B-3219-23C254CBC1F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8F008AF-BF1C-F12A-BF02-A8F035D6C734}"/>
              </a:ext>
            </a:extLst>
          </p:cNvPr>
          <p:cNvSpPr>
            <a:spLocks noGrp="1"/>
          </p:cNvSpPr>
          <p:nvPr>
            <p:ph type="dt" sz="half" idx="10"/>
          </p:nvPr>
        </p:nvSpPr>
        <p:spPr/>
        <p:txBody>
          <a:bodyPr/>
          <a:lstStyle/>
          <a:p>
            <a:fld id="{929A1548-76CB-4D4E-A92E-EB33D3F1F800}" type="datetimeFigureOut">
              <a:rPr lang="en-BE" smtClean="0"/>
              <a:t>31/03/2023</a:t>
            </a:fld>
            <a:endParaRPr lang="en-BE"/>
          </a:p>
        </p:txBody>
      </p:sp>
      <p:sp>
        <p:nvSpPr>
          <p:cNvPr id="6" name="Footer Placeholder 5">
            <a:extLst>
              <a:ext uri="{FF2B5EF4-FFF2-40B4-BE49-F238E27FC236}">
                <a16:creationId xmlns:a16="http://schemas.microsoft.com/office/drawing/2014/main" id="{74269E1D-E0BD-70C8-A6E8-15C594C9426C}"/>
              </a:ext>
            </a:extLst>
          </p:cNvPr>
          <p:cNvSpPr>
            <a:spLocks noGrp="1"/>
          </p:cNvSpPr>
          <p:nvPr>
            <p:ph type="ftr" sz="quarter" idx="11"/>
          </p:nvPr>
        </p:nvSpPr>
        <p:spPr/>
        <p:txBody>
          <a:bodyPr/>
          <a:lstStyle/>
          <a:p>
            <a:endParaRPr lang="en-BE"/>
          </a:p>
        </p:txBody>
      </p:sp>
      <p:sp>
        <p:nvSpPr>
          <p:cNvPr id="7" name="Slide Number Placeholder 6">
            <a:extLst>
              <a:ext uri="{FF2B5EF4-FFF2-40B4-BE49-F238E27FC236}">
                <a16:creationId xmlns:a16="http://schemas.microsoft.com/office/drawing/2014/main" id="{3D8114EE-3AD2-5FEF-EF05-EB4E417A5B69}"/>
              </a:ext>
            </a:extLst>
          </p:cNvPr>
          <p:cNvSpPr>
            <a:spLocks noGrp="1"/>
          </p:cNvSpPr>
          <p:nvPr>
            <p:ph type="sldNum" sz="quarter" idx="12"/>
          </p:nvPr>
        </p:nvSpPr>
        <p:spPr/>
        <p:txBody>
          <a:bodyPr/>
          <a:lstStyle/>
          <a:p>
            <a:fld id="{22AA5387-D30E-4B4C-96BB-FA1B416C4329}" type="slidenum">
              <a:rPr lang="en-BE" smtClean="0"/>
              <a:t>‹#›</a:t>
            </a:fld>
            <a:endParaRPr lang="en-BE"/>
          </a:p>
        </p:txBody>
      </p:sp>
    </p:spTree>
    <p:extLst>
      <p:ext uri="{BB962C8B-B14F-4D97-AF65-F5344CB8AC3E}">
        <p14:creationId xmlns:p14="http://schemas.microsoft.com/office/powerpoint/2010/main" val="639252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CF5D6D-4B9E-868A-0A67-949DF4C4A3E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BE"/>
          </a:p>
        </p:txBody>
      </p:sp>
      <p:sp>
        <p:nvSpPr>
          <p:cNvPr id="3" name="Picture Placeholder 2">
            <a:extLst>
              <a:ext uri="{FF2B5EF4-FFF2-40B4-BE49-F238E27FC236}">
                <a16:creationId xmlns:a16="http://schemas.microsoft.com/office/drawing/2014/main" id="{73AF13ED-B69E-FEEA-0EE4-A2539876A62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BE"/>
          </a:p>
        </p:txBody>
      </p:sp>
      <p:sp>
        <p:nvSpPr>
          <p:cNvPr id="4" name="Text Placeholder 3">
            <a:extLst>
              <a:ext uri="{FF2B5EF4-FFF2-40B4-BE49-F238E27FC236}">
                <a16:creationId xmlns:a16="http://schemas.microsoft.com/office/drawing/2014/main" id="{4629C7AC-1F05-E7C4-D2B5-CA0F4FBB039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E87AB6D-847E-AA75-9AAC-601928F8DF30}"/>
              </a:ext>
            </a:extLst>
          </p:cNvPr>
          <p:cNvSpPr>
            <a:spLocks noGrp="1"/>
          </p:cNvSpPr>
          <p:nvPr>
            <p:ph type="dt" sz="half" idx="10"/>
          </p:nvPr>
        </p:nvSpPr>
        <p:spPr/>
        <p:txBody>
          <a:bodyPr/>
          <a:lstStyle/>
          <a:p>
            <a:fld id="{929A1548-76CB-4D4E-A92E-EB33D3F1F800}" type="datetimeFigureOut">
              <a:rPr lang="en-BE" smtClean="0"/>
              <a:t>31/03/2023</a:t>
            </a:fld>
            <a:endParaRPr lang="en-BE"/>
          </a:p>
        </p:txBody>
      </p:sp>
      <p:sp>
        <p:nvSpPr>
          <p:cNvPr id="6" name="Footer Placeholder 5">
            <a:extLst>
              <a:ext uri="{FF2B5EF4-FFF2-40B4-BE49-F238E27FC236}">
                <a16:creationId xmlns:a16="http://schemas.microsoft.com/office/drawing/2014/main" id="{F6300607-3A50-A122-567D-B90528E34DE5}"/>
              </a:ext>
            </a:extLst>
          </p:cNvPr>
          <p:cNvSpPr>
            <a:spLocks noGrp="1"/>
          </p:cNvSpPr>
          <p:nvPr>
            <p:ph type="ftr" sz="quarter" idx="11"/>
          </p:nvPr>
        </p:nvSpPr>
        <p:spPr/>
        <p:txBody>
          <a:bodyPr/>
          <a:lstStyle/>
          <a:p>
            <a:endParaRPr lang="en-BE"/>
          </a:p>
        </p:txBody>
      </p:sp>
      <p:sp>
        <p:nvSpPr>
          <p:cNvPr id="7" name="Slide Number Placeholder 6">
            <a:extLst>
              <a:ext uri="{FF2B5EF4-FFF2-40B4-BE49-F238E27FC236}">
                <a16:creationId xmlns:a16="http://schemas.microsoft.com/office/drawing/2014/main" id="{1169275A-BC69-5955-F696-BEA3363C2A40}"/>
              </a:ext>
            </a:extLst>
          </p:cNvPr>
          <p:cNvSpPr>
            <a:spLocks noGrp="1"/>
          </p:cNvSpPr>
          <p:nvPr>
            <p:ph type="sldNum" sz="quarter" idx="12"/>
          </p:nvPr>
        </p:nvSpPr>
        <p:spPr/>
        <p:txBody>
          <a:bodyPr/>
          <a:lstStyle/>
          <a:p>
            <a:fld id="{22AA5387-D30E-4B4C-96BB-FA1B416C4329}" type="slidenum">
              <a:rPr lang="en-BE" smtClean="0"/>
              <a:t>‹#›</a:t>
            </a:fld>
            <a:endParaRPr lang="en-BE"/>
          </a:p>
        </p:txBody>
      </p:sp>
    </p:spTree>
    <p:extLst>
      <p:ext uri="{BB962C8B-B14F-4D97-AF65-F5344CB8AC3E}">
        <p14:creationId xmlns:p14="http://schemas.microsoft.com/office/powerpoint/2010/main" val="10509637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7DD98079-7F19-831F-49A8-C9A5C962B82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BE"/>
          </a:p>
        </p:txBody>
      </p:sp>
      <p:sp>
        <p:nvSpPr>
          <p:cNvPr id="3" name="Text Placeholder 2">
            <a:extLst>
              <a:ext uri="{FF2B5EF4-FFF2-40B4-BE49-F238E27FC236}">
                <a16:creationId xmlns:a16="http://schemas.microsoft.com/office/drawing/2014/main" id="{ACD5A56F-E742-6772-0C9A-EA59BF11A22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BE"/>
          </a:p>
        </p:txBody>
      </p:sp>
      <p:sp>
        <p:nvSpPr>
          <p:cNvPr id="4" name="Date Placeholder 3">
            <a:extLst>
              <a:ext uri="{FF2B5EF4-FFF2-40B4-BE49-F238E27FC236}">
                <a16:creationId xmlns:a16="http://schemas.microsoft.com/office/drawing/2014/main" id="{FE553AAE-0392-B65C-7A4F-64511D16371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29A1548-76CB-4D4E-A92E-EB33D3F1F800}" type="datetimeFigureOut">
              <a:rPr lang="en-BE" smtClean="0"/>
              <a:t>31/03/2023</a:t>
            </a:fld>
            <a:endParaRPr lang="en-BE"/>
          </a:p>
        </p:txBody>
      </p:sp>
      <p:sp>
        <p:nvSpPr>
          <p:cNvPr id="5" name="Footer Placeholder 4">
            <a:extLst>
              <a:ext uri="{FF2B5EF4-FFF2-40B4-BE49-F238E27FC236}">
                <a16:creationId xmlns:a16="http://schemas.microsoft.com/office/drawing/2014/main" id="{22D6FCE2-7B5C-C358-5F92-586D44981B7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BE"/>
          </a:p>
        </p:txBody>
      </p:sp>
      <p:sp>
        <p:nvSpPr>
          <p:cNvPr id="6" name="Slide Number Placeholder 5">
            <a:extLst>
              <a:ext uri="{FF2B5EF4-FFF2-40B4-BE49-F238E27FC236}">
                <a16:creationId xmlns:a16="http://schemas.microsoft.com/office/drawing/2014/main" id="{3C7469E8-3FF4-C0F3-E7CA-C4B537200C9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2AA5387-D30E-4B4C-96BB-FA1B416C4329}" type="slidenum">
              <a:rPr lang="en-BE" smtClean="0"/>
              <a:t>‹#›</a:t>
            </a:fld>
            <a:endParaRPr lang="en-BE"/>
          </a:p>
        </p:txBody>
      </p:sp>
    </p:spTree>
    <p:extLst>
      <p:ext uri="{BB962C8B-B14F-4D97-AF65-F5344CB8AC3E}">
        <p14:creationId xmlns:p14="http://schemas.microsoft.com/office/powerpoint/2010/main" val="425351043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B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5.xml"/><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3" Type="http://schemas.openxmlformats.org/officeDocument/2006/relationships/customXml" Target="../ink/ink1.xml"/><Relationship Id="rId2" Type="http://schemas.openxmlformats.org/officeDocument/2006/relationships/notesSlide" Target="../notesSlides/notesSlide16.xml"/><Relationship Id="rId1" Type="http://schemas.openxmlformats.org/officeDocument/2006/relationships/slideLayout" Target="../slideLayouts/slideLayout14.xml"/><Relationship Id="rId4" Type="http://schemas.openxmlformats.org/officeDocument/2006/relationships/image" Target="../media/image40.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4.xml"/></Relationships>
</file>

<file path=ppt/slides/_rels/slide2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2.xml"/><Relationship Id="rId1" Type="http://schemas.openxmlformats.org/officeDocument/2006/relationships/slideLayout" Target="../slideLayouts/slideLayout14.xml"/><Relationship Id="rId4" Type="http://schemas.openxmlformats.org/officeDocument/2006/relationships/image" Target="../media/image6.sv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6.xml"/><Relationship Id="rId1" Type="http://schemas.openxmlformats.org/officeDocument/2006/relationships/slideLayout" Target="../slideLayouts/slideLayout14.xml"/></Relationships>
</file>

<file path=ppt/slides/_rels/slide27.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7.xml"/><Relationship Id="rId1" Type="http://schemas.openxmlformats.org/officeDocument/2006/relationships/slideLayout" Target="../slideLayouts/slideLayout14.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8.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28.xml"/><Relationship Id="rId1" Type="http://schemas.openxmlformats.org/officeDocument/2006/relationships/slideLayout" Target="../slideLayouts/slideLayout14.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4.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4.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4.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4.xml"/></Relationships>
</file>

<file path=ppt/slides/_rels/slide3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6.xml"/><Relationship Id="rId1" Type="http://schemas.openxmlformats.org/officeDocument/2006/relationships/slideLayout" Target="../slideLayouts/slideLayout14.xml"/><Relationship Id="rId4" Type="http://schemas.openxmlformats.org/officeDocument/2006/relationships/image" Target="../media/image9.svg"/></Relationships>
</file>

<file path=ppt/slides/_rels/slide3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7.xml"/><Relationship Id="rId1" Type="http://schemas.openxmlformats.org/officeDocument/2006/relationships/slideLayout" Target="../slideLayouts/slideLayout14.xml"/><Relationship Id="rId6" Type="http://schemas.openxmlformats.org/officeDocument/2006/relationships/image" Target="../media/image13.svg"/><Relationship Id="rId5" Type="http://schemas.openxmlformats.org/officeDocument/2006/relationships/image" Target="../media/image12.png"/><Relationship Id="rId4" Type="http://schemas.openxmlformats.org/officeDocument/2006/relationships/image" Target="../media/image11.svg"/></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4.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4.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4.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4.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4.xml"/></Relationships>
</file>

<file path=ppt/slides/_rels/slide44.xml.rels><?xml version="1.0" encoding="UTF-8" standalone="yes"?>
<Relationships xmlns="http://schemas.openxmlformats.org/package/2006/relationships"><Relationship Id="rId8" Type="http://schemas.openxmlformats.org/officeDocument/2006/relationships/image" Target="../media/image19.svg"/><Relationship Id="rId3" Type="http://schemas.openxmlformats.org/officeDocument/2006/relationships/image" Target="../media/image14.png"/><Relationship Id="rId7" Type="http://schemas.openxmlformats.org/officeDocument/2006/relationships/image" Target="../media/image18.png"/><Relationship Id="rId2" Type="http://schemas.openxmlformats.org/officeDocument/2006/relationships/notesSlide" Target="../notesSlides/notesSlide44.xml"/><Relationship Id="rId1" Type="http://schemas.openxmlformats.org/officeDocument/2006/relationships/slideLayout" Target="../slideLayouts/slideLayout14.xml"/><Relationship Id="rId6" Type="http://schemas.openxmlformats.org/officeDocument/2006/relationships/image" Target="../media/image17.svg"/><Relationship Id="rId5" Type="http://schemas.openxmlformats.org/officeDocument/2006/relationships/image" Target="../media/image16.png"/><Relationship Id="rId4" Type="http://schemas.openxmlformats.org/officeDocument/2006/relationships/image" Target="../media/image15.svg"/></Relationships>
</file>

<file path=ppt/slides/_rels/slide4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45.xml"/><Relationship Id="rId1" Type="http://schemas.openxmlformats.org/officeDocument/2006/relationships/slideLayout" Target="../slideLayouts/slideLayout14.xml"/><Relationship Id="rId6" Type="http://schemas.openxmlformats.org/officeDocument/2006/relationships/image" Target="../media/image23.svg"/><Relationship Id="rId5" Type="http://schemas.openxmlformats.org/officeDocument/2006/relationships/image" Target="../media/image22.png"/><Relationship Id="rId4" Type="http://schemas.openxmlformats.org/officeDocument/2006/relationships/image" Target="../media/image21.svg"/></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4.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14.xml"/></Relationships>
</file>

<file path=ppt/slides/_rels/slide4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49.xml"/><Relationship Id="rId1" Type="http://schemas.openxmlformats.org/officeDocument/2006/relationships/slideLayout" Target="../slideLayouts/slideLayout14.xml"/><Relationship Id="rId4" Type="http://schemas.openxmlformats.org/officeDocument/2006/relationships/image" Target="../media/image25.sv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4.xml"/></Relationships>
</file>

<file path=ppt/slides/_rels/slide50.xml.rels><?xml version="1.0" encoding="UTF-8" standalone="yes"?>
<Relationships xmlns="http://schemas.openxmlformats.org/package/2006/relationships"><Relationship Id="rId8" Type="http://schemas.openxmlformats.org/officeDocument/2006/relationships/image" Target="../media/image31.svg"/><Relationship Id="rId3" Type="http://schemas.openxmlformats.org/officeDocument/2006/relationships/image" Target="../media/image26.png"/><Relationship Id="rId7" Type="http://schemas.openxmlformats.org/officeDocument/2006/relationships/image" Target="../media/image30.png"/><Relationship Id="rId2" Type="http://schemas.openxmlformats.org/officeDocument/2006/relationships/notesSlide" Target="../notesSlides/notesSlide50.xml"/><Relationship Id="rId1" Type="http://schemas.openxmlformats.org/officeDocument/2006/relationships/slideLayout" Target="../slideLayouts/slideLayout14.xml"/><Relationship Id="rId6" Type="http://schemas.openxmlformats.org/officeDocument/2006/relationships/image" Target="../media/image29.svg"/><Relationship Id="rId5" Type="http://schemas.openxmlformats.org/officeDocument/2006/relationships/image" Target="../media/image28.png"/><Relationship Id="rId4" Type="http://schemas.openxmlformats.org/officeDocument/2006/relationships/image" Target="../media/image27.svg"/></Relationships>
</file>

<file path=ppt/slides/_rels/slide51.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51.xml"/><Relationship Id="rId1" Type="http://schemas.openxmlformats.org/officeDocument/2006/relationships/slideLayout" Target="../slideLayouts/slideLayout14.xml"/><Relationship Id="rId4" Type="http://schemas.openxmlformats.org/officeDocument/2006/relationships/image" Target="../media/image29.svg"/></Relationships>
</file>

<file path=ppt/slides/_rels/slide52.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52.xml"/><Relationship Id="rId1" Type="http://schemas.openxmlformats.org/officeDocument/2006/relationships/slideLayout" Target="../slideLayouts/slideLayout14.xml"/><Relationship Id="rId4" Type="http://schemas.openxmlformats.org/officeDocument/2006/relationships/image" Target="../media/image31.svg"/></Relationships>
</file>

<file path=ppt/slides/_rels/slide53.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53.xml"/><Relationship Id="rId1" Type="http://schemas.openxmlformats.org/officeDocument/2006/relationships/slideLayout" Target="../slideLayouts/slideLayout14.xml"/><Relationship Id="rId4" Type="http://schemas.openxmlformats.org/officeDocument/2006/relationships/image" Target="../media/image27.svg"/></Relationships>
</file>

<file path=ppt/slides/_rels/slide5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54.xml"/><Relationship Id="rId1" Type="http://schemas.openxmlformats.org/officeDocument/2006/relationships/slideLayout" Target="../slideLayouts/slideLayout14.xml"/><Relationship Id="rId4" Type="http://schemas.openxmlformats.org/officeDocument/2006/relationships/image" Target="../media/image17.svg"/></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14.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14.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94A1FAC-1ABD-2034-06D3-589296FEE7F3}"/>
              </a:ext>
            </a:extLst>
          </p:cNvPr>
          <p:cNvSpPr txBox="1"/>
          <p:nvPr/>
        </p:nvSpPr>
        <p:spPr>
          <a:xfrm>
            <a:off x="851850" y="1210081"/>
            <a:ext cx="6181725" cy="3447098"/>
          </a:xfrm>
          <a:prstGeom prst="rect">
            <a:avLst/>
          </a:prstGeom>
          <a:noFill/>
        </p:spPr>
        <p:txBody>
          <a:bodyPr wrap="square" rtlCol="0">
            <a:spAutoFit/>
          </a:bodyPr>
          <a:lstStyle/>
          <a:p>
            <a:r>
              <a:rPr lang="en-CA" sz="5400" b="1" dirty="0">
                <a:solidFill>
                  <a:schemeClr val="accent4"/>
                </a:solidFill>
                <a:latin typeface="Garamond" panose="02020404030301010803" pitchFamily="18" charset="0"/>
              </a:rPr>
              <a:t>Mental Health </a:t>
            </a:r>
            <a:br>
              <a:rPr lang="en-CA" sz="5400" b="1" dirty="0">
                <a:solidFill>
                  <a:schemeClr val="accent4"/>
                </a:solidFill>
                <a:latin typeface="Garamond" panose="02020404030301010803" pitchFamily="18" charset="0"/>
              </a:rPr>
            </a:br>
            <a:r>
              <a:rPr lang="en-CA" sz="5400" b="1" dirty="0">
                <a:solidFill>
                  <a:schemeClr val="accent4"/>
                </a:solidFill>
                <a:latin typeface="Garamond" panose="02020404030301010803" pitchFamily="18" charset="0"/>
              </a:rPr>
              <a:t>and Psychosocial Support</a:t>
            </a:r>
          </a:p>
          <a:p>
            <a:endParaRPr lang="en-CA" sz="2800" b="1" spc="300" dirty="0">
              <a:solidFill>
                <a:schemeClr val="accent4"/>
              </a:solidFill>
              <a:latin typeface="Garamond" panose="02020404030301010803" pitchFamily="18" charset="0"/>
            </a:endParaRPr>
          </a:p>
          <a:p>
            <a:r>
              <a:rPr lang="en-CA" sz="2800" b="1" spc="300" dirty="0">
                <a:solidFill>
                  <a:schemeClr val="accent4"/>
                </a:solidFill>
                <a:latin typeface="Garamond" panose="02020404030301010803" pitchFamily="18" charset="0"/>
              </a:rPr>
              <a:t>LEVEL 1 MODULE 4</a:t>
            </a:r>
          </a:p>
        </p:txBody>
      </p:sp>
      <p:pic>
        <p:nvPicPr>
          <p:cNvPr id="10" name="Picture 9" descr="Logo&#10;&#10;Description automatically generated">
            <a:extLst>
              <a:ext uri="{FF2B5EF4-FFF2-40B4-BE49-F238E27FC236}">
                <a16:creationId xmlns:a16="http://schemas.microsoft.com/office/drawing/2014/main" id="{F228AAED-6489-CE6C-3B05-3A312040511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983079" y="5049041"/>
            <a:ext cx="2405008" cy="923462"/>
          </a:xfrm>
          <a:prstGeom prst="rect">
            <a:avLst/>
          </a:prstGeom>
        </p:spPr>
      </p:pic>
      <p:pic>
        <p:nvPicPr>
          <p:cNvPr id="11" name="Picture 10" descr="Text&#10;&#10;Description automatically generated">
            <a:extLst>
              <a:ext uri="{FF2B5EF4-FFF2-40B4-BE49-F238E27FC236}">
                <a16:creationId xmlns:a16="http://schemas.microsoft.com/office/drawing/2014/main" id="{EDC103E7-B2FF-960F-87C1-1C0CC2E2DC4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64892" y="5150682"/>
            <a:ext cx="2405009" cy="685884"/>
          </a:xfrm>
          <a:prstGeom prst="rect">
            <a:avLst/>
          </a:prstGeom>
        </p:spPr>
      </p:pic>
      <p:grpSp>
        <p:nvGrpSpPr>
          <p:cNvPr id="12" name="Group 11">
            <a:extLst>
              <a:ext uri="{FF2B5EF4-FFF2-40B4-BE49-F238E27FC236}">
                <a16:creationId xmlns:a16="http://schemas.microsoft.com/office/drawing/2014/main" id="{FD281422-D05C-02B4-BC4C-D7476D834F7B}"/>
              </a:ext>
            </a:extLst>
          </p:cNvPr>
          <p:cNvGrpSpPr/>
          <p:nvPr/>
        </p:nvGrpSpPr>
        <p:grpSpPr>
          <a:xfrm>
            <a:off x="6865124" y="1538514"/>
            <a:ext cx="4354193" cy="3955110"/>
            <a:chOff x="3994092" y="3560195"/>
            <a:chExt cx="816977" cy="742097"/>
          </a:xfrm>
        </p:grpSpPr>
        <p:sp>
          <p:nvSpPr>
            <p:cNvPr id="13" name="Hexagon 12">
              <a:extLst>
                <a:ext uri="{FF2B5EF4-FFF2-40B4-BE49-F238E27FC236}">
                  <a16:creationId xmlns:a16="http://schemas.microsoft.com/office/drawing/2014/main" id="{EB686B45-4598-6D2C-D844-83626C045FF6}"/>
                </a:ext>
              </a:extLst>
            </p:cNvPr>
            <p:cNvSpPr/>
            <p:nvPr/>
          </p:nvSpPr>
          <p:spPr>
            <a:xfrm rot="1782986">
              <a:off x="3994092" y="3560195"/>
              <a:ext cx="816977" cy="742097"/>
            </a:xfrm>
            <a:prstGeom prst="hexagon">
              <a:avLst>
                <a:gd name="adj" fmla="val 28965"/>
                <a:gd name="vf" fmla="val 115470"/>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200" dirty="0"/>
            </a:p>
          </p:txBody>
        </p:sp>
        <p:grpSp>
          <p:nvGrpSpPr>
            <p:cNvPr id="14" name="Group 13">
              <a:extLst>
                <a:ext uri="{FF2B5EF4-FFF2-40B4-BE49-F238E27FC236}">
                  <a16:creationId xmlns:a16="http://schemas.microsoft.com/office/drawing/2014/main" id="{C6C60732-6358-175D-304E-E11E42E36FF3}"/>
                </a:ext>
              </a:extLst>
            </p:cNvPr>
            <p:cNvGrpSpPr/>
            <p:nvPr/>
          </p:nvGrpSpPr>
          <p:grpSpPr>
            <a:xfrm>
              <a:off x="4160713" y="3776173"/>
              <a:ext cx="482041" cy="423475"/>
              <a:chOff x="3370418" y="3012992"/>
              <a:chExt cx="385258" cy="321207"/>
            </a:xfrm>
          </p:grpSpPr>
          <p:sp>
            <p:nvSpPr>
              <p:cNvPr id="15" name="Heart 14">
                <a:extLst>
                  <a:ext uri="{FF2B5EF4-FFF2-40B4-BE49-F238E27FC236}">
                    <a16:creationId xmlns:a16="http://schemas.microsoft.com/office/drawing/2014/main" id="{C4F7F6FA-766B-4F2A-B409-A9ADB7513D1A}"/>
                  </a:ext>
                </a:extLst>
              </p:cNvPr>
              <p:cNvSpPr/>
              <p:nvPr/>
            </p:nvSpPr>
            <p:spPr>
              <a:xfrm>
                <a:off x="3370418" y="3012992"/>
                <a:ext cx="385258" cy="321207"/>
              </a:xfrm>
              <a:prstGeom prst="hear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200" dirty="0"/>
              </a:p>
            </p:txBody>
          </p:sp>
          <p:sp>
            <p:nvSpPr>
              <p:cNvPr id="16" name="L-Shape 15">
                <a:extLst>
                  <a:ext uri="{FF2B5EF4-FFF2-40B4-BE49-F238E27FC236}">
                    <a16:creationId xmlns:a16="http://schemas.microsoft.com/office/drawing/2014/main" id="{5629241D-DADE-032F-3DB2-B611515CC608}"/>
                  </a:ext>
                </a:extLst>
              </p:cNvPr>
              <p:cNvSpPr/>
              <p:nvPr/>
            </p:nvSpPr>
            <p:spPr>
              <a:xfrm rot="18361091">
                <a:off x="3505897" y="3140174"/>
                <a:ext cx="143017" cy="72785"/>
              </a:xfrm>
              <a:prstGeom prst="corner">
                <a:avLst>
                  <a:gd name="adj1" fmla="val 42208"/>
                  <a:gd name="adj2" fmla="val 43350"/>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200" dirty="0"/>
              </a:p>
            </p:txBody>
          </p:sp>
        </p:grpSp>
      </p:grpSp>
    </p:spTree>
    <p:extLst>
      <p:ext uri="{BB962C8B-B14F-4D97-AF65-F5344CB8AC3E}">
        <p14:creationId xmlns:p14="http://schemas.microsoft.com/office/powerpoint/2010/main" val="77992768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FCFE94-8837-47DD-B69B-6BA207F449F6}"/>
              </a:ext>
            </a:extLst>
          </p:cNvPr>
          <p:cNvSpPr>
            <a:spLocks noGrp="1"/>
          </p:cNvSpPr>
          <p:nvPr>
            <p:ph type="title"/>
          </p:nvPr>
        </p:nvSpPr>
        <p:spPr/>
        <p:txBody>
          <a:bodyPr/>
          <a:lstStyle/>
          <a:p>
            <a:r>
              <a:rPr lang="en-CA" dirty="0"/>
              <a:t>Psychosocial</a:t>
            </a:r>
          </a:p>
        </p:txBody>
      </p:sp>
      <p:grpSp>
        <p:nvGrpSpPr>
          <p:cNvPr id="18" name="Group 17">
            <a:extLst>
              <a:ext uri="{FF2B5EF4-FFF2-40B4-BE49-F238E27FC236}">
                <a16:creationId xmlns:a16="http://schemas.microsoft.com/office/drawing/2014/main" id="{12074337-3F0C-16C9-B7C0-61BCC5CF8506}"/>
              </a:ext>
            </a:extLst>
          </p:cNvPr>
          <p:cNvGrpSpPr/>
          <p:nvPr/>
        </p:nvGrpSpPr>
        <p:grpSpPr>
          <a:xfrm>
            <a:off x="2175992" y="1691754"/>
            <a:ext cx="1340023" cy="2627293"/>
            <a:chOff x="2129145" y="1649883"/>
            <a:chExt cx="1470143" cy="2882410"/>
          </a:xfrm>
        </p:grpSpPr>
        <p:grpSp>
          <p:nvGrpSpPr>
            <p:cNvPr id="4" name="Group 3">
              <a:extLst>
                <a:ext uri="{FF2B5EF4-FFF2-40B4-BE49-F238E27FC236}">
                  <a16:creationId xmlns:a16="http://schemas.microsoft.com/office/drawing/2014/main" id="{607249AF-8941-3C00-57E3-E73015701CAA}"/>
                </a:ext>
              </a:extLst>
            </p:cNvPr>
            <p:cNvGrpSpPr/>
            <p:nvPr/>
          </p:nvGrpSpPr>
          <p:grpSpPr>
            <a:xfrm>
              <a:off x="2129145" y="1649883"/>
              <a:ext cx="1470143" cy="2882410"/>
              <a:chOff x="6292281" y="3188629"/>
              <a:chExt cx="950012" cy="1799163"/>
            </a:xfrm>
            <a:solidFill>
              <a:schemeClr val="accent4">
                <a:lumMod val="60000"/>
                <a:lumOff val="40000"/>
              </a:schemeClr>
            </a:solidFill>
          </p:grpSpPr>
          <p:grpSp>
            <p:nvGrpSpPr>
              <p:cNvPr id="5" name="Group 4">
                <a:extLst>
                  <a:ext uri="{FF2B5EF4-FFF2-40B4-BE49-F238E27FC236}">
                    <a16:creationId xmlns:a16="http://schemas.microsoft.com/office/drawing/2014/main" id="{EA89E0FC-BB7E-BB7C-9568-07AAAFAEF1E4}"/>
                  </a:ext>
                </a:extLst>
              </p:cNvPr>
              <p:cNvGrpSpPr/>
              <p:nvPr/>
            </p:nvGrpSpPr>
            <p:grpSpPr>
              <a:xfrm>
                <a:off x="6292281" y="3188629"/>
                <a:ext cx="950012" cy="1799163"/>
                <a:chOff x="7838339" y="2226754"/>
                <a:chExt cx="1969639" cy="3730164"/>
              </a:xfrm>
              <a:grpFill/>
            </p:grpSpPr>
            <p:sp>
              <p:nvSpPr>
                <p:cNvPr id="8" name="Round Same Side Corner Rectangle 3">
                  <a:extLst>
                    <a:ext uri="{FF2B5EF4-FFF2-40B4-BE49-F238E27FC236}">
                      <a16:creationId xmlns:a16="http://schemas.microsoft.com/office/drawing/2014/main" id="{7A8FD5ED-D98A-FBB3-7E0B-AC70634C0448}"/>
                    </a:ext>
                  </a:extLst>
                </p:cNvPr>
                <p:cNvSpPr/>
                <p:nvPr/>
              </p:nvSpPr>
              <p:spPr>
                <a:xfrm>
                  <a:off x="8212525" y="3545356"/>
                  <a:ext cx="1224623" cy="2411562"/>
                </a:xfrm>
                <a:prstGeom prst="round2SameRect">
                  <a:avLst>
                    <a:gd name="adj1" fmla="val 41871"/>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9" name="Oval 8">
                  <a:extLst>
                    <a:ext uri="{FF2B5EF4-FFF2-40B4-BE49-F238E27FC236}">
                      <a16:creationId xmlns:a16="http://schemas.microsoft.com/office/drawing/2014/main" id="{00DFF8CE-3724-EFA5-57F4-23B9B2268491}"/>
                    </a:ext>
                  </a:extLst>
                </p:cNvPr>
                <p:cNvSpPr/>
                <p:nvPr/>
              </p:nvSpPr>
              <p:spPr>
                <a:xfrm>
                  <a:off x="8212539" y="2226754"/>
                  <a:ext cx="1238543" cy="123854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nvGrpSpPr>
                <p:cNvPr id="10" name="Group 9">
                  <a:extLst>
                    <a:ext uri="{FF2B5EF4-FFF2-40B4-BE49-F238E27FC236}">
                      <a16:creationId xmlns:a16="http://schemas.microsoft.com/office/drawing/2014/main" id="{A24E83E6-DA51-DACD-DBF0-2A09CB7A50E2}"/>
                    </a:ext>
                  </a:extLst>
                </p:cNvPr>
                <p:cNvGrpSpPr/>
                <p:nvPr/>
              </p:nvGrpSpPr>
              <p:grpSpPr>
                <a:xfrm rot="507905">
                  <a:off x="7838339" y="3815940"/>
                  <a:ext cx="553322" cy="1525212"/>
                  <a:chOff x="7916671" y="3937945"/>
                  <a:chExt cx="553322" cy="1525212"/>
                </a:xfrm>
                <a:grpFill/>
              </p:grpSpPr>
              <p:sp>
                <p:nvSpPr>
                  <p:cNvPr id="15" name="Round Same Side Corner Rectangle 25">
                    <a:extLst>
                      <a:ext uri="{FF2B5EF4-FFF2-40B4-BE49-F238E27FC236}">
                        <a16:creationId xmlns:a16="http://schemas.microsoft.com/office/drawing/2014/main" id="{52C52D90-304B-4735-77E7-3AF0BDBFC23E}"/>
                      </a:ext>
                    </a:extLst>
                  </p:cNvPr>
                  <p:cNvSpPr/>
                  <p:nvPr/>
                </p:nvSpPr>
                <p:spPr>
                  <a:xfrm rot="11570187">
                    <a:off x="8118418" y="3937945"/>
                    <a:ext cx="351575" cy="1086828"/>
                  </a:xfrm>
                  <a:prstGeom prst="round2SameRect">
                    <a:avLst>
                      <a:gd name="adj1" fmla="val 493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16" name="Oval 15">
                    <a:extLst>
                      <a:ext uri="{FF2B5EF4-FFF2-40B4-BE49-F238E27FC236}">
                        <a16:creationId xmlns:a16="http://schemas.microsoft.com/office/drawing/2014/main" id="{D1EAD8AA-44E2-FD35-DA28-53634F79985B}"/>
                      </a:ext>
                    </a:extLst>
                  </p:cNvPr>
                  <p:cNvSpPr/>
                  <p:nvPr/>
                </p:nvSpPr>
                <p:spPr>
                  <a:xfrm>
                    <a:off x="7916671" y="5050247"/>
                    <a:ext cx="412910" cy="41291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grpSp>
              <p:nvGrpSpPr>
                <p:cNvPr id="11" name="Group 10">
                  <a:extLst>
                    <a:ext uri="{FF2B5EF4-FFF2-40B4-BE49-F238E27FC236}">
                      <a16:creationId xmlns:a16="http://schemas.microsoft.com/office/drawing/2014/main" id="{956DC637-D8B7-1E35-72B5-160A8D435571}"/>
                    </a:ext>
                  </a:extLst>
                </p:cNvPr>
                <p:cNvGrpSpPr/>
                <p:nvPr/>
              </p:nvGrpSpPr>
              <p:grpSpPr>
                <a:xfrm rot="21105829" flipH="1">
                  <a:off x="9243874" y="3806245"/>
                  <a:ext cx="564104" cy="1525212"/>
                  <a:chOff x="7916671" y="3937945"/>
                  <a:chExt cx="553322" cy="1525212"/>
                </a:xfrm>
                <a:grpFill/>
              </p:grpSpPr>
              <p:sp>
                <p:nvSpPr>
                  <p:cNvPr id="13" name="Round Same Side Corner Rectangle 25">
                    <a:extLst>
                      <a:ext uri="{FF2B5EF4-FFF2-40B4-BE49-F238E27FC236}">
                        <a16:creationId xmlns:a16="http://schemas.microsoft.com/office/drawing/2014/main" id="{7EB6FB80-15BA-AB7F-3385-7CC7939A5E38}"/>
                      </a:ext>
                    </a:extLst>
                  </p:cNvPr>
                  <p:cNvSpPr/>
                  <p:nvPr/>
                </p:nvSpPr>
                <p:spPr>
                  <a:xfrm rot="11570187">
                    <a:off x="8118418" y="3937945"/>
                    <a:ext cx="351575" cy="1086828"/>
                  </a:xfrm>
                  <a:prstGeom prst="round2SameRect">
                    <a:avLst>
                      <a:gd name="adj1" fmla="val 493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14" name="Oval 13">
                    <a:extLst>
                      <a:ext uri="{FF2B5EF4-FFF2-40B4-BE49-F238E27FC236}">
                        <a16:creationId xmlns:a16="http://schemas.microsoft.com/office/drawing/2014/main" id="{F993075D-56CD-B151-EFF1-E9D9FC861EEC}"/>
                      </a:ext>
                    </a:extLst>
                  </p:cNvPr>
                  <p:cNvSpPr/>
                  <p:nvPr/>
                </p:nvSpPr>
                <p:spPr>
                  <a:xfrm>
                    <a:off x="7916671" y="5050247"/>
                    <a:ext cx="412910" cy="41291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grpSp>
          <p:sp>
            <p:nvSpPr>
              <p:cNvPr id="6" name="Heart 5">
                <a:extLst>
                  <a:ext uri="{FF2B5EF4-FFF2-40B4-BE49-F238E27FC236}">
                    <a16:creationId xmlns:a16="http://schemas.microsoft.com/office/drawing/2014/main" id="{767672EF-DB52-78B8-BA56-A16D9110B4CE}"/>
                  </a:ext>
                </a:extLst>
              </p:cNvPr>
              <p:cNvSpPr/>
              <p:nvPr/>
            </p:nvSpPr>
            <p:spPr>
              <a:xfrm>
                <a:off x="6737059" y="3959422"/>
                <a:ext cx="385258" cy="321207"/>
              </a:xfrm>
              <a:prstGeom prst="hear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7" name="L-Shape 6">
                <a:extLst>
                  <a:ext uri="{FF2B5EF4-FFF2-40B4-BE49-F238E27FC236}">
                    <a16:creationId xmlns:a16="http://schemas.microsoft.com/office/drawing/2014/main" id="{FD4DDCC9-6D32-FB94-27E2-C230712220B4}"/>
                  </a:ext>
                </a:extLst>
              </p:cNvPr>
              <p:cNvSpPr/>
              <p:nvPr/>
            </p:nvSpPr>
            <p:spPr>
              <a:xfrm rot="18361091">
                <a:off x="6872538" y="4086604"/>
                <a:ext cx="143017" cy="72785"/>
              </a:xfrm>
              <a:prstGeom prst="corner">
                <a:avLst>
                  <a:gd name="adj1" fmla="val 42208"/>
                  <a:gd name="adj2" fmla="val 4335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sp>
          <p:nvSpPr>
            <p:cNvPr id="32" name="Oval 31">
              <a:extLst>
                <a:ext uri="{FF2B5EF4-FFF2-40B4-BE49-F238E27FC236}">
                  <a16:creationId xmlns:a16="http://schemas.microsoft.com/office/drawing/2014/main" id="{8B9EFC44-17BB-D563-EBD9-14F1B3CBB4C6}"/>
                </a:ext>
              </a:extLst>
            </p:cNvPr>
            <p:cNvSpPr/>
            <p:nvPr/>
          </p:nvSpPr>
          <p:spPr>
            <a:xfrm>
              <a:off x="2972054" y="1708703"/>
              <a:ext cx="421458" cy="455934"/>
            </a:xfrm>
            <a:prstGeom prst="ellipse">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31" name="L-Shape 30">
              <a:extLst>
                <a:ext uri="{FF2B5EF4-FFF2-40B4-BE49-F238E27FC236}">
                  <a16:creationId xmlns:a16="http://schemas.microsoft.com/office/drawing/2014/main" id="{6CEE1D04-D500-2C02-6710-20196B3D2CFB}"/>
                </a:ext>
              </a:extLst>
            </p:cNvPr>
            <p:cNvSpPr/>
            <p:nvPr/>
          </p:nvSpPr>
          <p:spPr>
            <a:xfrm rot="18361091">
              <a:off x="3084745" y="1858537"/>
              <a:ext cx="237125" cy="116567"/>
            </a:xfrm>
            <a:prstGeom prst="corner">
              <a:avLst>
                <a:gd name="adj1" fmla="val 42208"/>
                <a:gd name="adj2" fmla="val 4335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grpSp>
        <p:nvGrpSpPr>
          <p:cNvPr id="72" name="Group 71">
            <a:extLst>
              <a:ext uri="{FF2B5EF4-FFF2-40B4-BE49-F238E27FC236}">
                <a16:creationId xmlns:a16="http://schemas.microsoft.com/office/drawing/2014/main" id="{970D246E-57E4-8FE4-D5AD-2726AEF56446}"/>
              </a:ext>
            </a:extLst>
          </p:cNvPr>
          <p:cNvGrpSpPr/>
          <p:nvPr/>
        </p:nvGrpSpPr>
        <p:grpSpPr>
          <a:xfrm>
            <a:off x="7610797" y="1548149"/>
            <a:ext cx="3218298" cy="3249975"/>
            <a:chOff x="3943574" y="1346805"/>
            <a:chExt cx="7801386" cy="7801386"/>
          </a:xfrm>
        </p:grpSpPr>
        <p:sp>
          <p:nvSpPr>
            <p:cNvPr id="73" name="Oval 72">
              <a:extLst>
                <a:ext uri="{FF2B5EF4-FFF2-40B4-BE49-F238E27FC236}">
                  <a16:creationId xmlns:a16="http://schemas.microsoft.com/office/drawing/2014/main" id="{8D13EF73-8341-40C9-2423-AE238BA9F075}"/>
                </a:ext>
              </a:extLst>
            </p:cNvPr>
            <p:cNvSpPr/>
            <p:nvPr/>
          </p:nvSpPr>
          <p:spPr>
            <a:xfrm>
              <a:off x="3943574" y="1346805"/>
              <a:ext cx="7801386" cy="7801386"/>
            </a:xfrm>
            <a:prstGeom prst="ellipse">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74" name="Oval 73">
              <a:extLst>
                <a:ext uri="{FF2B5EF4-FFF2-40B4-BE49-F238E27FC236}">
                  <a16:creationId xmlns:a16="http://schemas.microsoft.com/office/drawing/2014/main" id="{48CAD879-7119-BB7F-4D8A-3BD49F7C9DFF}"/>
                </a:ext>
              </a:extLst>
            </p:cNvPr>
            <p:cNvSpPr/>
            <p:nvPr/>
          </p:nvSpPr>
          <p:spPr>
            <a:xfrm>
              <a:off x="4541599" y="1956118"/>
              <a:ext cx="6574444" cy="657444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75" name="Oval 74">
              <a:extLst>
                <a:ext uri="{FF2B5EF4-FFF2-40B4-BE49-F238E27FC236}">
                  <a16:creationId xmlns:a16="http://schemas.microsoft.com/office/drawing/2014/main" id="{F0D046BD-948B-5724-1377-92C1408DE654}"/>
                </a:ext>
              </a:extLst>
            </p:cNvPr>
            <p:cNvSpPr/>
            <p:nvPr/>
          </p:nvSpPr>
          <p:spPr>
            <a:xfrm>
              <a:off x="5121643" y="2523285"/>
              <a:ext cx="5385038" cy="5385038"/>
            </a:xfrm>
            <a:prstGeom prst="ellipse">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76" name="Oval 75">
              <a:extLst>
                <a:ext uri="{FF2B5EF4-FFF2-40B4-BE49-F238E27FC236}">
                  <a16:creationId xmlns:a16="http://schemas.microsoft.com/office/drawing/2014/main" id="{4F1732B1-FDA1-1D7B-AD32-1ED091EE11BD}"/>
                </a:ext>
              </a:extLst>
            </p:cNvPr>
            <p:cNvSpPr/>
            <p:nvPr/>
          </p:nvSpPr>
          <p:spPr>
            <a:xfrm>
              <a:off x="5741231" y="3105543"/>
              <a:ext cx="4145862" cy="4145862"/>
            </a:xfrm>
            <a:prstGeom prst="ellipse">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77" name="Oval 76">
              <a:extLst>
                <a:ext uri="{FF2B5EF4-FFF2-40B4-BE49-F238E27FC236}">
                  <a16:creationId xmlns:a16="http://schemas.microsoft.com/office/drawing/2014/main" id="{378F9E69-B4F8-E614-4B0F-AA18C9519565}"/>
                </a:ext>
              </a:extLst>
            </p:cNvPr>
            <p:cNvSpPr/>
            <p:nvPr/>
          </p:nvSpPr>
          <p:spPr>
            <a:xfrm>
              <a:off x="6442797" y="3734452"/>
              <a:ext cx="2802940" cy="280294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grpSp>
        <p:nvGrpSpPr>
          <p:cNvPr id="12" name="Group 11">
            <a:extLst>
              <a:ext uri="{FF2B5EF4-FFF2-40B4-BE49-F238E27FC236}">
                <a16:creationId xmlns:a16="http://schemas.microsoft.com/office/drawing/2014/main" id="{823B0D9B-872D-ED2C-2E47-000B13461224}"/>
              </a:ext>
            </a:extLst>
          </p:cNvPr>
          <p:cNvGrpSpPr/>
          <p:nvPr/>
        </p:nvGrpSpPr>
        <p:grpSpPr>
          <a:xfrm>
            <a:off x="8060964" y="2920248"/>
            <a:ext cx="530027" cy="985801"/>
            <a:chOff x="7838339" y="2226754"/>
            <a:chExt cx="1969639" cy="3730164"/>
          </a:xfrm>
          <a:solidFill>
            <a:schemeClr val="bg1"/>
          </a:solidFill>
        </p:grpSpPr>
        <p:sp>
          <p:nvSpPr>
            <p:cNvPr id="20" name="Round Same Side Corner Rectangle 3">
              <a:extLst>
                <a:ext uri="{FF2B5EF4-FFF2-40B4-BE49-F238E27FC236}">
                  <a16:creationId xmlns:a16="http://schemas.microsoft.com/office/drawing/2014/main" id="{65C60A30-07B2-40B7-C3D4-683B6FE7DA1C}"/>
                </a:ext>
              </a:extLst>
            </p:cNvPr>
            <p:cNvSpPr/>
            <p:nvPr/>
          </p:nvSpPr>
          <p:spPr>
            <a:xfrm>
              <a:off x="8212525" y="3545356"/>
              <a:ext cx="1224623" cy="2411562"/>
            </a:xfrm>
            <a:prstGeom prst="round2SameRect">
              <a:avLst>
                <a:gd name="adj1" fmla="val 41871"/>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21" name="Oval 20">
              <a:extLst>
                <a:ext uri="{FF2B5EF4-FFF2-40B4-BE49-F238E27FC236}">
                  <a16:creationId xmlns:a16="http://schemas.microsoft.com/office/drawing/2014/main" id="{932F4A36-9767-24E9-1950-4FC6DAEBD736}"/>
                </a:ext>
              </a:extLst>
            </p:cNvPr>
            <p:cNvSpPr/>
            <p:nvPr/>
          </p:nvSpPr>
          <p:spPr>
            <a:xfrm>
              <a:off x="8212539" y="2226754"/>
              <a:ext cx="1238543" cy="123854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nvGrpSpPr>
            <p:cNvPr id="22" name="Group 21">
              <a:extLst>
                <a:ext uri="{FF2B5EF4-FFF2-40B4-BE49-F238E27FC236}">
                  <a16:creationId xmlns:a16="http://schemas.microsoft.com/office/drawing/2014/main" id="{550C257F-C75C-4970-7457-FD162B57B830}"/>
                </a:ext>
              </a:extLst>
            </p:cNvPr>
            <p:cNvGrpSpPr/>
            <p:nvPr/>
          </p:nvGrpSpPr>
          <p:grpSpPr>
            <a:xfrm rot="507905">
              <a:off x="7838339" y="3815940"/>
              <a:ext cx="553322" cy="1525212"/>
              <a:chOff x="7916671" y="3937945"/>
              <a:chExt cx="553322" cy="1525212"/>
            </a:xfrm>
            <a:grpFill/>
          </p:grpSpPr>
          <p:sp>
            <p:nvSpPr>
              <p:cNvPr id="26" name="Round Same Side Corner Rectangle 25">
                <a:extLst>
                  <a:ext uri="{FF2B5EF4-FFF2-40B4-BE49-F238E27FC236}">
                    <a16:creationId xmlns:a16="http://schemas.microsoft.com/office/drawing/2014/main" id="{1598FE78-1D6C-DBB0-3F0B-87A8FB22D352}"/>
                  </a:ext>
                </a:extLst>
              </p:cNvPr>
              <p:cNvSpPr/>
              <p:nvPr/>
            </p:nvSpPr>
            <p:spPr>
              <a:xfrm rot="11570187">
                <a:off x="8118418" y="3937945"/>
                <a:ext cx="351575" cy="1086828"/>
              </a:xfrm>
              <a:prstGeom prst="round2SameRect">
                <a:avLst>
                  <a:gd name="adj1" fmla="val 493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27" name="Oval 26">
                <a:extLst>
                  <a:ext uri="{FF2B5EF4-FFF2-40B4-BE49-F238E27FC236}">
                    <a16:creationId xmlns:a16="http://schemas.microsoft.com/office/drawing/2014/main" id="{1F85F6F9-AB3C-CAA8-905C-F20E8F71649C}"/>
                  </a:ext>
                </a:extLst>
              </p:cNvPr>
              <p:cNvSpPr/>
              <p:nvPr/>
            </p:nvSpPr>
            <p:spPr>
              <a:xfrm>
                <a:off x="7916671" y="5050247"/>
                <a:ext cx="412910" cy="41291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grpSp>
          <p:nvGrpSpPr>
            <p:cNvPr id="23" name="Group 22">
              <a:extLst>
                <a:ext uri="{FF2B5EF4-FFF2-40B4-BE49-F238E27FC236}">
                  <a16:creationId xmlns:a16="http://schemas.microsoft.com/office/drawing/2014/main" id="{D00F19BC-CBC3-9FC7-DFA8-3507082CC729}"/>
                </a:ext>
              </a:extLst>
            </p:cNvPr>
            <p:cNvGrpSpPr/>
            <p:nvPr/>
          </p:nvGrpSpPr>
          <p:grpSpPr>
            <a:xfrm rot="21105829" flipH="1">
              <a:off x="9243874" y="3806245"/>
              <a:ext cx="564104" cy="1525212"/>
              <a:chOff x="7916671" y="3937945"/>
              <a:chExt cx="553322" cy="1525212"/>
            </a:xfrm>
            <a:grpFill/>
          </p:grpSpPr>
          <p:sp>
            <p:nvSpPr>
              <p:cNvPr id="24" name="Round Same Side Corner Rectangle 25">
                <a:extLst>
                  <a:ext uri="{FF2B5EF4-FFF2-40B4-BE49-F238E27FC236}">
                    <a16:creationId xmlns:a16="http://schemas.microsoft.com/office/drawing/2014/main" id="{EB72201C-827B-F079-4929-076329BF14BC}"/>
                  </a:ext>
                </a:extLst>
              </p:cNvPr>
              <p:cNvSpPr/>
              <p:nvPr/>
            </p:nvSpPr>
            <p:spPr>
              <a:xfrm rot="11570187">
                <a:off x="8118418" y="3937945"/>
                <a:ext cx="351575" cy="1086828"/>
              </a:xfrm>
              <a:prstGeom prst="round2SameRect">
                <a:avLst>
                  <a:gd name="adj1" fmla="val 493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25" name="Oval 24">
                <a:extLst>
                  <a:ext uri="{FF2B5EF4-FFF2-40B4-BE49-F238E27FC236}">
                    <a16:creationId xmlns:a16="http://schemas.microsoft.com/office/drawing/2014/main" id="{FD571175-26E3-B351-84DC-95F8CE51B99D}"/>
                  </a:ext>
                </a:extLst>
              </p:cNvPr>
              <p:cNvSpPr/>
              <p:nvPr/>
            </p:nvSpPr>
            <p:spPr>
              <a:xfrm>
                <a:off x="7916671" y="5050247"/>
                <a:ext cx="412910" cy="41291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grpSp>
      <p:grpSp>
        <p:nvGrpSpPr>
          <p:cNvPr id="28" name="Group 27">
            <a:extLst>
              <a:ext uri="{FF2B5EF4-FFF2-40B4-BE49-F238E27FC236}">
                <a16:creationId xmlns:a16="http://schemas.microsoft.com/office/drawing/2014/main" id="{0526DFFF-03EE-5582-CAF6-21F77F8B3056}"/>
              </a:ext>
            </a:extLst>
          </p:cNvPr>
          <p:cNvGrpSpPr/>
          <p:nvPr/>
        </p:nvGrpSpPr>
        <p:grpSpPr>
          <a:xfrm>
            <a:off x="8965447" y="2651481"/>
            <a:ext cx="530027" cy="985801"/>
            <a:chOff x="7838339" y="2226754"/>
            <a:chExt cx="1969639" cy="3730164"/>
          </a:xfrm>
          <a:solidFill>
            <a:schemeClr val="accent4">
              <a:lumMod val="60000"/>
              <a:lumOff val="40000"/>
            </a:schemeClr>
          </a:solidFill>
        </p:grpSpPr>
        <p:sp>
          <p:nvSpPr>
            <p:cNvPr id="29" name="Round Same Side Corner Rectangle 3">
              <a:extLst>
                <a:ext uri="{FF2B5EF4-FFF2-40B4-BE49-F238E27FC236}">
                  <a16:creationId xmlns:a16="http://schemas.microsoft.com/office/drawing/2014/main" id="{FBD85259-6BCC-8CA9-314E-CB5404A4394B}"/>
                </a:ext>
              </a:extLst>
            </p:cNvPr>
            <p:cNvSpPr/>
            <p:nvPr/>
          </p:nvSpPr>
          <p:spPr>
            <a:xfrm>
              <a:off x="8212525" y="3545356"/>
              <a:ext cx="1224623" cy="2411562"/>
            </a:xfrm>
            <a:prstGeom prst="round2SameRect">
              <a:avLst>
                <a:gd name="adj1" fmla="val 41871"/>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30" name="Oval 29">
              <a:extLst>
                <a:ext uri="{FF2B5EF4-FFF2-40B4-BE49-F238E27FC236}">
                  <a16:creationId xmlns:a16="http://schemas.microsoft.com/office/drawing/2014/main" id="{F867F6AB-A0CC-BF6A-4939-494D0A968ED0}"/>
                </a:ext>
              </a:extLst>
            </p:cNvPr>
            <p:cNvSpPr/>
            <p:nvPr/>
          </p:nvSpPr>
          <p:spPr>
            <a:xfrm>
              <a:off x="8212539" y="2226754"/>
              <a:ext cx="1238543" cy="123854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nvGrpSpPr>
            <p:cNvPr id="43" name="Group 42">
              <a:extLst>
                <a:ext uri="{FF2B5EF4-FFF2-40B4-BE49-F238E27FC236}">
                  <a16:creationId xmlns:a16="http://schemas.microsoft.com/office/drawing/2014/main" id="{05C8BCBE-8828-C900-38A7-D31C10167DAE}"/>
                </a:ext>
              </a:extLst>
            </p:cNvPr>
            <p:cNvGrpSpPr/>
            <p:nvPr/>
          </p:nvGrpSpPr>
          <p:grpSpPr>
            <a:xfrm rot="507905">
              <a:off x="7838339" y="3815940"/>
              <a:ext cx="553322" cy="1525212"/>
              <a:chOff x="7916671" y="3937945"/>
              <a:chExt cx="553322" cy="1525212"/>
            </a:xfrm>
            <a:grpFill/>
          </p:grpSpPr>
          <p:sp>
            <p:nvSpPr>
              <p:cNvPr id="47" name="Round Same Side Corner Rectangle 25">
                <a:extLst>
                  <a:ext uri="{FF2B5EF4-FFF2-40B4-BE49-F238E27FC236}">
                    <a16:creationId xmlns:a16="http://schemas.microsoft.com/office/drawing/2014/main" id="{D1F38145-101E-E7D6-DEDD-77ECD5FAB760}"/>
                  </a:ext>
                </a:extLst>
              </p:cNvPr>
              <p:cNvSpPr/>
              <p:nvPr/>
            </p:nvSpPr>
            <p:spPr>
              <a:xfrm rot="11570187">
                <a:off x="8118418" y="3937945"/>
                <a:ext cx="351575" cy="1086828"/>
              </a:xfrm>
              <a:prstGeom prst="round2SameRect">
                <a:avLst>
                  <a:gd name="adj1" fmla="val 493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48" name="Oval 47">
                <a:extLst>
                  <a:ext uri="{FF2B5EF4-FFF2-40B4-BE49-F238E27FC236}">
                    <a16:creationId xmlns:a16="http://schemas.microsoft.com/office/drawing/2014/main" id="{8349C957-0C41-9731-C32B-CCEFAA1371FD}"/>
                  </a:ext>
                </a:extLst>
              </p:cNvPr>
              <p:cNvSpPr/>
              <p:nvPr/>
            </p:nvSpPr>
            <p:spPr>
              <a:xfrm>
                <a:off x="7916671" y="5050247"/>
                <a:ext cx="412910" cy="41291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grpSp>
          <p:nvGrpSpPr>
            <p:cNvPr id="44" name="Group 43">
              <a:extLst>
                <a:ext uri="{FF2B5EF4-FFF2-40B4-BE49-F238E27FC236}">
                  <a16:creationId xmlns:a16="http://schemas.microsoft.com/office/drawing/2014/main" id="{2F36E599-1373-5E34-99F9-4C56A4BBAA16}"/>
                </a:ext>
              </a:extLst>
            </p:cNvPr>
            <p:cNvGrpSpPr/>
            <p:nvPr/>
          </p:nvGrpSpPr>
          <p:grpSpPr>
            <a:xfrm rot="21105829" flipH="1">
              <a:off x="9243874" y="3806245"/>
              <a:ext cx="564104" cy="1525212"/>
              <a:chOff x="7916671" y="3937945"/>
              <a:chExt cx="553322" cy="1525212"/>
            </a:xfrm>
            <a:grpFill/>
          </p:grpSpPr>
          <p:sp>
            <p:nvSpPr>
              <p:cNvPr id="45" name="Round Same Side Corner Rectangle 25">
                <a:extLst>
                  <a:ext uri="{FF2B5EF4-FFF2-40B4-BE49-F238E27FC236}">
                    <a16:creationId xmlns:a16="http://schemas.microsoft.com/office/drawing/2014/main" id="{F70ACFB2-6ED7-55B5-AF9E-080C386AA99A}"/>
                  </a:ext>
                </a:extLst>
              </p:cNvPr>
              <p:cNvSpPr/>
              <p:nvPr/>
            </p:nvSpPr>
            <p:spPr>
              <a:xfrm rot="11570187">
                <a:off x="8118418" y="3937945"/>
                <a:ext cx="351575" cy="1086828"/>
              </a:xfrm>
              <a:prstGeom prst="round2SameRect">
                <a:avLst>
                  <a:gd name="adj1" fmla="val 493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46" name="Oval 45">
                <a:extLst>
                  <a:ext uri="{FF2B5EF4-FFF2-40B4-BE49-F238E27FC236}">
                    <a16:creationId xmlns:a16="http://schemas.microsoft.com/office/drawing/2014/main" id="{01EF78D6-79AD-93E8-EE12-31DC8EC3F8BB}"/>
                  </a:ext>
                </a:extLst>
              </p:cNvPr>
              <p:cNvSpPr/>
              <p:nvPr/>
            </p:nvSpPr>
            <p:spPr>
              <a:xfrm>
                <a:off x="7916671" y="5050247"/>
                <a:ext cx="412910" cy="41291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grpSp>
      <p:grpSp>
        <p:nvGrpSpPr>
          <p:cNvPr id="49" name="Group 48">
            <a:extLst>
              <a:ext uri="{FF2B5EF4-FFF2-40B4-BE49-F238E27FC236}">
                <a16:creationId xmlns:a16="http://schemas.microsoft.com/office/drawing/2014/main" id="{51476061-87BD-B06B-2782-1C3C0C5ADE47}"/>
              </a:ext>
            </a:extLst>
          </p:cNvPr>
          <p:cNvGrpSpPr/>
          <p:nvPr/>
        </p:nvGrpSpPr>
        <p:grpSpPr>
          <a:xfrm>
            <a:off x="9914652" y="2885867"/>
            <a:ext cx="530027" cy="985801"/>
            <a:chOff x="7838339" y="2226754"/>
            <a:chExt cx="1969639" cy="3730164"/>
          </a:xfrm>
          <a:solidFill>
            <a:schemeClr val="bg1"/>
          </a:solidFill>
        </p:grpSpPr>
        <p:sp>
          <p:nvSpPr>
            <p:cNvPr id="50" name="Round Same Side Corner Rectangle 3">
              <a:extLst>
                <a:ext uri="{FF2B5EF4-FFF2-40B4-BE49-F238E27FC236}">
                  <a16:creationId xmlns:a16="http://schemas.microsoft.com/office/drawing/2014/main" id="{CC9D986A-F12E-D8EE-B8DA-DA6CA5A36199}"/>
                </a:ext>
              </a:extLst>
            </p:cNvPr>
            <p:cNvSpPr/>
            <p:nvPr/>
          </p:nvSpPr>
          <p:spPr>
            <a:xfrm>
              <a:off x="8212525" y="3545356"/>
              <a:ext cx="1224623" cy="2411562"/>
            </a:xfrm>
            <a:prstGeom prst="round2SameRect">
              <a:avLst>
                <a:gd name="adj1" fmla="val 41871"/>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51" name="Oval 50">
              <a:extLst>
                <a:ext uri="{FF2B5EF4-FFF2-40B4-BE49-F238E27FC236}">
                  <a16:creationId xmlns:a16="http://schemas.microsoft.com/office/drawing/2014/main" id="{9D1C2FAD-7DEA-AD3B-5D7C-72C1A5F41E20}"/>
                </a:ext>
              </a:extLst>
            </p:cNvPr>
            <p:cNvSpPr/>
            <p:nvPr/>
          </p:nvSpPr>
          <p:spPr>
            <a:xfrm>
              <a:off x="8212539" y="2226754"/>
              <a:ext cx="1238543" cy="123854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nvGrpSpPr>
            <p:cNvPr id="52" name="Group 51">
              <a:extLst>
                <a:ext uri="{FF2B5EF4-FFF2-40B4-BE49-F238E27FC236}">
                  <a16:creationId xmlns:a16="http://schemas.microsoft.com/office/drawing/2014/main" id="{34FE827D-C95F-2D9E-6481-60D9369E6219}"/>
                </a:ext>
              </a:extLst>
            </p:cNvPr>
            <p:cNvGrpSpPr/>
            <p:nvPr/>
          </p:nvGrpSpPr>
          <p:grpSpPr>
            <a:xfrm rot="507905">
              <a:off x="7838339" y="3815940"/>
              <a:ext cx="553322" cy="1525212"/>
              <a:chOff x="7916671" y="3937945"/>
              <a:chExt cx="553322" cy="1525212"/>
            </a:xfrm>
            <a:grpFill/>
          </p:grpSpPr>
          <p:sp>
            <p:nvSpPr>
              <p:cNvPr id="56" name="Round Same Side Corner Rectangle 25">
                <a:extLst>
                  <a:ext uri="{FF2B5EF4-FFF2-40B4-BE49-F238E27FC236}">
                    <a16:creationId xmlns:a16="http://schemas.microsoft.com/office/drawing/2014/main" id="{473E37C5-955C-D690-4669-41AEA8B73BBB}"/>
                  </a:ext>
                </a:extLst>
              </p:cNvPr>
              <p:cNvSpPr/>
              <p:nvPr/>
            </p:nvSpPr>
            <p:spPr>
              <a:xfrm rot="11570187">
                <a:off x="8118418" y="3937945"/>
                <a:ext cx="351575" cy="1086828"/>
              </a:xfrm>
              <a:prstGeom prst="round2SameRect">
                <a:avLst>
                  <a:gd name="adj1" fmla="val 493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57" name="Oval 56">
                <a:extLst>
                  <a:ext uri="{FF2B5EF4-FFF2-40B4-BE49-F238E27FC236}">
                    <a16:creationId xmlns:a16="http://schemas.microsoft.com/office/drawing/2014/main" id="{465B931F-CCB6-D03A-3B00-1D91A4D7F298}"/>
                  </a:ext>
                </a:extLst>
              </p:cNvPr>
              <p:cNvSpPr/>
              <p:nvPr/>
            </p:nvSpPr>
            <p:spPr>
              <a:xfrm>
                <a:off x="7916671" y="5050247"/>
                <a:ext cx="412910" cy="41291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grpSp>
          <p:nvGrpSpPr>
            <p:cNvPr id="53" name="Group 52">
              <a:extLst>
                <a:ext uri="{FF2B5EF4-FFF2-40B4-BE49-F238E27FC236}">
                  <a16:creationId xmlns:a16="http://schemas.microsoft.com/office/drawing/2014/main" id="{F12EC67B-4F01-645F-895F-96482142B44E}"/>
                </a:ext>
              </a:extLst>
            </p:cNvPr>
            <p:cNvGrpSpPr/>
            <p:nvPr/>
          </p:nvGrpSpPr>
          <p:grpSpPr>
            <a:xfrm rot="21105829" flipH="1">
              <a:off x="9243874" y="3806245"/>
              <a:ext cx="564104" cy="1525212"/>
              <a:chOff x="7916671" y="3937945"/>
              <a:chExt cx="553322" cy="1525212"/>
            </a:xfrm>
            <a:grpFill/>
          </p:grpSpPr>
          <p:sp>
            <p:nvSpPr>
              <p:cNvPr id="54" name="Round Same Side Corner Rectangle 25">
                <a:extLst>
                  <a:ext uri="{FF2B5EF4-FFF2-40B4-BE49-F238E27FC236}">
                    <a16:creationId xmlns:a16="http://schemas.microsoft.com/office/drawing/2014/main" id="{09E9A167-5BB5-F981-51E2-2EFFC5BD00AB}"/>
                  </a:ext>
                </a:extLst>
              </p:cNvPr>
              <p:cNvSpPr/>
              <p:nvPr/>
            </p:nvSpPr>
            <p:spPr>
              <a:xfrm rot="11570187">
                <a:off x="8118418" y="3937945"/>
                <a:ext cx="351575" cy="1086828"/>
              </a:xfrm>
              <a:prstGeom prst="round2SameRect">
                <a:avLst>
                  <a:gd name="adj1" fmla="val 493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55" name="Oval 54">
                <a:extLst>
                  <a:ext uri="{FF2B5EF4-FFF2-40B4-BE49-F238E27FC236}">
                    <a16:creationId xmlns:a16="http://schemas.microsoft.com/office/drawing/2014/main" id="{40802530-7587-63C4-F8BC-590B02D900D2}"/>
                  </a:ext>
                </a:extLst>
              </p:cNvPr>
              <p:cNvSpPr/>
              <p:nvPr/>
            </p:nvSpPr>
            <p:spPr>
              <a:xfrm>
                <a:off x="7916671" y="5050247"/>
                <a:ext cx="412910" cy="41291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grpSp>
      <p:sp>
        <p:nvSpPr>
          <p:cNvPr id="66" name="TextBox 65">
            <a:extLst>
              <a:ext uri="{FF2B5EF4-FFF2-40B4-BE49-F238E27FC236}">
                <a16:creationId xmlns:a16="http://schemas.microsoft.com/office/drawing/2014/main" id="{076012FB-8706-5C38-177B-156B9313E3BE}"/>
              </a:ext>
            </a:extLst>
          </p:cNvPr>
          <p:cNvSpPr txBox="1"/>
          <p:nvPr/>
        </p:nvSpPr>
        <p:spPr>
          <a:xfrm>
            <a:off x="327245" y="5098112"/>
            <a:ext cx="5037519" cy="1015663"/>
          </a:xfrm>
          <a:prstGeom prst="rect">
            <a:avLst/>
          </a:prstGeom>
          <a:noFill/>
        </p:spPr>
        <p:txBody>
          <a:bodyPr wrap="square" rtlCol="0">
            <a:spAutoFit/>
          </a:bodyPr>
          <a:lstStyle/>
          <a:p>
            <a:pPr algn="ctr"/>
            <a:r>
              <a:rPr lang="en-GB" sz="2000" b="1" dirty="0">
                <a:latin typeface="Arial" panose="020B0604020202020204" pitchFamily="34" charset="0"/>
                <a:cs typeface="Arial" panose="020B0604020202020204" pitchFamily="34" charset="0"/>
              </a:rPr>
              <a:t>Psychological</a:t>
            </a:r>
            <a:r>
              <a:rPr lang="en-GB" sz="2000" dirty="0">
                <a:latin typeface="Arial" panose="020B0604020202020204" pitchFamily="34" charset="0"/>
                <a:cs typeface="Arial" panose="020B0604020202020204" pitchFamily="34" charset="0"/>
              </a:rPr>
              <a:t>:</a:t>
            </a:r>
          </a:p>
          <a:p>
            <a:pPr algn="ctr"/>
            <a:r>
              <a:rPr lang="en-GB" sz="2000" dirty="0">
                <a:latin typeface="Arial" panose="020B0604020202020204" pitchFamily="34" charset="0"/>
                <a:cs typeface="Arial" panose="020B0604020202020204" pitchFamily="34" charset="0"/>
              </a:rPr>
              <a:t>Thoughts, feelings, emotions</a:t>
            </a:r>
          </a:p>
          <a:p>
            <a:pPr algn="ctr"/>
            <a:r>
              <a:rPr lang="en-GB" sz="2000" dirty="0">
                <a:latin typeface="Arial" panose="020B0604020202020204" pitchFamily="34" charset="0"/>
                <a:cs typeface="Arial" panose="020B0604020202020204" pitchFamily="34" charset="0"/>
              </a:rPr>
              <a:t>behaviour </a:t>
            </a:r>
            <a:endParaRPr lang="en-BE" sz="2000" dirty="0">
              <a:latin typeface="Arial" panose="020B0604020202020204" pitchFamily="34" charset="0"/>
              <a:cs typeface="Arial" panose="020B0604020202020204" pitchFamily="34" charset="0"/>
            </a:endParaRPr>
          </a:p>
        </p:txBody>
      </p:sp>
      <p:sp>
        <p:nvSpPr>
          <p:cNvPr id="67" name="TextBox 66">
            <a:extLst>
              <a:ext uri="{FF2B5EF4-FFF2-40B4-BE49-F238E27FC236}">
                <a16:creationId xmlns:a16="http://schemas.microsoft.com/office/drawing/2014/main" id="{1D576636-4F81-0FCC-8F76-76769EC39CEC}"/>
              </a:ext>
            </a:extLst>
          </p:cNvPr>
          <p:cNvSpPr txBox="1"/>
          <p:nvPr/>
        </p:nvSpPr>
        <p:spPr>
          <a:xfrm>
            <a:off x="6925871" y="5107162"/>
            <a:ext cx="4550148" cy="1323439"/>
          </a:xfrm>
          <a:prstGeom prst="rect">
            <a:avLst/>
          </a:prstGeom>
          <a:noFill/>
        </p:spPr>
        <p:txBody>
          <a:bodyPr wrap="square" rtlCol="0">
            <a:spAutoFit/>
          </a:bodyPr>
          <a:lstStyle/>
          <a:p>
            <a:pPr algn="ctr"/>
            <a:r>
              <a:rPr lang="en-GB" sz="2000" b="1" dirty="0">
                <a:latin typeface="Arial" panose="020B0604020202020204" pitchFamily="34" charset="0"/>
                <a:cs typeface="Arial" panose="020B0604020202020204" pitchFamily="34" charset="0"/>
              </a:rPr>
              <a:t>Social:</a:t>
            </a:r>
          </a:p>
          <a:p>
            <a:pPr algn="ctr"/>
            <a:r>
              <a:rPr lang="en-GB" sz="2000" dirty="0">
                <a:latin typeface="Arial" panose="020B0604020202020204" pitchFamily="34" charset="0"/>
                <a:cs typeface="Arial" panose="020B0604020202020204" pitchFamily="34" charset="0"/>
              </a:rPr>
              <a:t>Relationships and interactions with others (family, community, within the society)</a:t>
            </a:r>
          </a:p>
        </p:txBody>
      </p:sp>
      <p:sp>
        <p:nvSpPr>
          <p:cNvPr id="71" name="TextBox 70">
            <a:extLst>
              <a:ext uri="{FF2B5EF4-FFF2-40B4-BE49-F238E27FC236}">
                <a16:creationId xmlns:a16="http://schemas.microsoft.com/office/drawing/2014/main" id="{F5D3F629-44A5-B391-A588-C19D0D9B2605}"/>
              </a:ext>
            </a:extLst>
          </p:cNvPr>
          <p:cNvSpPr txBox="1"/>
          <p:nvPr/>
        </p:nvSpPr>
        <p:spPr>
          <a:xfrm>
            <a:off x="4890081" y="2333183"/>
            <a:ext cx="1855650" cy="1477328"/>
          </a:xfrm>
          <a:prstGeom prst="rect">
            <a:avLst/>
          </a:prstGeom>
          <a:noFill/>
        </p:spPr>
        <p:txBody>
          <a:bodyPr wrap="square" rtlCol="0">
            <a:spAutoFit/>
          </a:bodyPr>
          <a:lstStyle/>
          <a:p>
            <a:pPr algn="ctr"/>
            <a:r>
              <a:rPr lang="en-GB" sz="9000" dirty="0">
                <a:solidFill>
                  <a:schemeClr val="accent4">
                    <a:lumMod val="60000"/>
                    <a:lumOff val="40000"/>
                  </a:schemeClr>
                </a:solidFill>
                <a:latin typeface="Arial" panose="020B0604020202020204" pitchFamily="34" charset="0"/>
                <a:cs typeface="Arial" panose="020B0604020202020204" pitchFamily="34" charset="0"/>
              </a:rPr>
              <a:t>+</a:t>
            </a:r>
            <a:endParaRPr lang="en-BE" sz="9000" dirty="0">
              <a:solidFill>
                <a:schemeClr val="accent4">
                  <a:lumMod val="60000"/>
                  <a:lumOff val="40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87170362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TextBox 42">
            <a:extLst>
              <a:ext uri="{FF2B5EF4-FFF2-40B4-BE49-F238E27FC236}">
                <a16:creationId xmlns:a16="http://schemas.microsoft.com/office/drawing/2014/main" id="{1E285FCE-6954-4721-AA77-342BE017FAB6}"/>
              </a:ext>
            </a:extLst>
          </p:cNvPr>
          <p:cNvSpPr txBox="1"/>
          <p:nvPr/>
        </p:nvSpPr>
        <p:spPr>
          <a:xfrm>
            <a:off x="1765505" y="4999299"/>
            <a:ext cx="4677292" cy="628708"/>
          </a:xfrm>
          <a:prstGeom prst="rect">
            <a:avLst/>
          </a:prstGeom>
          <a:solidFill>
            <a:schemeClr val="bg1"/>
          </a:solidFill>
          <a:ln>
            <a:solidFill>
              <a:schemeClr val="accent4">
                <a:lumMod val="60000"/>
                <a:lumOff val="40000"/>
              </a:schemeClr>
            </a:solidFill>
          </a:ln>
        </p:spPr>
        <p:txBody>
          <a:bodyPr wrap="square" anchor="ctr" anchorCtr="0">
            <a:noAutofit/>
          </a:bodyPr>
          <a:lstStyle/>
          <a:p>
            <a:pPr lvl="0" algn="ctr">
              <a:lnSpc>
                <a:spcPct val="107000"/>
              </a:lnSpc>
              <a:spcAft>
                <a:spcPts val="800"/>
              </a:spcAft>
            </a:pPr>
            <a:r>
              <a:rPr lang="en-US" sz="1600" b="1" dirty="0">
                <a:effectLst/>
                <a:latin typeface="Arial" panose="020B0604020202020204" pitchFamily="34" charset="0"/>
                <a:ea typeface="Calibri" panose="020F0502020204030204" pitchFamily="34" charset="0"/>
                <a:cs typeface="Arial" panose="020B0604020202020204" pitchFamily="34" charset="0"/>
              </a:rPr>
              <a:t>Child</a:t>
            </a:r>
          </a:p>
        </p:txBody>
      </p:sp>
      <p:sp>
        <p:nvSpPr>
          <p:cNvPr id="2" name="Title 1">
            <a:extLst>
              <a:ext uri="{FF2B5EF4-FFF2-40B4-BE49-F238E27FC236}">
                <a16:creationId xmlns:a16="http://schemas.microsoft.com/office/drawing/2014/main" id="{264F34D2-FA98-44F5-8D5A-F2E3ED689ADC}"/>
              </a:ext>
            </a:extLst>
          </p:cNvPr>
          <p:cNvSpPr>
            <a:spLocks noGrp="1"/>
          </p:cNvSpPr>
          <p:nvPr>
            <p:ph type="title"/>
          </p:nvPr>
        </p:nvSpPr>
        <p:spPr/>
        <p:txBody>
          <a:bodyPr/>
          <a:lstStyle/>
          <a:p>
            <a:r>
              <a:rPr lang="en-CA" dirty="0"/>
              <a:t>Applying a socio-ecological approach</a:t>
            </a:r>
          </a:p>
        </p:txBody>
      </p:sp>
      <p:grpSp>
        <p:nvGrpSpPr>
          <p:cNvPr id="44" name="Group 43">
            <a:extLst>
              <a:ext uri="{FF2B5EF4-FFF2-40B4-BE49-F238E27FC236}">
                <a16:creationId xmlns:a16="http://schemas.microsoft.com/office/drawing/2014/main" id="{232D2D53-EE73-4614-BA2B-17FF4BFE3D36}"/>
              </a:ext>
            </a:extLst>
          </p:cNvPr>
          <p:cNvGrpSpPr/>
          <p:nvPr/>
        </p:nvGrpSpPr>
        <p:grpSpPr>
          <a:xfrm>
            <a:off x="3586172" y="1346805"/>
            <a:ext cx="7801386" cy="7801386"/>
            <a:chOff x="3943574" y="1346805"/>
            <a:chExt cx="7801386" cy="7801386"/>
          </a:xfrm>
        </p:grpSpPr>
        <p:sp>
          <p:nvSpPr>
            <p:cNvPr id="33" name="Oval 32">
              <a:extLst>
                <a:ext uri="{FF2B5EF4-FFF2-40B4-BE49-F238E27FC236}">
                  <a16:creationId xmlns:a16="http://schemas.microsoft.com/office/drawing/2014/main" id="{84B4DA82-9DF5-4819-9CDB-04A5EA7B9523}"/>
                </a:ext>
              </a:extLst>
            </p:cNvPr>
            <p:cNvSpPr/>
            <p:nvPr/>
          </p:nvSpPr>
          <p:spPr>
            <a:xfrm>
              <a:off x="3943574" y="1346805"/>
              <a:ext cx="7801386" cy="7801386"/>
            </a:xfrm>
            <a:prstGeom prst="ellipse">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32" name="Oval 31">
              <a:extLst>
                <a:ext uri="{FF2B5EF4-FFF2-40B4-BE49-F238E27FC236}">
                  <a16:creationId xmlns:a16="http://schemas.microsoft.com/office/drawing/2014/main" id="{B2DA546D-2EDD-4DB7-92CD-D517EC409ABB}"/>
                </a:ext>
              </a:extLst>
            </p:cNvPr>
            <p:cNvSpPr/>
            <p:nvPr/>
          </p:nvSpPr>
          <p:spPr>
            <a:xfrm>
              <a:off x="4541599" y="1956118"/>
              <a:ext cx="6574444" cy="6574444"/>
            </a:xfrm>
            <a:prstGeom prst="ellipse">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30" name="Oval 29">
              <a:extLst>
                <a:ext uri="{FF2B5EF4-FFF2-40B4-BE49-F238E27FC236}">
                  <a16:creationId xmlns:a16="http://schemas.microsoft.com/office/drawing/2014/main" id="{20DD92F8-D6CB-42B4-9863-E94B4577E6AE}"/>
                </a:ext>
              </a:extLst>
            </p:cNvPr>
            <p:cNvSpPr/>
            <p:nvPr/>
          </p:nvSpPr>
          <p:spPr>
            <a:xfrm>
              <a:off x="5121643" y="2523285"/>
              <a:ext cx="5385038" cy="5385038"/>
            </a:xfrm>
            <a:prstGeom prst="ellipse">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29" name="Oval 28">
              <a:extLst>
                <a:ext uri="{FF2B5EF4-FFF2-40B4-BE49-F238E27FC236}">
                  <a16:creationId xmlns:a16="http://schemas.microsoft.com/office/drawing/2014/main" id="{47AB4EB1-ED40-4F21-A945-EC514FD2A7EA}"/>
                </a:ext>
              </a:extLst>
            </p:cNvPr>
            <p:cNvSpPr/>
            <p:nvPr/>
          </p:nvSpPr>
          <p:spPr>
            <a:xfrm>
              <a:off x="5741231" y="3105543"/>
              <a:ext cx="4145862" cy="4145862"/>
            </a:xfrm>
            <a:prstGeom prst="ellipse">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28" name="Oval 27">
              <a:extLst>
                <a:ext uri="{FF2B5EF4-FFF2-40B4-BE49-F238E27FC236}">
                  <a16:creationId xmlns:a16="http://schemas.microsoft.com/office/drawing/2014/main" id="{F9EB5331-BF39-4E4A-A8FE-4EAD8556F3A7}"/>
                </a:ext>
              </a:extLst>
            </p:cNvPr>
            <p:cNvSpPr/>
            <p:nvPr/>
          </p:nvSpPr>
          <p:spPr>
            <a:xfrm>
              <a:off x="6442797" y="3734452"/>
              <a:ext cx="2802940" cy="280294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nvGrpSpPr>
            <p:cNvPr id="23" name="Group 22">
              <a:extLst>
                <a:ext uri="{FF2B5EF4-FFF2-40B4-BE49-F238E27FC236}">
                  <a16:creationId xmlns:a16="http://schemas.microsoft.com/office/drawing/2014/main" id="{9AF05B56-E5B1-432B-B223-AD567EA8367C}"/>
                </a:ext>
              </a:extLst>
            </p:cNvPr>
            <p:cNvGrpSpPr/>
            <p:nvPr/>
          </p:nvGrpSpPr>
          <p:grpSpPr>
            <a:xfrm>
              <a:off x="7480949" y="4391502"/>
              <a:ext cx="671707" cy="1493118"/>
              <a:chOff x="3524508" y="2679091"/>
              <a:chExt cx="327409" cy="727787"/>
            </a:xfrm>
            <a:solidFill>
              <a:schemeClr val="accent2"/>
            </a:solidFill>
          </p:grpSpPr>
          <p:sp>
            <p:nvSpPr>
              <p:cNvPr id="24" name="Round Same Side Corner Rectangle 46">
                <a:extLst>
                  <a:ext uri="{FF2B5EF4-FFF2-40B4-BE49-F238E27FC236}">
                    <a16:creationId xmlns:a16="http://schemas.microsoft.com/office/drawing/2014/main" id="{48507F16-304A-4A9C-B6AA-E1B4EBF09BDC}"/>
                  </a:ext>
                </a:extLst>
              </p:cNvPr>
              <p:cNvSpPr/>
              <p:nvPr/>
            </p:nvSpPr>
            <p:spPr>
              <a:xfrm>
                <a:off x="3526909" y="3062732"/>
                <a:ext cx="323729" cy="344146"/>
              </a:xfrm>
              <a:prstGeom prst="round2SameRect">
                <a:avLst>
                  <a:gd name="adj1" fmla="val 50000"/>
                  <a:gd name="adj2" fmla="val 0"/>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25" name="Oval 24">
                <a:extLst>
                  <a:ext uri="{FF2B5EF4-FFF2-40B4-BE49-F238E27FC236}">
                    <a16:creationId xmlns:a16="http://schemas.microsoft.com/office/drawing/2014/main" id="{02B38E4B-1479-4912-97B6-270447ED1482}"/>
                  </a:ext>
                </a:extLst>
              </p:cNvPr>
              <p:cNvSpPr/>
              <p:nvPr/>
            </p:nvSpPr>
            <p:spPr>
              <a:xfrm>
                <a:off x="3524508" y="2679091"/>
                <a:ext cx="327409" cy="327409"/>
              </a:xfrm>
              <a:prstGeom prst="ellipse">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grpSp>
      <p:sp>
        <p:nvSpPr>
          <p:cNvPr id="38" name="TextBox 37">
            <a:extLst>
              <a:ext uri="{FF2B5EF4-FFF2-40B4-BE49-F238E27FC236}">
                <a16:creationId xmlns:a16="http://schemas.microsoft.com/office/drawing/2014/main" id="{45079EC1-D715-44BA-8AC7-D32E4D4257D0}"/>
              </a:ext>
            </a:extLst>
          </p:cNvPr>
          <p:cNvSpPr txBox="1"/>
          <p:nvPr/>
        </p:nvSpPr>
        <p:spPr>
          <a:xfrm>
            <a:off x="577899" y="1643075"/>
            <a:ext cx="5507496" cy="586868"/>
          </a:xfrm>
          <a:prstGeom prst="rect">
            <a:avLst/>
          </a:prstGeom>
          <a:solidFill>
            <a:schemeClr val="accent4">
              <a:lumMod val="75000"/>
            </a:schemeClr>
          </a:solidFill>
        </p:spPr>
        <p:txBody>
          <a:bodyPr wrap="square" anchor="ctr" anchorCtr="0">
            <a:noAutofit/>
          </a:bodyPr>
          <a:lstStyle/>
          <a:p>
            <a:pPr lvl="0">
              <a:lnSpc>
                <a:spcPct val="107000"/>
              </a:lnSpc>
              <a:spcAft>
                <a:spcPts val="800"/>
              </a:spcAft>
            </a:pPr>
            <a:r>
              <a:rPr lang="en-US" sz="1600" b="1" dirty="0">
                <a:solidFill>
                  <a:schemeClr val="bg1"/>
                </a:solidFill>
                <a:effectLst/>
                <a:latin typeface="Arial" panose="020B0604020202020204" pitchFamily="34" charset="0"/>
                <a:ea typeface="Calibri" panose="020F0502020204030204" pitchFamily="34" charset="0"/>
                <a:cs typeface="Arial" panose="020B0604020202020204" pitchFamily="34" charset="0"/>
              </a:rPr>
              <a:t>	Socio-cultural norms</a:t>
            </a:r>
          </a:p>
        </p:txBody>
      </p:sp>
      <p:sp>
        <p:nvSpPr>
          <p:cNvPr id="39" name="TextBox 38">
            <a:extLst>
              <a:ext uri="{FF2B5EF4-FFF2-40B4-BE49-F238E27FC236}">
                <a16:creationId xmlns:a16="http://schemas.microsoft.com/office/drawing/2014/main" id="{D28891D9-FF51-48F9-AAEC-BF128056251F}"/>
              </a:ext>
            </a:extLst>
          </p:cNvPr>
          <p:cNvSpPr txBox="1"/>
          <p:nvPr/>
        </p:nvSpPr>
        <p:spPr>
          <a:xfrm>
            <a:off x="811620" y="2485203"/>
            <a:ext cx="4935657" cy="586868"/>
          </a:xfrm>
          <a:prstGeom prst="rect">
            <a:avLst/>
          </a:prstGeom>
          <a:solidFill>
            <a:schemeClr val="accent4">
              <a:lumMod val="60000"/>
              <a:lumOff val="40000"/>
            </a:schemeClr>
          </a:solidFill>
        </p:spPr>
        <p:txBody>
          <a:bodyPr wrap="square" anchor="ctr" anchorCtr="0">
            <a:noAutofit/>
          </a:bodyPr>
          <a:lstStyle/>
          <a:p>
            <a:pPr lvl="0">
              <a:lnSpc>
                <a:spcPct val="107000"/>
              </a:lnSpc>
              <a:spcAft>
                <a:spcPts val="800"/>
              </a:spcAft>
            </a:pPr>
            <a:r>
              <a:rPr lang="en-US" sz="1600" b="1" dirty="0">
                <a:solidFill>
                  <a:schemeClr val="bg1"/>
                </a:solidFill>
                <a:effectLst/>
                <a:latin typeface="Arial" panose="020B0604020202020204" pitchFamily="34" charset="0"/>
                <a:ea typeface="Calibri" panose="020F0502020204030204" pitchFamily="34" charset="0"/>
                <a:cs typeface="Arial" panose="020B0604020202020204" pitchFamily="34" charset="0"/>
              </a:rPr>
              <a:t>	Society</a:t>
            </a:r>
          </a:p>
        </p:txBody>
      </p:sp>
      <p:sp>
        <p:nvSpPr>
          <p:cNvPr id="40" name="TextBox 39">
            <a:extLst>
              <a:ext uri="{FF2B5EF4-FFF2-40B4-BE49-F238E27FC236}">
                <a16:creationId xmlns:a16="http://schemas.microsoft.com/office/drawing/2014/main" id="{D401039E-282F-4A23-8B58-1D50217261C8}"/>
              </a:ext>
            </a:extLst>
          </p:cNvPr>
          <p:cNvSpPr txBox="1"/>
          <p:nvPr/>
        </p:nvSpPr>
        <p:spPr>
          <a:xfrm>
            <a:off x="1135623" y="3331480"/>
            <a:ext cx="4611654" cy="586868"/>
          </a:xfrm>
          <a:prstGeom prst="rect">
            <a:avLst/>
          </a:prstGeom>
          <a:solidFill>
            <a:schemeClr val="accent4">
              <a:lumMod val="40000"/>
              <a:lumOff val="60000"/>
            </a:schemeClr>
          </a:solidFill>
        </p:spPr>
        <p:txBody>
          <a:bodyPr wrap="square" anchor="ctr" anchorCtr="0">
            <a:noAutofit/>
          </a:bodyPr>
          <a:lstStyle/>
          <a:p>
            <a:pPr lvl="0">
              <a:lnSpc>
                <a:spcPct val="107000"/>
              </a:lnSpc>
              <a:spcAft>
                <a:spcPts val="800"/>
              </a:spcAft>
            </a:pPr>
            <a:r>
              <a:rPr lang="en-US" sz="1600" b="1" dirty="0">
                <a:effectLst/>
                <a:latin typeface="Arial" panose="020B0604020202020204" pitchFamily="34" charset="0"/>
                <a:ea typeface="Calibri" panose="020F0502020204030204" pitchFamily="34" charset="0"/>
                <a:cs typeface="Arial" panose="020B0604020202020204" pitchFamily="34" charset="0"/>
              </a:rPr>
              <a:t>	Community</a:t>
            </a:r>
          </a:p>
        </p:txBody>
      </p:sp>
      <p:sp>
        <p:nvSpPr>
          <p:cNvPr id="41" name="TextBox 40">
            <a:extLst>
              <a:ext uri="{FF2B5EF4-FFF2-40B4-BE49-F238E27FC236}">
                <a16:creationId xmlns:a16="http://schemas.microsoft.com/office/drawing/2014/main" id="{CC1FBDBE-AFE4-4521-BDE8-BDF7AE574576}"/>
              </a:ext>
            </a:extLst>
          </p:cNvPr>
          <p:cNvSpPr txBox="1"/>
          <p:nvPr/>
        </p:nvSpPr>
        <p:spPr>
          <a:xfrm>
            <a:off x="1462108" y="4177757"/>
            <a:ext cx="4356191" cy="586868"/>
          </a:xfrm>
          <a:prstGeom prst="rect">
            <a:avLst/>
          </a:prstGeom>
          <a:solidFill>
            <a:schemeClr val="accent4">
              <a:lumMod val="20000"/>
              <a:lumOff val="80000"/>
            </a:schemeClr>
          </a:solidFill>
        </p:spPr>
        <p:txBody>
          <a:bodyPr wrap="square" anchor="ctr" anchorCtr="0">
            <a:noAutofit/>
          </a:bodyPr>
          <a:lstStyle/>
          <a:p>
            <a:pPr lvl="0">
              <a:lnSpc>
                <a:spcPct val="107000"/>
              </a:lnSpc>
              <a:spcAft>
                <a:spcPts val="800"/>
              </a:spcAft>
            </a:pPr>
            <a:r>
              <a:rPr lang="en-US" sz="1600" b="1" dirty="0">
                <a:effectLst/>
                <a:latin typeface="Arial" panose="020B0604020202020204" pitchFamily="34" charset="0"/>
                <a:ea typeface="Calibri" panose="020F0502020204030204" pitchFamily="34" charset="0"/>
                <a:cs typeface="Arial" panose="020B0604020202020204" pitchFamily="34" charset="0"/>
              </a:rPr>
              <a:t>	Family</a:t>
            </a:r>
          </a:p>
        </p:txBody>
      </p:sp>
      <p:sp>
        <p:nvSpPr>
          <p:cNvPr id="42" name="TextBox 41">
            <a:extLst>
              <a:ext uri="{FF2B5EF4-FFF2-40B4-BE49-F238E27FC236}">
                <a16:creationId xmlns:a16="http://schemas.microsoft.com/office/drawing/2014/main" id="{A5DC8F1B-0865-4DBB-A446-F25C6CA0AEAA}"/>
              </a:ext>
            </a:extLst>
          </p:cNvPr>
          <p:cNvSpPr txBox="1"/>
          <p:nvPr/>
        </p:nvSpPr>
        <p:spPr>
          <a:xfrm>
            <a:off x="1867737" y="5024034"/>
            <a:ext cx="4554244" cy="586868"/>
          </a:xfrm>
          <a:prstGeom prst="rect">
            <a:avLst/>
          </a:prstGeom>
          <a:solidFill>
            <a:schemeClr val="bg1"/>
          </a:solidFill>
        </p:spPr>
        <p:txBody>
          <a:bodyPr wrap="square" anchor="ctr" anchorCtr="0">
            <a:noAutofit/>
          </a:bodyPr>
          <a:lstStyle/>
          <a:p>
            <a:pPr lvl="0">
              <a:lnSpc>
                <a:spcPct val="107000"/>
              </a:lnSpc>
              <a:spcAft>
                <a:spcPts val="800"/>
              </a:spcAft>
            </a:pPr>
            <a:r>
              <a:rPr lang="en-US" sz="1600" b="1" dirty="0">
                <a:effectLst/>
                <a:latin typeface="Arial" panose="020B0604020202020204" pitchFamily="34" charset="0"/>
                <a:ea typeface="Calibri" panose="020F0502020204030204" pitchFamily="34" charset="0"/>
                <a:cs typeface="Arial" panose="020B0604020202020204" pitchFamily="34" charset="0"/>
              </a:rPr>
              <a:t>	Child</a:t>
            </a:r>
          </a:p>
        </p:txBody>
      </p:sp>
      <p:grpSp>
        <p:nvGrpSpPr>
          <p:cNvPr id="3" name="Group 2">
            <a:extLst>
              <a:ext uri="{FF2B5EF4-FFF2-40B4-BE49-F238E27FC236}">
                <a16:creationId xmlns:a16="http://schemas.microsoft.com/office/drawing/2014/main" id="{0B3AB3F5-2590-B367-C588-251035AB8D23}"/>
              </a:ext>
            </a:extLst>
          </p:cNvPr>
          <p:cNvGrpSpPr/>
          <p:nvPr/>
        </p:nvGrpSpPr>
        <p:grpSpPr>
          <a:xfrm>
            <a:off x="10228983" y="337468"/>
            <a:ext cx="1587872" cy="1368854"/>
            <a:chOff x="10228983" y="337468"/>
            <a:chExt cx="1587872" cy="1368854"/>
          </a:xfrm>
        </p:grpSpPr>
        <p:sp>
          <p:nvSpPr>
            <p:cNvPr id="4" name="Hexagon 3">
              <a:extLst>
                <a:ext uri="{FF2B5EF4-FFF2-40B4-BE49-F238E27FC236}">
                  <a16:creationId xmlns:a16="http://schemas.microsoft.com/office/drawing/2014/main" id="{5B959EFE-7AE3-5097-6982-B7C9933DB0A4}"/>
                </a:ext>
              </a:extLst>
            </p:cNvPr>
            <p:cNvSpPr/>
            <p:nvPr/>
          </p:nvSpPr>
          <p:spPr>
            <a:xfrm rot="1782986">
              <a:off x="10228983" y="337468"/>
              <a:ext cx="1587872" cy="1368854"/>
            </a:xfrm>
            <a:prstGeom prst="hexagon">
              <a:avLst>
                <a:gd name="adj" fmla="val 28965"/>
                <a:gd name="vf" fmla="val 115470"/>
              </a:avLst>
            </a:prstGeom>
            <a:solidFill>
              <a:schemeClr val="bg1"/>
            </a:solidFill>
            <a:ln>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nvGrpSpPr>
            <p:cNvPr id="5" name="Group 4">
              <a:extLst>
                <a:ext uri="{FF2B5EF4-FFF2-40B4-BE49-F238E27FC236}">
                  <a16:creationId xmlns:a16="http://schemas.microsoft.com/office/drawing/2014/main" id="{9C7112C1-820C-4FE7-7B36-F0164F8DCE50}"/>
                </a:ext>
              </a:extLst>
            </p:cNvPr>
            <p:cNvGrpSpPr/>
            <p:nvPr/>
          </p:nvGrpSpPr>
          <p:grpSpPr>
            <a:xfrm>
              <a:off x="10741851" y="707024"/>
              <a:ext cx="562136" cy="634675"/>
              <a:chOff x="760175" y="830141"/>
              <a:chExt cx="867619" cy="979580"/>
            </a:xfrm>
          </p:grpSpPr>
          <p:sp>
            <p:nvSpPr>
              <p:cNvPr id="6" name="Rectangle 5">
                <a:extLst>
                  <a:ext uri="{FF2B5EF4-FFF2-40B4-BE49-F238E27FC236}">
                    <a16:creationId xmlns:a16="http://schemas.microsoft.com/office/drawing/2014/main" id="{F05C6184-27DC-B61F-1AF8-3EE03FF58D4C}"/>
                  </a:ext>
                </a:extLst>
              </p:cNvPr>
              <p:cNvSpPr/>
              <p:nvPr/>
            </p:nvSpPr>
            <p:spPr>
              <a:xfrm>
                <a:off x="864636" y="830141"/>
                <a:ext cx="763158" cy="979577"/>
              </a:xfrm>
              <a:prstGeom prst="rec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sz="1600" b="1" dirty="0">
                    <a:latin typeface="Arial" panose="020B0604020202020204" pitchFamily="34" charset="0"/>
                    <a:cs typeface="Arial" panose="020B0604020202020204" pitchFamily="34" charset="0"/>
                  </a:rPr>
                  <a:t>8</a:t>
                </a:r>
              </a:p>
            </p:txBody>
          </p:sp>
          <p:sp>
            <p:nvSpPr>
              <p:cNvPr id="7" name="Rectangle 6">
                <a:extLst>
                  <a:ext uri="{FF2B5EF4-FFF2-40B4-BE49-F238E27FC236}">
                    <a16:creationId xmlns:a16="http://schemas.microsoft.com/office/drawing/2014/main" id="{CA72B5F0-2284-3F0E-7F75-AA30D85D16E3}"/>
                  </a:ext>
                </a:extLst>
              </p:cNvPr>
              <p:cNvSpPr/>
              <p:nvPr/>
            </p:nvSpPr>
            <p:spPr>
              <a:xfrm>
                <a:off x="760175" y="830143"/>
                <a:ext cx="149292" cy="979578"/>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grpSp>
    </p:spTree>
    <p:extLst>
      <p:ext uri="{BB962C8B-B14F-4D97-AF65-F5344CB8AC3E}">
        <p14:creationId xmlns:p14="http://schemas.microsoft.com/office/powerpoint/2010/main" val="82173578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FCFE94-8837-47DD-B69B-6BA207F449F6}"/>
              </a:ext>
            </a:extLst>
          </p:cNvPr>
          <p:cNvSpPr>
            <a:spLocks noGrp="1"/>
          </p:cNvSpPr>
          <p:nvPr>
            <p:ph type="title"/>
          </p:nvPr>
        </p:nvSpPr>
        <p:spPr/>
        <p:txBody>
          <a:bodyPr>
            <a:normAutofit/>
          </a:bodyPr>
          <a:lstStyle/>
          <a:p>
            <a:r>
              <a:rPr lang="en-CA" dirty="0"/>
              <a:t>Age and developmental stage</a:t>
            </a:r>
          </a:p>
        </p:txBody>
      </p:sp>
      <p:sp>
        <p:nvSpPr>
          <p:cNvPr id="28" name="Rectangle 27">
            <a:extLst>
              <a:ext uri="{FF2B5EF4-FFF2-40B4-BE49-F238E27FC236}">
                <a16:creationId xmlns:a16="http://schemas.microsoft.com/office/drawing/2014/main" id="{0473B8DC-460A-14A8-B6C9-AC63A510A1B1}"/>
              </a:ext>
            </a:extLst>
          </p:cNvPr>
          <p:cNvSpPr/>
          <p:nvPr/>
        </p:nvSpPr>
        <p:spPr>
          <a:xfrm>
            <a:off x="9190208" y="2309597"/>
            <a:ext cx="1583761" cy="2568482"/>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 name="Rectangle 28">
            <a:extLst>
              <a:ext uri="{FF2B5EF4-FFF2-40B4-BE49-F238E27FC236}">
                <a16:creationId xmlns:a16="http://schemas.microsoft.com/office/drawing/2014/main" id="{3CBFD602-5992-8428-BE5D-7221AB9D8A9B}"/>
              </a:ext>
            </a:extLst>
          </p:cNvPr>
          <p:cNvSpPr/>
          <p:nvPr/>
        </p:nvSpPr>
        <p:spPr>
          <a:xfrm>
            <a:off x="7324806" y="2309597"/>
            <a:ext cx="1736806" cy="2568482"/>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Rectangle 29">
            <a:extLst>
              <a:ext uri="{FF2B5EF4-FFF2-40B4-BE49-F238E27FC236}">
                <a16:creationId xmlns:a16="http://schemas.microsoft.com/office/drawing/2014/main" id="{408B67CC-1A02-72EC-C26A-01071F132181}"/>
              </a:ext>
            </a:extLst>
          </p:cNvPr>
          <p:cNvSpPr/>
          <p:nvPr/>
        </p:nvSpPr>
        <p:spPr>
          <a:xfrm>
            <a:off x="3754610" y="2309597"/>
            <a:ext cx="3449168" cy="2568482"/>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Rectangle 30">
            <a:extLst>
              <a:ext uri="{FF2B5EF4-FFF2-40B4-BE49-F238E27FC236}">
                <a16:creationId xmlns:a16="http://schemas.microsoft.com/office/drawing/2014/main" id="{E2BC1390-2DD3-D614-63E5-B7C6B64C4A61}"/>
              </a:ext>
            </a:extLst>
          </p:cNvPr>
          <p:cNvSpPr/>
          <p:nvPr/>
        </p:nvSpPr>
        <p:spPr>
          <a:xfrm>
            <a:off x="2441416" y="2309597"/>
            <a:ext cx="1192166" cy="2568482"/>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Rectangle 31">
            <a:extLst>
              <a:ext uri="{FF2B5EF4-FFF2-40B4-BE49-F238E27FC236}">
                <a16:creationId xmlns:a16="http://schemas.microsoft.com/office/drawing/2014/main" id="{89CEB156-47DC-3FC5-FD7C-960F87006709}"/>
              </a:ext>
            </a:extLst>
          </p:cNvPr>
          <p:cNvSpPr/>
          <p:nvPr/>
        </p:nvSpPr>
        <p:spPr>
          <a:xfrm>
            <a:off x="1449223" y="2309597"/>
            <a:ext cx="871165" cy="2568482"/>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Rectangle 32">
            <a:extLst>
              <a:ext uri="{FF2B5EF4-FFF2-40B4-BE49-F238E27FC236}">
                <a16:creationId xmlns:a16="http://schemas.microsoft.com/office/drawing/2014/main" id="{70498837-9760-5011-3348-C04EFD536A76}"/>
              </a:ext>
            </a:extLst>
          </p:cNvPr>
          <p:cNvSpPr/>
          <p:nvPr/>
        </p:nvSpPr>
        <p:spPr>
          <a:xfrm>
            <a:off x="859760" y="2309597"/>
            <a:ext cx="468435" cy="2568482"/>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34" name="Straight Arrow Connector 33">
            <a:extLst>
              <a:ext uri="{FF2B5EF4-FFF2-40B4-BE49-F238E27FC236}">
                <a16:creationId xmlns:a16="http://schemas.microsoft.com/office/drawing/2014/main" id="{675964F9-AB56-D972-B054-7279B0C4A4B2}"/>
              </a:ext>
            </a:extLst>
          </p:cNvPr>
          <p:cNvCxnSpPr>
            <a:cxnSpLocks/>
          </p:cNvCxnSpPr>
          <p:nvPr/>
        </p:nvCxnSpPr>
        <p:spPr>
          <a:xfrm>
            <a:off x="1242995" y="2324300"/>
            <a:ext cx="10028733" cy="0"/>
          </a:xfrm>
          <a:prstGeom prst="straightConnector1">
            <a:avLst/>
          </a:prstGeom>
          <a:ln w="12700">
            <a:solidFill>
              <a:schemeClr val="accent4">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35" name="Oval 34">
            <a:extLst>
              <a:ext uri="{FF2B5EF4-FFF2-40B4-BE49-F238E27FC236}">
                <a16:creationId xmlns:a16="http://schemas.microsoft.com/office/drawing/2014/main" id="{27B91F8B-9EA1-5D34-2A95-AB79C8618263}"/>
              </a:ext>
            </a:extLst>
          </p:cNvPr>
          <p:cNvSpPr/>
          <p:nvPr/>
        </p:nvSpPr>
        <p:spPr>
          <a:xfrm>
            <a:off x="859760" y="2132535"/>
            <a:ext cx="393698" cy="393698"/>
          </a:xfrm>
          <a:prstGeom prst="ellipse">
            <a:avLst/>
          </a:prstGeom>
          <a:solidFill>
            <a:schemeClr val="bg1"/>
          </a:solidFill>
          <a:ln>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CA" sz="1400" dirty="0">
                <a:solidFill>
                  <a:schemeClr val="accent4">
                    <a:lumMod val="60000"/>
                    <a:lumOff val="40000"/>
                  </a:schemeClr>
                </a:solidFill>
                <a:latin typeface="Arial" panose="020B0604020202020204" pitchFamily="34" charset="0"/>
                <a:cs typeface="Arial" panose="020B0604020202020204" pitchFamily="34" charset="0"/>
              </a:rPr>
              <a:t>1</a:t>
            </a:r>
            <a:endParaRPr lang="en-US" sz="1400" dirty="0">
              <a:solidFill>
                <a:schemeClr val="accent4">
                  <a:lumMod val="60000"/>
                  <a:lumOff val="40000"/>
                </a:schemeClr>
              </a:solidFill>
              <a:latin typeface="Arial" panose="020B0604020202020204" pitchFamily="34" charset="0"/>
              <a:cs typeface="Arial" panose="020B0604020202020204" pitchFamily="34" charset="0"/>
            </a:endParaRPr>
          </a:p>
        </p:txBody>
      </p:sp>
      <p:sp>
        <p:nvSpPr>
          <p:cNvPr id="36" name="Oval 35">
            <a:extLst>
              <a:ext uri="{FF2B5EF4-FFF2-40B4-BE49-F238E27FC236}">
                <a16:creationId xmlns:a16="http://schemas.microsoft.com/office/drawing/2014/main" id="{89AABC1D-1138-5A37-5D8D-D1DC16779E20}"/>
              </a:ext>
            </a:extLst>
          </p:cNvPr>
          <p:cNvSpPr/>
          <p:nvPr/>
        </p:nvSpPr>
        <p:spPr>
          <a:xfrm>
            <a:off x="1454792" y="2132535"/>
            <a:ext cx="393698" cy="393698"/>
          </a:xfrm>
          <a:prstGeom prst="ellipse">
            <a:avLst/>
          </a:prstGeom>
          <a:solidFill>
            <a:schemeClr val="bg1"/>
          </a:solidFill>
          <a:ln>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CA" sz="1400" dirty="0">
                <a:solidFill>
                  <a:schemeClr val="accent4">
                    <a:lumMod val="60000"/>
                    <a:lumOff val="40000"/>
                  </a:schemeClr>
                </a:solidFill>
                <a:latin typeface="Arial" panose="020B0604020202020204" pitchFamily="34" charset="0"/>
                <a:cs typeface="Arial" panose="020B0604020202020204" pitchFamily="34" charset="0"/>
              </a:rPr>
              <a:t>2</a:t>
            </a:r>
            <a:endParaRPr lang="en-US" sz="1400" dirty="0">
              <a:solidFill>
                <a:schemeClr val="accent4">
                  <a:lumMod val="60000"/>
                  <a:lumOff val="40000"/>
                </a:schemeClr>
              </a:solidFill>
              <a:latin typeface="Arial" panose="020B0604020202020204" pitchFamily="34" charset="0"/>
              <a:cs typeface="Arial" panose="020B0604020202020204" pitchFamily="34" charset="0"/>
            </a:endParaRPr>
          </a:p>
        </p:txBody>
      </p:sp>
      <p:sp>
        <p:nvSpPr>
          <p:cNvPr id="37" name="Oval 36">
            <a:extLst>
              <a:ext uri="{FF2B5EF4-FFF2-40B4-BE49-F238E27FC236}">
                <a16:creationId xmlns:a16="http://schemas.microsoft.com/office/drawing/2014/main" id="{91DDD425-7C69-20A7-2A44-E5DEDADF1E1B}"/>
              </a:ext>
            </a:extLst>
          </p:cNvPr>
          <p:cNvSpPr/>
          <p:nvPr/>
        </p:nvSpPr>
        <p:spPr>
          <a:xfrm>
            <a:off x="2049824" y="2132535"/>
            <a:ext cx="393698" cy="393698"/>
          </a:xfrm>
          <a:prstGeom prst="ellipse">
            <a:avLst/>
          </a:prstGeom>
          <a:solidFill>
            <a:schemeClr val="bg1"/>
          </a:solidFill>
          <a:ln>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CA" sz="1400" dirty="0">
                <a:solidFill>
                  <a:schemeClr val="accent4">
                    <a:lumMod val="60000"/>
                    <a:lumOff val="40000"/>
                  </a:schemeClr>
                </a:solidFill>
                <a:latin typeface="Arial" panose="020B0604020202020204" pitchFamily="34" charset="0"/>
                <a:cs typeface="Arial" panose="020B0604020202020204" pitchFamily="34" charset="0"/>
              </a:rPr>
              <a:t>3</a:t>
            </a:r>
            <a:endParaRPr lang="en-US" sz="1400" dirty="0">
              <a:solidFill>
                <a:schemeClr val="accent4">
                  <a:lumMod val="60000"/>
                  <a:lumOff val="40000"/>
                </a:schemeClr>
              </a:solidFill>
              <a:latin typeface="Arial" panose="020B0604020202020204" pitchFamily="34" charset="0"/>
              <a:cs typeface="Arial" panose="020B0604020202020204" pitchFamily="34" charset="0"/>
            </a:endParaRPr>
          </a:p>
        </p:txBody>
      </p:sp>
      <p:sp>
        <p:nvSpPr>
          <p:cNvPr id="38" name="Oval 37">
            <a:extLst>
              <a:ext uri="{FF2B5EF4-FFF2-40B4-BE49-F238E27FC236}">
                <a16:creationId xmlns:a16="http://schemas.microsoft.com/office/drawing/2014/main" id="{893E0CBB-1598-8556-5955-AE0AE620E2D8}"/>
              </a:ext>
            </a:extLst>
          </p:cNvPr>
          <p:cNvSpPr/>
          <p:nvPr/>
        </p:nvSpPr>
        <p:spPr>
          <a:xfrm>
            <a:off x="2644856" y="2132535"/>
            <a:ext cx="393698" cy="393698"/>
          </a:xfrm>
          <a:prstGeom prst="ellipse">
            <a:avLst/>
          </a:prstGeom>
          <a:solidFill>
            <a:schemeClr val="bg1"/>
          </a:solidFill>
          <a:ln>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CA" sz="1400" dirty="0">
                <a:solidFill>
                  <a:schemeClr val="accent4">
                    <a:lumMod val="60000"/>
                    <a:lumOff val="40000"/>
                  </a:schemeClr>
                </a:solidFill>
                <a:latin typeface="Arial" panose="020B0604020202020204" pitchFamily="34" charset="0"/>
                <a:cs typeface="Arial" panose="020B0604020202020204" pitchFamily="34" charset="0"/>
              </a:rPr>
              <a:t>4</a:t>
            </a:r>
            <a:endParaRPr lang="en-US" sz="1400" dirty="0">
              <a:solidFill>
                <a:schemeClr val="accent4">
                  <a:lumMod val="60000"/>
                  <a:lumOff val="40000"/>
                </a:schemeClr>
              </a:solidFill>
              <a:latin typeface="Arial" panose="020B0604020202020204" pitchFamily="34" charset="0"/>
              <a:cs typeface="Arial" panose="020B0604020202020204" pitchFamily="34" charset="0"/>
            </a:endParaRPr>
          </a:p>
        </p:txBody>
      </p:sp>
      <p:sp>
        <p:nvSpPr>
          <p:cNvPr id="39" name="Oval 38">
            <a:extLst>
              <a:ext uri="{FF2B5EF4-FFF2-40B4-BE49-F238E27FC236}">
                <a16:creationId xmlns:a16="http://schemas.microsoft.com/office/drawing/2014/main" id="{C5264E1A-2A21-83F5-7F9E-22EC00D28684}"/>
              </a:ext>
            </a:extLst>
          </p:cNvPr>
          <p:cNvSpPr/>
          <p:nvPr/>
        </p:nvSpPr>
        <p:spPr>
          <a:xfrm>
            <a:off x="3239888" y="2132535"/>
            <a:ext cx="393698" cy="393698"/>
          </a:xfrm>
          <a:prstGeom prst="ellipse">
            <a:avLst/>
          </a:prstGeom>
          <a:solidFill>
            <a:schemeClr val="bg1"/>
          </a:solidFill>
          <a:ln>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CA" sz="1400" dirty="0">
                <a:solidFill>
                  <a:schemeClr val="accent4">
                    <a:lumMod val="60000"/>
                    <a:lumOff val="40000"/>
                  </a:schemeClr>
                </a:solidFill>
                <a:latin typeface="Arial" panose="020B0604020202020204" pitchFamily="34" charset="0"/>
                <a:cs typeface="Arial" panose="020B0604020202020204" pitchFamily="34" charset="0"/>
              </a:rPr>
              <a:t>5</a:t>
            </a:r>
            <a:endParaRPr lang="en-US" sz="1400" dirty="0">
              <a:solidFill>
                <a:schemeClr val="accent4">
                  <a:lumMod val="60000"/>
                  <a:lumOff val="40000"/>
                </a:schemeClr>
              </a:solidFill>
              <a:latin typeface="Arial" panose="020B0604020202020204" pitchFamily="34" charset="0"/>
              <a:cs typeface="Arial" panose="020B0604020202020204" pitchFamily="34" charset="0"/>
            </a:endParaRPr>
          </a:p>
        </p:txBody>
      </p:sp>
      <p:sp>
        <p:nvSpPr>
          <p:cNvPr id="40" name="Oval 39">
            <a:extLst>
              <a:ext uri="{FF2B5EF4-FFF2-40B4-BE49-F238E27FC236}">
                <a16:creationId xmlns:a16="http://schemas.microsoft.com/office/drawing/2014/main" id="{FAAD4CF2-FBFB-0192-F00C-FCB58FAE8772}"/>
              </a:ext>
            </a:extLst>
          </p:cNvPr>
          <p:cNvSpPr/>
          <p:nvPr/>
        </p:nvSpPr>
        <p:spPr>
          <a:xfrm>
            <a:off x="3834920" y="2132535"/>
            <a:ext cx="393698" cy="393698"/>
          </a:xfrm>
          <a:prstGeom prst="ellipse">
            <a:avLst/>
          </a:prstGeom>
          <a:solidFill>
            <a:schemeClr val="bg1"/>
          </a:solidFill>
          <a:ln>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CA" sz="1400" dirty="0">
                <a:solidFill>
                  <a:schemeClr val="accent4">
                    <a:lumMod val="60000"/>
                    <a:lumOff val="40000"/>
                  </a:schemeClr>
                </a:solidFill>
                <a:latin typeface="Arial" panose="020B0604020202020204" pitchFamily="34" charset="0"/>
                <a:cs typeface="Arial" panose="020B0604020202020204" pitchFamily="34" charset="0"/>
              </a:rPr>
              <a:t>6</a:t>
            </a:r>
            <a:endParaRPr lang="en-US" sz="1400" dirty="0">
              <a:solidFill>
                <a:schemeClr val="accent4">
                  <a:lumMod val="60000"/>
                  <a:lumOff val="40000"/>
                </a:schemeClr>
              </a:solidFill>
              <a:latin typeface="Arial" panose="020B0604020202020204" pitchFamily="34" charset="0"/>
              <a:cs typeface="Arial" panose="020B0604020202020204" pitchFamily="34" charset="0"/>
            </a:endParaRPr>
          </a:p>
        </p:txBody>
      </p:sp>
      <p:sp>
        <p:nvSpPr>
          <p:cNvPr id="41" name="Oval 40">
            <a:extLst>
              <a:ext uri="{FF2B5EF4-FFF2-40B4-BE49-F238E27FC236}">
                <a16:creationId xmlns:a16="http://schemas.microsoft.com/office/drawing/2014/main" id="{96E3FA51-2708-7A8E-BFCA-96BECAEB8C39}"/>
              </a:ext>
            </a:extLst>
          </p:cNvPr>
          <p:cNvSpPr/>
          <p:nvPr/>
        </p:nvSpPr>
        <p:spPr>
          <a:xfrm>
            <a:off x="4429952" y="2132535"/>
            <a:ext cx="393698" cy="393698"/>
          </a:xfrm>
          <a:prstGeom prst="ellipse">
            <a:avLst/>
          </a:prstGeom>
          <a:solidFill>
            <a:schemeClr val="bg1"/>
          </a:solidFill>
          <a:ln>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CA" sz="1400" dirty="0">
                <a:solidFill>
                  <a:schemeClr val="accent4">
                    <a:lumMod val="60000"/>
                    <a:lumOff val="40000"/>
                  </a:schemeClr>
                </a:solidFill>
                <a:latin typeface="Arial" panose="020B0604020202020204" pitchFamily="34" charset="0"/>
                <a:cs typeface="Arial" panose="020B0604020202020204" pitchFamily="34" charset="0"/>
              </a:rPr>
              <a:t>7</a:t>
            </a:r>
            <a:endParaRPr lang="en-US" sz="1400" dirty="0">
              <a:solidFill>
                <a:schemeClr val="accent4">
                  <a:lumMod val="60000"/>
                  <a:lumOff val="40000"/>
                </a:schemeClr>
              </a:solidFill>
              <a:latin typeface="Arial" panose="020B0604020202020204" pitchFamily="34" charset="0"/>
              <a:cs typeface="Arial" panose="020B0604020202020204" pitchFamily="34" charset="0"/>
            </a:endParaRPr>
          </a:p>
        </p:txBody>
      </p:sp>
      <p:sp>
        <p:nvSpPr>
          <p:cNvPr id="42" name="Oval 41">
            <a:extLst>
              <a:ext uri="{FF2B5EF4-FFF2-40B4-BE49-F238E27FC236}">
                <a16:creationId xmlns:a16="http://schemas.microsoft.com/office/drawing/2014/main" id="{4D72CEBE-EE20-89CE-0FD9-58E587164674}"/>
              </a:ext>
            </a:extLst>
          </p:cNvPr>
          <p:cNvSpPr/>
          <p:nvPr/>
        </p:nvSpPr>
        <p:spPr>
          <a:xfrm>
            <a:off x="5024984" y="2132535"/>
            <a:ext cx="393698" cy="393698"/>
          </a:xfrm>
          <a:prstGeom prst="ellipse">
            <a:avLst/>
          </a:prstGeom>
          <a:solidFill>
            <a:schemeClr val="bg1"/>
          </a:solidFill>
          <a:ln>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CA" sz="1400" dirty="0">
                <a:solidFill>
                  <a:schemeClr val="accent4">
                    <a:lumMod val="60000"/>
                    <a:lumOff val="40000"/>
                  </a:schemeClr>
                </a:solidFill>
                <a:latin typeface="Arial" panose="020B0604020202020204" pitchFamily="34" charset="0"/>
                <a:cs typeface="Arial" panose="020B0604020202020204" pitchFamily="34" charset="0"/>
              </a:rPr>
              <a:t>8</a:t>
            </a:r>
            <a:endParaRPr lang="en-US" sz="1400" dirty="0">
              <a:solidFill>
                <a:schemeClr val="accent4">
                  <a:lumMod val="60000"/>
                  <a:lumOff val="40000"/>
                </a:schemeClr>
              </a:solidFill>
              <a:latin typeface="Arial" panose="020B0604020202020204" pitchFamily="34" charset="0"/>
              <a:cs typeface="Arial" panose="020B0604020202020204" pitchFamily="34" charset="0"/>
            </a:endParaRPr>
          </a:p>
        </p:txBody>
      </p:sp>
      <p:sp>
        <p:nvSpPr>
          <p:cNvPr id="43" name="Oval 42">
            <a:extLst>
              <a:ext uri="{FF2B5EF4-FFF2-40B4-BE49-F238E27FC236}">
                <a16:creationId xmlns:a16="http://schemas.microsoft.com/office/drawing/2014/main" id="{BAB48353-7004-6799-6C7C-5B94A788A979}"/>
              </a:ext>
            </a:extLst>
          </p:cNvPr>
          <p:cNvSpPr/>
          <p:nvPr/>
        </p:nvSpPr>
        <p:spPr>
          <a:xfrm>
            <a:off x="5620016" y="2132535"/>
            <a:ext cx="393698" cy="393698"/>
          </a:xfrm>
          <a:prstGeom prst="ellipse">
            <a:avLst/>
          </a:prstGeom>
          <a:solidFill>
            <a:schemeClr val="bg1"/>
          </a:solidFill>
          <a:ln>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CA" sz="1400" dirty="0">
                <a:solidFill>
                  <a:schemeClr val="accent4">
                    <a:lumMod val="60000"/>
                    <a:lumOff val="40000"/>
                  </a:schemeClr>
                </a:solidFill>
                <a:latin typeface="Arial" panose="020B0604020202020204" pitchFamily="34" charset="0"/>
                <a:cs typeface="Arial" panose="020B0604020202020204" pitchFamily="34" charset="0"/>
              </a:rPr>
              <a:t>9</a:t>
            </a:r>
            <a:endParaRPr lang="en-US" sz="1400" dirty="0">
              <a:solidFill>
                <a:schemeClr val="accent4">
                  <a:lumMod val="60000"/>
                  <a:lumOff val="40000"/>
                </a:schemeClr>
              </a:solidFill>
              <a:latin typeface="Arial" panose="020B0604020202020204" pitchFamily="34" charset="0"/>
              <a:cs typeface="Arial" panose="020B0604020202020204" pitchFamily="34" charset="0"/>
            </a:endParaRPr>
          </a:p>
        </p:txBody>
      </p:sp>
      <p:sp>
        <p:nvSpPr>
          <p:cNvPr id="44" name="Oval 43">
            <a:extLst>
              <a:ext uri="{FF2B5EF4-FFF2-40B4-BE49-F238E27FC236}">
                <a16:creationId xmlns:a16="http://schemas.microsoft.com/office/drawing/2014/main" id="{99207D18-A8A2-9023-5505-85E7DD5EB57A}"/>
              </a:ext>
            </a:extLst>
          </p:cNvPr>
          <p:cNvSpPr/>
          <p:nvPr/>
        </p:nvSpPr>
        <p:spPr>
          <a:xfrm>
            <a:off x="6215048" y="2132535"/>
            <a:ext cx="393698" cy="393698"/>
          </a:xfrm>
          <a:prstGeom prst="ellipse">
            <a:avLst/>
          </a:prstGeom>
          <a:solidFill>
            <a:schemeClr val="bg1"/>
          </a:solidFill>
          <a:ln>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CA" sz="1400" dirty="0">
                <a:solidFill>
                  <a:schemeClr val="accent4">
                    <a:lumMod val="60000"/>
                    <a:lumOff val="40000"/>
                  </a:schemeClr>
                </a:solidFill>
                <a:latin typeface="Arial" panose="020B0604020202020204" pitchFamily="34" charset="0"/>
                <a:cs typeface="Arial" panose="020B0604020202020204" pitchFamily="34" charset="0"/>
              </a:rPr>
              <a:t>10</a:t>
            </a:r>
            <a:endParaRPr lang="en-US" sz="1400" dirty="0">
              <a:solidFill>
                <a:schemeClr val="accent4">
                  <a:lumMod val="60000"/>
                  <a:lumOff val="40000"/>
                </a:schemeClr>
              </a:solidFill>
              <a:latin typeface="Arial" panose="020B0604020202020204" pitchFamily="34" charset="0"/>
              <a:cs typeface="Arial" panose="020B0604020202020204" pitchFamily="34" charset="0"/>
            </a:endParaRPr>
          </a:p>
        </p:txBody>
      </p:sp>
      <p:sp>
        <p:nvSpPr>
          <p:cNvPr id="46" name="Oval 45">
            <a:extLst>
              <a:ext uri="{FF2B5EF4-FFF2-40B4-BE49-F238E27FC236}">
                <a16:creationId xmlns:a16="http://schemas.microsoft.com/office/drawing/2014/main" id="{BC7B86CE-E1D7-3FCD-8EC9-4F04075B690E}"/>
              </a:ext>
            </a:extLst>
          </p:cNvPr>
          <p:cNvSpPr/>
          <p:nvPr/>
        </p:nvSpPr>
        <p:spPr>
          <a:xfrm>
            <a:off x="6810080" y="2132535"/>
            <a:ext cx="393698" cy="393698"/>
          </a:xfrm>
          <a:prstGeom prst="ellipse">
            <a:avLst/>
          </a:prstGeom>
          <a:solidFill>
            <a:schemeClr val="bg1"/>
          </a:solidFill>
          <a:ln>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CA" sz="1400" dirty="0">
                <a:solidFill>
                  <a:schemeClr val="accent4">
                    <a:lumMod val="60000"/>
                    <a:lumOff val="40000"/>
                  </a:schemeClr>
                </a:solidFill>
                <a:latin typeface="Arial" panose="020B0604020202020204" pitchFamily="34" charset="0"/>
                <a:cs typeface="Arial" panose="020B0604020202020204" pitchFamily="34" charset="0"/>
              </a:rPr>
              <a:t>11</a:t>
            </a:r>
            <a:endParaRPr lang="en-US" sz="1400" dirty="0">
              <a:solidFill>
                <a:schemeClr val="accent4">
                  <a:lumMod val="60000"/>
                  <a:lumOff val="40000"/>
                </a:schemeClr>
              </a:solidFill>
              <a:latin typeface="Arial" panose="020B0604020202020204" pitchFamily="34" charset="0"/>
              <a:cs typeface="Arial" panose="020B0604020202020204" pitchFamily="34" charset="0"/>
            </a:endParaRPr>
          </a:p>
        </p:txBody>
      </p:sp>
      <p:sp>
        <p:nvSpPr>
          <p:cNvPr id="47" name="Oval 46">
            <a:extLst>
              <a:ext uri="{FF2B5EF4-FFF2-40B4-BE49-F238E27FC236}">
                <a16:creationId xmlns:a16="http://schemas.microsoft.com/office/drawing/2014/main" id="{8F8A1535-9286-86DB-F1CA-7FB88FFBD035}"/>
              </a:ext>
            </a:extLst>
          </p:cNvPr>
          <p:cNvSpPr/>
          <p:nvPr/>
        </p:nvSpPr>
        <p:spPr>
          <a:xfrm>
            <a:off x="7405112" y="2132535"/>
            <a:ext cx="393698" cy="393698"/>
          </a:xfrm>
          <a:prstGeom prst="ellipse">
            <a:avLst/>
          </a:prstGeom>
          <a:solidFill>
            <a:schemeClr val="bg1"/>
          </a:solidFill>
          <a:ln>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CA" sz="1400" dirty="0">
                <a:solidFill>
                  <a:schemeClr val="accent4">
                    <a:lumMod val="60000"/>
                    <a:lumOff val="40000"/>
                  </a:schemeClr>
                </a:solidFill>
                <a:latin typeface="Arial" panose="020B0604020202020204" pitchFamily="34" charset="0"/>
                <a:cs typeface="Arial" panose="020B0604020202020204" pitchFamily="34" charset="0"/>
              </a:rPr>
              <a:t>12</a:t>
            </a:r>
            <a:endParaRPr lang="en-US" sz="1400" dirty="0">
              <a:solidFill>
                <a:schemeClr val="accent4">
                  <a:lumMod val="60000"/>
                  <a:lumOff val="40000"/>
                </a:schemeClr>
              </a:solidFill>
              <a:latin typeface="Arial" panose="020B0604020202020204" pitchFamily="34" charset="0"/>
              <a:cs typeface="Arial" panose="020B0604020202020204" pitchFamily="34" charset="0"/>
            </a:endParaRPr>
          </a:p>
        </p:txBody>
      </p:sp>
      <p:sp>
        <p:nvSpPr>
          <p:cNvPr id="49" name="Oval 48">
            <a:extLst>
              <a:ext uri="{FF2B5EF4-FFF2-40B4-BE49-F238E27FC236}">
                <a16:creationId xmlns:a16="http://schemas.microsoft.com/office/drawing/2014/main" id="{85F32415-F518-EE89-C90C-DE169D611D52}"/>
              </a:ext>
            </a:extLst>
          </p:cNvPr>
          <p:cNvSpPr/>
          <p:nvPr/>
        </p:nvSpPr>
        <p:spPr>
          <a:xfrm>
            <a:off x="8000144" y="2132535"/>
            <a:ext cx="393698" cy="393698"/>
          </a:xfrm>
          <a:prstGeom prst="ellipse">
            <a:avLst/>
          </a:prstGeom>
          <a:solidFill>
            <a:schemeClr val="bg1"/>
          </a:solidFill>
          <a:ln>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CA" sz="1400" dirty="0">
                <a:solidFill>
                  <a:schemeClr val="accent4">
                    <a:lumMod val="60000"/>
                    <a:lumOff val="40000"/>
                  </a:schemeClr>
                </a:solidFill>
                <a:latin typeface="Arial" panose="020B0604020202020204" pitchFamily="34" charset="0"/>
                <a:cs typeface="Arial" panose="020B0604020202020204" pitchFamily="34" charset="0"/>
              </a:rPr>
              <a:t>13</a:t>
            </a:r>
            <a:endParaRPr lang="en-US" sz="1400" dirty="0">
              <a:solidFill>
                <a:schemeClr val="accent4">
                  <a:lumMod val="60000"/>
                  <a:lumOff val="40000"/>
                </a:schemeClr>
              </a:solidFill>
              <a:latin typeface="Arial" panose="020B0604020202020204" pitchFamily="34" charset="0"/>
              <a:cs typeface="Arial" panose="020B0604020202020204" pitchFamily="34" charset="0"/>
            </a:endParaRPr>
          </a:p>
        </p:txBody>
      </p:sp>
      <p:sp>
        <p:nvSpPr>
          <p:cNvPr id="52" name="Oval 51">
            <a:extLst>
              <a:ext uri="{FF2B5EF4-FFF2-40B4-BE49-F238E27FC236}">
                <a16:creationId xmlns:a16="http://schemas.microsoft.com/office/drawing/2014/main" id="{FBDDF64A-F260-F879-C086-E3851C0B3E1F}"/>
              </a:ext>
            </a:extLst>
          </p:cNvPr>
          <p:cNvSpPr/>
          <p:nvPr/>
        </p:nvSpPr>
        <p:spPr>
          <a:xfrm>
            <a:off x="8595176" y="2132535"/>
            <a:ext cx="393698" cy="393698"/>
          </a:xfrm>
          <a:prstGeom prst="ellipse">
            <a:avLst/>
          </a:prstGeom>
          <a:solidFill>
            <a:schemeClr val="bg1"/>
          </a:solidFill>
          <a:ln>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CA" sz="1400" dirty="0">
                <a:solidFill>
                  <a:schemeClr val="accent4">
                    <a:lumMod val="60000"/>
                    <a:lumOff val="40000"/>
                  </a:schemeClr>
                </a:solidFill>
                <a:latin typeface="Arial" panose="020B0604020202020204" pitchFamily="34" charset="0"/>
                <a:cs typeface="Arial" panose="020B0604020202020204" pitchFamily="34" charset="0"/>
              </a:rPr>
              <a:t>14</a:t>
            </a:r>
            <a:endParaRPr lang="en-US" sz="1400" dirty="0">
              <a:solidFill>
                <a:schemeClr val="accent4">
                  <a:lumMod val="60000"/>
                  <a:lumOff val="40000"/>
                </a:schemeClr>
              </a:solidFill>
              <a:latin typeface="Arial" panose="020B0604020202020204" pitchFamily="34" charset="0"/>
              <a:cs typeface="Arial" panose="020B0604020202020204" pitchFamily="34" charset="0"/>
            </a:endParaRPr>
          </a:p>
        </p:txBody>
      </p:sp>
      <p:sp>
        <p:nvSpPr>
          <p:cNvPr id="53" name="Oval 52">
            <a:extLst>
              <a:ext uri="{FF2B5EF4-FFF2-40B4-BE49-F238E27FC236}">
                <a16:creationId xmlns:a16="http://schemas.microsoft.com/office/drawing/2014/main" id="{6D6D079E-5C1B-68EC-94DC-E73BBDEC47DA}"/>
              </a:ext>
            </a:extLst>
          </p:cNvPr>
          <p:cNvSpPr/>
          <p:nvPr/>
        </p:nvSpPr>
        <p:spPr>
          <a:xfrm>
            <a:off x="9190208" y="2132535"/>
            <a:ext cx="393698" cy="393698"/>
          </a:xfrm>
          <a:prstGeom prst="ellipse">
            <a:avLst/>
          </a:prstGeom>
          <a:solidFill>
            <a:schemeClr val="bg1"/>
          </a:solidFill>
          <a:ln>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CA" sz="1400" dirty="0">
                <a:solidFill>
                  <a:schemeClr val="accent4">
                    <a:lumMod val="60000"/>
                    <a:lumOff val="40000"/>
                  </a:schemeClr>
                </a:solidFill>
                <a:latin typeface="Arial" panose="020B0604020202020204" pitchFamily="34" charset="0"/>
                <a:cs typeface="Arial" panose="020B0604020202020204" pitchFamily="34" charset="0"/>
              </a:rPr>
              <a:t>15</a:t>
            </a:r>
            <a:endParaRPr lang="en-US" sz="1400" dirty="0">
              <a:solidFill>
                <a:schemeClr val="accent4">
                  <a:lumMod val="60000"/>
                  <a:lumOff val="40000"/>
                </a:schemeClr>
              </a:solidFill>
              <a:latin typeface="Arial" panose="020B0604020202020204" pitchFamily="34" charset="0"/>
              <a:cs typeface="Arial" panose="020B0604020202020204" pitchFamily="34" charset="0"/>
            </a:endParaRPr>
          </a:p>
        </p:txBody>
      </p:sp>
      <p:sp>
        <p:nvSpPr>
          <p:cNvPr id="54" name="Oval 53">
            <a:extLst>
              <a:ext uri="{FF2B5EF4-FFF2-40B4-BE49-F238E27FC236}">
                <a16:creationId xmlns:a16="http://schemas.microsoft.com/office/drawing/2014/main" id="{99452A84-6BB9-19C3-78D7-CECBBB86F091}"/>
              </a:ext>
            </a:extLst>
          </p:cNvPr>
          <p:cNvSpPr/>
          <p:nvPr/>
        </p:nvSpPr>
        <p:spPr>
          <a:xfrm>
            <a:off x="9785240" y="2132535"/>
            <a:ext cx="393698" cy="393698"/>
          </a:xfrm>
          <a:prstGeom prst="ellipse">
            <a:avLst/>
          </a:prstGeom>
          <a:solidFill>
            <a:schemeClr val="bg1"/>
          </a:solidFill>
          <a:ln>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CA" sz="1400" dirty="0">
                <a:solidFill>
                  <a:schemeClr val="accent4">
                    <a:lumMod val="60000"/>
                    <a:lumOff val="40000"/>
                  </a:schemeClr>
                </a:solidFill>
                <a:latin typeface="Arial" panose="020B0604020202020204" pitchFamily="34" charset="0"/>
                <a:cs typeface="Arial" panose="020B0604020202020204" pitchFamily="34" charset="0"/>
              </a:rPr>
              <a:t>16</a:t>
            </a:r>
            <a:endParaRPr lang="en-US" sz="1400" dirty="0">
              <a:solidFill>
                <a:schemeClr val="accent4">
                  <a:lumMod val="60000"/>
                  <a:lumOff val="40000"/>
                </a:schemeClr>
              </a:solidFill>
              <a:latin typeface="Arial" panose="020B0604020202020204" pitchFamily="34" charset="0"/>
              <a:cs typeface="Arial" panose="020B0604020202020204" pitchFamily="34" charset="0"/>
            </a:endParaRPr>
          </a:p>
        </p:txBody>
      </p:sp>
      <p:sp>
        <p:nvSpPr>
          <p:cNvPr id="55" name="Oval 54">
            <a:extLst>
              <a:ext uri="{FF2B5EF4-FFF2-40B4-BE49-F238E27FC236}">
                <a16:creationId xmlns:a16="http://schemas.microsoft.com/office/drawing/2014/main" id="{17065F1F-C2AC-D66F-BFF3-66166DFC2A25}"/>
              </a:ext>
            </a:extLst>
          </p:cNvPr>
          <p:cNvSpPr/>
          <p:nvPr/>
        </p:nvSpPr>
        <p:spPr>
          <a:xfrm>
            <a:off x="10380272" y="2132535"/>
            <a:ext cx="393698" cy="393698"/>
          </a:xfrm>
          <a:prstGeom prst="ellipse">
            <a:avLst/>
          </a:prstGeom>
          <a:solidFill>
            <a:schemeClr val="bg1"/>
          </a:solidFill>
          <a:ln>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CA" sz="1400" dirty="0">
                <a:solidFill>
                  <a:schemeClr val="accent4">
                    <a:lumMod val="60000"/>
                    <a:lumOff val="40000"/>
                  </a:schemeClr>
                </a:solidFill>
                <a:latin typeface="Arial" panose="020B0604020202020204" pitchFamily="34" charset="0"/>
                <a:cs typeface="Arial" panose="020B0604020202020204" pitchFamily="34" charset="0"/>
              </a:rPr>
              <a:t>17</a:t>
            </a:r>
            <a:endParaRPr lang="en-US" sz="1400" dirty="0">
              <a:solidFill>
                <a:schemeClr val="accent4">
                  <a:lumMod val="60000"/>
                  <a:lumOff val="40000"/>
                </a:schemeClr>
              </a:solidFill>
              <a:latin typeface="Arial" panose="020B0604020202020204" pitchFamily="34" charset="0"/>
              <a:cs typeface="Arial" panose="020B0604020202020204" pitchFamily="34" charset="0"/>
            </a:endParaRPr>
          </a:p>
        </p:txBody>
      </p:sp>
      <p:grpSp>
        <p:nvGrpSpPr>
          <p:cNvPr id="56" name="Group 55">
            <a:extLst>
              <a:ext uri="{FF2B5EF4-FFF2-40B4-BE49-F238E27FC236}">
                <a16:creationId xmlns:a16="http://schemas.microsoft.com/office/drawing/2014/main" id="{43641807-8B3E-C147-BEE2-9CA89923B35B}"/>
              </a:ext>
            </a:extLst>
          </p:cNvPr>
          <p:cNvGrpSpPr/>
          <p:nvPr/>
        </p:nvGrpSpPr>
        <p:grpSpPr>
          <a:xfrm>
            <a:off x="1693801" y="3579958"/>
            <a:ext cx="539175" cy="1017675"/>
            <a:chOff x="2887168" y="3850995"/>
            <a:chExt cx="1235650" cy="2332250"/>
          </a:xfrm>
          <a:solidFill>
            <a:schemeClr val="accent4">
              <a:lumMod val="60000"/>
              <a:lumOff val="40000"/>
            </a:schemeClr>
          </a:solidFill>
        </p:grpSpPr>
        <p:sp>
          <p:nvSpPr>
            <p:cNvPr id="57" name="Round Same Side Corner Rectangle 31">
              <a:extLst>
                <a:ext uri="{FF2B5EF4-FFF2-40B4-BE49-F238E27FC236}">
                  <a16:creationId xmlns:a16="http://schemas.microsoft.com/office/drawing/2014/main" id="{81120DAA-0C76-AB8E-1C4A-0FFA98B1B6E0}"/>
                </a:ext>
              </a:extLst>
            </p:cNvPr>
            <p:cNvSpPr/>
            <p:nvPr/>
          </p:nvSpPr>
          <p:spPr>
            <a:xfrm>
              <a:off x="2896229" y="5298868"/>
              <a:ext cx="1221761" cy="884377"/>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58" name="Oval 57">
              <a:extLst>
                <a:ext uri="{FF2B5EF4-FFF2-40B4-BE49-F238E27FC236}">
                  <a16:creationId xmlns:a16="http://schemas.microsoft.com/office/drawing/2014/main" id="{FB413D26-6822-92BB-3247-24C732210FB8}"/>
                </a:ext>
              </a:extLst>
            </p:cNvPr>
            <p:cNvSpPr/>
            <p:nvPr/>
          </p:nvSpPr>
          <p:spPr>
            <a:xfrm>
              <a:off x="2887168" y="3850995"/>
              <a:ext cx="1235650" cy="123564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nvGrpSpPr>
          <p:cNvPr id="59" name="Group 58">
            <a:extLst>
              <a:ext uri="{FF2B5EF4-FFF2-40B4-BE49-F238E27FC236}">
                <a16:creationId xmlns:a16="http://schemas.microsoft.com/office/drawing/2014/main" id="{B9D270AB-D244-421E-DB91-0A3AFC769A99}"/>
              </a:ext>
            </a:extLst>
          </p:cNvPr>
          <p:cNvGrpSpPr/>
          <p:nvPr/>
        </p:nvGrpSpPr>
        <p:grpSpPr>
          <a:xfrm>
            <a:off x="2787038" y="3432154"/>
            <a:ext cx="539174" cy="1165479"/>
            <a:chOff x="4602265" y="3512265"/>
            <a:chExt cx="1235650" cy="2670980"/>
          </a:xfrm>
          <a:solidFill>
            <a:schemeClr val="accent4">
              <a:lumMod val="60000"/>
              <a:lumOff val="40000"/>
            </a:schemeClr>
          </a:solidFill>
        </p:grpSpPr>
        <p:sp>
          <p:nvSpPr>
            <p:cNvPr id="60" name="Round Same Side Corner Rectangle 31">
              <a:extLst>
                <a:ext uri="{FF2B5EF4-FFF2-40B4-BE49-F238E27FC236}">
                  <a16:creationId xmlns:a16="http://schemas.microsoft.com/office/drawing/2014/main" id="{0C663318-474E-F4E1-6289-427254FA5A57}"/>
                </a:ext>
              </a:extLst>
            </p:cNvPr>
            <p:cNvSpPr/>
            <p:nvPr/>
          </p:nvSpPr>
          <p:spPr>
            <a:xfrm>
              <a:off x="4611326" y="4986810"/>
              <a:ext cx="1221761" cy="1196435"/>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61" name="Oval 60">
              <a:extLst>
                <a:ext uri="{FF2B5EF4-FFF2-40B4-BE49-F238E27FC236}">
                  <a16:creationId xmlns:a16="http://schemas.microsoft.com/office/drawing/2014/main" id="{51633565-3140-91C2-83F7-335D448917D7}"/>
                </a:ext>
              </a:extLst>
            </p:cNvPr>
            <p:cNvSpPr/>
            <p:nvPr/>
          </p:nvSpPr>
          <p:spPr>
            <a:xfrm>
              <a:off x="4602265" y="3512265"/>
              <a:ext cx="1235650" cy="123564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nvGrpSpPr>
          <p:cNvPr id="62" name="Group 61">
            <a:extLst>
              <a:ext uri="{FF2B5EF4-FFF2-40B4-BE49-F238E27FC236}">
                <a16:creationId xmlns:a16="http://schemas.microsoft.com/office/drawing/2014/main" id="{DFDA61F1-4590-9125-7A22-4A92A7BCEF69}"/>
              </a:ext>
            </a:extLst>
          </p:cNvPr>
          <p:cNvGrpSpPr/>
          <p:nvPr/>
        </p:nvGrpSpPr>
        <p:grpSpPr>
          <a:xfrm>
            <a:off x="5182745" y="3216554"/>
            <a:ext cx="539175" cy="1414623"/>
            <a:chOff x="6317362" y="2941294"/>
            <a:chExt cx="1235651" cy="3241951"/>
          </a:xfrm>
          <a:solidFill>
            <a:schemeClr val="accent4">
              <a:lumMod val="60000"/>
              <a:lumOff val="40000"/>
            </a:schemeClr>
          </a:solidFill>
        </p:grpSpPr>
        <p:sp>
          <p:nvSpPr>
            <p:cNvPr id="63" name="Round Same Side Corner Rectangle 31">
              <a:extLst>
                <a:ext uri="{FF2B5EF4-FFF2-40B4-BE49-F238E27FC236}">
                  <a16:creationId xmlns:a16="http://schemas.microsoft.com/office/drawing/2014/main" id="{AE7F2635-33CD-400E-E05B-7F7C4B7F2E36}"/>
                </a:ext>
              </a:extLst>
            </p:cNvPr>
            <p:cNvSpPr/>
            <p:nvPr/>
          </p:nvSpPr>
          <p:spPr>
            <a:xfrm>
              <a:off x="6326423" y="4497686"/>
              <a:ext cx="1221762" cy="1685559"/>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64" name="Oval 63">
              <a:extLst>
                <a:ext uri="{FF2B5EF4-FFF2-40B4-BE49-F238E27FC236}">
                  <a16:creationId xmlns:a16="http://schemas.microsoft.com/office/drawing/2014/main" id="{C3B725C6-1D5A-BD88-2A56-B4D3F2809746}"/>
                </a:ext>
              </a:extLst>
            </p:cNvPr>
            <p:cNvSpPr/>
            <p:nvPr/>
          </p:nvSpPr>
          <p:spPr>
            <a:xfrm>
              <a:off x="6317362" y="2941294"/>
              <a:ext cx="1235651" cy="123564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nvGrpSpPr>
          <p:cNvPr id="65" name="Group 64">
            <a:extLst>
              <a:ext uri="{FF2B5EF4-FFF2-40B4-BE49-F238E27FC236}">
                <a16:creationId xmlns:a16="http://schemas.microsoft.com/office/drawing/2014/main" id="{8F09DB84-67EC-3854-71FB-12D10F9DBCF5}"/>
              </a:ext>
            </a:extLst>
          </p:cNvPr>
          <p:cNvGrpSpPr/>
          <p:nvPr/>
        </p:nvGrpSpPr>
        <p:grpSpPr>
          <a:xfrm>
            <a:off x="7999534" y="3038914"/>
            <a:ext cx="539175" cy="1621261"/>
            <a:chOff x="8032460" y="2467732"/>
            <a:chExt cx="1235651" cy="3715513"/>
          </a:xfrm>
          <a:solidFill>
            <a:schemeClr val="accent4">
              <a:lumMod val="60000"/>
              <a:lumOff val="40000"/>
            </a:schemeClr>
          </a:solidFill>
        </p:grpSpPr>
        <p:sp>
          <p:nvSpPr>
            <p:cNvPr id="66" name="Round Same Side Corner Rectangle 31">
              <a:extLst>
                <a:ext uri="{FF2B5EF4-FFF2-40B4-BE49-F238E27FC236}">
                  <a16:creationId xmlns:a16="http://schemas.microsoft.com/office/drawing/2014/main" id="{A5561594-8A42-0F98-DF97-AC64722A669B}"/>
                </a:ext>
              </a:extLst>
            </p:cNvPr>
            <p:cNvSpPr/>
            <p:nvPr/>
          </p:nvSpPr>
          <p:spPr>
            <a:xfrm>
              <a:off x="8032460" y="3981058"/>
              <a:ext cx="1235651" cy="2202187"/>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67" name="Oval 66">
              <a:extLst>
                <a:ext uri="{FF2B5EF4-FFF2-40B4-BE49-F238E27FC236}">
                  <a16:creationId xmlns:a16="http://schemas.microsoft.com/office/drawing/2014/main" id="{2BE9D7CF-9D33-3DBB-DB10-0CA4403AA745}"/>
                </a:ext>
              </a:extLst>
            </p:cNvPr>
            <p:cNvSpPr/>
            <p:nvPr/>
          </p:nvSpPr>
          <p:spPr>
            <a:xfrm>
              <a:off x="8032460" y="2467732"/>
              <a:ext cx="1235651" cy="123564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nvGrpSpPr>
          <p:cNvPr id="68" name="Group 67">
            <a:extLst>
              <a:ext uri="{FF2B5EF4-FFF2-40B4-BE49-F238E27FC236}">
                <a16:creationId xmlns:a16="http://schemas.microsoft.com/office/drawing/2014/main" id="{9514A9D3-F284-2F46-4E73-17522A866A19}"/>
              </a:ext>
            </a:extLst>
          </p:cNvPr>
          <p:cNvGrpSpPr/>
          <p:nvPr/>
        </p:nvGrpSpPr>
        <p:grpSpPr>
          <a:xfrm>
            <a:off x="9681702" y="2826205"/>
            <a:ext cx="539176" cy="1833970"/>
            <a:chOff x="9771853" y="1980257"/>
            <a:chExt cx="1235652" cy="4202988"/>
          </a:xfrm>
          <a:solidFill>
            <a:schemeClr val="accent4">
              <a:lumMod val="60000"/>
              <a:lumOff val="40000"/>
            </a:schemeClr>
          </a:solidFill>
        </p:grpSpPr>
        <p:sp>
          <p:nvSpPr>
            <p:cNvPr id="69" name="Round Same Side Corner Rectangle 31">
              <a:extLst>
                <a:ext uri="{FF2B5EF4-FFF2-40B4-BE49-F238E27FC236}">
                  <a16:creationId xmlns:a16="http://schemas.microsoft.com/office/drawing/2014/main" id="{604BF3BD-4D92-9D10-8959-08ED42BFA4DB}"/>
                </a:ext>
              </a:extLst>
            </p:cNvPr>
            <p:cNvSpPr/>
            <p:nvPr/>
          </p:nvSpPr>
          <p:spPr>
            <a:xfrm>
              <a:off x="9771853" y="3488833"/>
              <a:ext cx="1235652" cy="2694412"/>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70" name="Oval 69">
              <a:extLst>
                <a:ext uri="{FF2B5EF4-FFF2-40B4-BE49-F238E27FC236}">
                  <a16:creationId xmlns:a16="http://schemas.microsoft.com/office/drawing/2014/main" id="{064FBB64-CC16-EAAA-0D31-0FE43A47F30E}"/>
                </a:ext>
              </a:extLst>
            </p:cNvPr>
            <p:cNvSpPr/>
            <p:nvPr/>
          </p:nvSpPr>
          <p:spPr>
            <a:xfrm>
              <a:off x="9771853" y="1980257"/>
              <a:ext cx="1235652" cy="123564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nvGrpSpPr>
          <p:cNvPr id="71" name="Group 70">
            <a:extLst>
              <a:ext uri="{FF2B5EF4-FFF2-40B4-BE49-F238E27FC236}">
                <a16:creationId xmlns:a16="http://schemas.microsoft.com/office/drawing/2014/main" id="{99F873B7-D107-EE94-4110-9A54BF522E28}"/>
              </a:ext>
            </a:extLst>
          </p:cNvPr>
          <p:cNvGrpSpPr/>
          <p:nvPr/>
        </p:nvGrpSpPr>
        <p:grpSpPr>
          <a:xfrm>
            <a:off x="822628" y="3796513"/>
            <a:ext cx="542698" cy="801120"/>
            <a:chOff x="1163997" y="4347283"/>
            <a:chExt cx="1243724" cy="1835962"/>
          </a:xfrm>
          <a:solidFill>
            <a:schemeClr val="accent4">
              <a:lumMod val="60000"/>
              <a:lumOff val="40000"/>
            </a:schemeClr>
          </a:solidFill>
        </p:grpSpPr>
        <p:sp>
          <p:nvSpPr>
            <p:cNvPr id="72" name="Oval 71">
              <a:extLst>
                <a:ext uri="{FF2B5EF4-FFF2-40B4-BE49-F238E27FC236}">
                  <a16:creationId xmlns:a16="http://schemas.microsoft.com/office/drawing/2014/main" id="{67C65953-3DF1-27EB-8CA9-8F65F6A6CF05}"/>
                </a:ext>
              </a:extLst>
            </p:cNvPr>
            <p:cNvSpPr/>
            <p:nvPr/>
          </p:nvSpPr>
          <p:spPr>
            <a:xfrm>
              <a:off x="1172071" y="4347283"/>
              <a:ext cx="1235650" cy="123565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73" name="Round Same Side Corner Rectangle 31">
              <a:extLst>
                <a:ext uri="{FF2B5EF4-FFF2-40B4-BE49-F238E27FC236}">
                  <a16:creationId xmlns:a16="http://schemas.microsoft.com/office/drawing/2014/main" id="{BAEE446F-E4D8-A87A-C4A7-8C94985A4637}"/>
                </a:ext>
              </a:extLst>
            </p:cNvPr>
            <p:cNvSpPr/>
            <p:nvPr/>
          </p:nvSpPr>
          <p:spPr>
            <a:xfrm>
              <a:off x="1163997" y="5793519"/>
              <a:ext cx="1221761" cy="389726"/>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sp>
        <p:nvSpPr>
          <p:cNvPr id="74" name="TextBox 73">
            <a:extLst>
              <a:ext uri="{FF2B5EF4-FFF2-40B4-BE49-F238E27FC236}">
                <a16:creationId xmlns:a16="http://schemas.microsoft.com/office/drawing/2014/main" id="{6D3AE942-64FC-F849-35B9-9C752B153A3C}"/>
              </a:ext>
            </a:extLst>
          </p:cNvPr>
          <p:cNvSpPr txBox="1"/>
          <p:nvPr/>
        </p:nvSpPr>
        <p:spPr>
          <a:xfrm>
            <a:off x="569121" y="5005845"/>
            <a:ext cx="1042743" cy="767133"/>
          </a:xfrm>
          <a:prstGeom prst="rect">
            <a:avLst/>
          </a:prstGeom>
          <a:noFill/>
        </p:spPr>
        <p:txBody>
          <a:bodyPr wrap="square">
            <a:spAutoFit/>
          </a:bodyPr>
          <a:lstStyle/>
          <a:p>
            <a:pPr lvl="0" algn="ctr">
              <a:lnSpc>
                <a:spcPct val="107000"/>
              </a:lnSpc>
              <a:tabLst>
                <a:tab pos="457200" algn="l"/>
              </a:tabLst>
            </a:pPr>
            <a:r>
              <a:rPr lang="en-GB" sz="1400" b="1" dirty="0">
                <a:effectLst/>
                <a:latin typeface="Arial" panose="020B0604020202020204" pitchFamily="34" charset="0"/>
                <a:cs typeface="Arial" panose="020B0604020202020204" pitchFamily="34" charset="0"/>
              </a:rPr>
              <a:t>Infancy</a:t>
            </a:r>
          </a:p>
          <a:p>
            <a:pPr lvl="0" algn="ctr">
              <a:lnSpc>
                <a:spcPct val="107000"/>
              </a:lnSpc>
              <a:tabLst>
                <a:tab pos="457200" algn="l"/>
              </a:tabLst>
            </a:pPr>
            <a:r>
              <a:rPr lang="en-GB" sz="1400" dirty="0">
                <a:effectLst/>
                <a:latin typeface="Arial" panose="020B0604020202020204" pitchFamily="34" charset="0"/>
                <a:cs typeface="Arial" panose="020B0604020202020204" pitchFamily="34" charset="0"/>
              </a:rPr>
              <a:t>0 - 18 months</a:t>
            </a:r>
            <a:endParaRPr lang="en-US" sz="1400" dirty="0">
              <a:latin typeface="Arial" panose="020B0604020202020204" pitchFamily="34" charset="0"/>
              <a:ea typeface="Calibri" panose="020F0502020204030204" pitchFamily="34" charset="0"/>
              <a:cs typeface="Arial" panose="020B0604020202020204" pitchFamily="34" charset="0"/>
            </a:endParaRPr>
          </a:p>
        </p:txBody>
      </p:sp>
      <p:sp>
        <p:nvSpPr>
          <p:cNvPr id="75" name="TextBox 74">
            <a:extLst>
              <a:ext uri="{FF2B5EF4-FFF2-40B4-BE49-F238E27FC236}">
                <a16:creationId xmlns:a16="http://schemas.microsoft.com/office/drawing/2014/main" id="{E9AA7A31-0DEE-DCC0-6D52-D8E374E6BBC3}"/>
              </a:ext>
            </a:extLst>
          </p:cNvPr>
          <p:cNvSpPr txBox="1"/>
          <p:nvPr/>
        </p:nvSpPr>
        <p:spPr>
          <a:xfrm>
            <a:off x="1483219" y="5005845"/>
            <a:ext cx="1065990" cy="767133"/>
          </a:xfrm>
          <a:prstGeom prst="rect">
            <a:avLst/>
          </a:prstGeom>
          <a:noFill/>
        </p:spPr>
        <p:txBody>
          <a:bodyPr wrap="square">
            <a:spAutoFit/>
          </a:bodyPr>
          <a:lstStyle/>
          <a:p>
            <a:pPr lvl="0" algn="ctr">
              <a:lnSpc>
                <a:spcPct val="107000"/>
              </a:lnSpc>
              <a:tabLst>
                <a:tab pos="457200" algn="l"/>
              </a:tabLst>
            </a:pPr>
            <a:r>
              <a:rPr lang="en-GB" sz="1400" b="1" dirty="0">
                <a:effectLst/>
                <a:latin typeface="Arial" panose="020B0604020202020204" pitchFamily="34" charset="0"/>
                <a:cs typeface="Arial" panose="020B0604020202020204" pitchFamily="34" charset="0"/>
              </a:rPr>
              <a:t>Toddler</a:t>
            </a:r>
          </a:p>
          <a:p>
            <a:pPr lvl="0" algn="ctr">
              <a:lnSpc>
                <a:spcPct val="107000"/>
              </a:lnSpc>
              <a:tabLst>
                <a:tab pos="457200" algn="l"/>
              </a:tabLst>
            </a:pPr>
            <a:r>
              <a:rPr lang="en-GB" sz="1400" dirty="0">
                <a:effectLst/>
                <a:latin typeface="Arial" panose="020B0604020202020204" pitchFamily="34" charset="0"/>
                <a:cs typeface="Arial" panose="020B0604020202020204" pitchFamily="34" charset="0"/>
              </a:rPr>
              <a:t>18 months - 3 years</a:t>
            </a:r>
            <a:endParaRPr lang="en-US" sz="1400" dirty="0">
              <a:latin typeface="Arial" panose="020B0604020202020204" pitchFamily="34" charset="0"/>
              <a:ea typeface="Calibri" panose="020F0502020204030204" pitchFamily="34" charset="0"/>
              <a:cs typeface="Arial" panose="020B0604020202020204" pitchFamily="34" charset="0"/>
            </a:endParaRPr>
          </a:p>
        </p:txBody>
      </p:sp>
      <p:sp>
        <p:nvSpPr>
          <p:cNvPr id="76" name="TextBox 75">
            <a:extLst>
              <a:ext uri="{FF2B5EF4-FFF2-40B4-BE49-F238E27FC236}">
                <a16:creationId xmlns:a16="http://schemas.microsoft.com/office/drawing/2014/main" id="{21A1C3E3-D7B5-2C04-6968-F9AAA05D7DBA}"/>
              </a:ext>
            </a:extLst>
          </p:cNvPr>
          <p:cNvSpPr txBox="1"/>
          <p:nvPr/>
        </p:nvSpPr>
        <p:spPr>
          <a:xfrm>
            <a:off x="2661956" y="5005845"/>
            <a:ext cx="1092654" cy="767133"/>
          </a:xfrm>
          <a:prstGeom prst="rect">
            <a:avLst/>
          </a:prstGeom>
          <a:noFill/>
        </p:spPr>
        <p:txBody>
          <a:bodyPr wrap="square">
            <a:spAutoFit/>
          </a:bodyPr>
          <a:lstStyle/>
          <a:p>
            <a:pPr lvl="0" algn="ctr">
              <a:lnSpc>
                <a:spcPct val="107000"/>
              </a:lnSpc>
              <a:tabLst>
                <a:tab pos="457200" algn="l"/>
              </a:tabLst>
            </a:pPr>
            <a:r>
              <a:rPr lang="en-GB" sz="1400" b="1" dirty="0">
                <a:effectLst/>
                <a:latin typeface="Arial" panose="020B0604020202020204" pitchFamily="34" charset="0"/>
                <a:cs typeface="Arial" panose="020B0604020202020204" pitchFamily="34" charset="0"/>
              </a:rPr>
              <a:t>Early childhood</a:t>
            </a:r>
          </a:p>
          <a:p>
            <a:pPr lvl="0" algn="ctr">
              <a:lnSpc>
                <a:spcPct val="107000"/>
              </a:lnSpc>
              <a:tabLst>
                <a:tab pos="457200" algn="l"/>
              </a:tabLst>
            </a:pPr>
            <a:r>
              <a:rPr lang="en-GB" sz="1400" dirty="0">
                <a:effectLst/>
                <a:latin typeface="Arial" panose="020B0604020202020204" pitchFamily="34" charset="0"/>
                <a:cs typeface="Arial" panose="020B0604020202020204" pitchFamily="34" charset="0"/>
              </a:rPr>
              <a:t>3 - 5 years</a:t>
            </a:r>
            <a:endParaRPr lang="en-US" sz="1400" dirty="0">
              <a:latin typeface="Arial" panose="020B0604020202020204" pitchFamily="34" charset="0"/>
              <a:ea typeface="Calibri" panose="020F0502020204030204" pitchFamily="34" charset="0"/>
              <a:cs typeface="Arial" panose="020B0604020202020204" pitchFamily="34" charset="0"/>
            </a:endParaRPr>
          </a:p>
        </p:txBody>
      </p:sp>
      <p:sp>
        <p:nvSpPr>
          <p:cNvPr id="77" name="TextBox 76">
            <a:extLst>
              <a:ext uri="{FF2B5EF4-FFF2-40B4-BE49-F238E27FC236}">
                <a16:creationId xmlns:a16="http://schemas.microsoft.com/office/drawing/2014/main" id="{793FDACA-67AF-8B95-8CC4-3AD22451B5D7}"/>
              </a:ext>
            </a:extLst>
          </p:cNvPr>
          <p:cNvSpPr txBox="1"/>
          <p:nvPr/>
        </p:nvSpPr>
        <p:spPr>
          <a:xfrm>
            <a:off x="4563310" y="5005845"/>
            <a:ext cx="1831767" cy="536622"/>
          </a:xfrm>
          <a:prstGeom prst="rect">
            <a:avLst/>
          </a:prstGeom>
          <a:noFill/>
        </p:spPr>
        <p:txBody>
          <a:bodyPr wrap="square">
            <a:spAutoFit/>
          </a:bodyPr>
          <a:lstStyle/>
          <a:p>
            <a:pPr lvl="0" algn="ctr">
              <a:lnSpc>
                <a:spcPct val="107000"/>
              </a:lnSpc>
              <a:tabLst>
                <a:tab pos="457200" algn="l"/>
              </a:tabLst>
            </a:pPr>
            <a:r>
              <a:rPr lang="en-GB" sz="1400" b="1" dirty="0">
                <a:effectLst/>
                <a:latin typeface="Arial" panose="020B0604020202020204" pitchFamily="34" charset="0"/>
                <a:cs typeface="Arial" panose="020B0604020202020204" pitchFamily="34" charset="0"/>
              </a:rPr>
              <a:t>Middle childhood</a:t>
            </a:r>
          </a:p>
          <a:p>
            <a:pPr lvl="0" algn="ctr">
              <a:lnSpc>
                <a:spcPct val="107000"/>
              </a:lnSpc>
              <a:tabLst>
                <a:tab pos="457200" algn="l"/>
              </a:tabLst>
            </a:pPr>
            <a:r>
              <a:rPr lang="en-GB" sz="1400" dirty="0">
                <a:effectLst/>
                <a:latin typeface="Arial" panose="020B0604020202020204" pitchFamily="34" charset="0"/>
                <a:cs typeface="Arial" panose="020B0604020202020204" pitchFamily="34" charset="0"/>
              </a:rPr>
              <a:t>6 - 11 years</a:t>
            </a:r>
            <a:endParaRPr lang="en-US" sz="1400" dirty="0">
              <a:latin typeface="Arial" panose="020B0604020202020204" pitchFamily="34" charset="0"/>
              <a:ea typeface="Calibri" panose="020F0502020204030204" pitchFamily="34" charset="0"/>
              <a:cs typeface="Arial" panose="020B0604020202020204" pitchFamily="34" charset="0"/>
            </a:endParaRPr>
          </a:p>
        </p:txBody>
      </p:sp>
      <p:sp>
        <p:nvSpPr>
          <p:cNvPr id="78" name="TextBox 77">
            <a:extLst>
              <a:ext uri="{FF2B5EF4-FFF2-40B4-BE49-F238E27FC236}">
                <a16:creationId xmlns:a16="http://schemas.microsoft.com/office/drawing/2014/main" id="{26E186A3-2FC7-B5A1-DE01-9CA5B2A79505}"/>
              </a:ext>
            </a:extLst>
          </p:cNvPr>
          <p:cNvSpPr txBox="1"/>
          <p:nvPr/>
        </p:nvSpPr>
        <p:spPr>
          <a:xfrm>
            <a:off x="7324805" y="5005845"/>
            <a:ext cx="1727795" cy="767133"/>
          </a:xfrm>
          <a:prstGeom prst="rect">
            <a:avLst/>
          </a:prstGeom>
          <a:noFill/>
        </p:spPr>
        <p:txBody>
          <a:bodyPr wrap="square">
            <a:spAutoFit/>
          </a:bodyPr>
          <a:lstStyle/>
          <a:p>
            <a:pPr lvl="0" algn="ctr">
              <a:lnSpc>
                <a:spcPct val="107000"/>
              </a:lnSpc>
              <a:tabLst>
                <a:tab pos="457200" algn="l"/>
              </a:tabLst>
            </a:pPr>
            <a:r>
              <a:rPr lang="en-GB" sz="1400" b="1" dirty="0">
                <a:effectLst/>
                <a:latin typeface="Arial" panose="020B0604020202020204" pitchFamily="34" charset="0"/>
                <a:cs typeface="Arial" panose="020B0604020202020204" pitchFamily="34" charset="0"/>
              </a:rPr>
              <a:t>Early adolescence </a:t>
            </a:r>
          </a:p>
          <a:p>
            <a:pPr lvl="0" algn="ctr">
              <a:lnSpc>
                <a:spcPct val="107000"/>
              </a:lnSpc>
              <a:tabLst>
                <a:tab pos="457200" algn="l"/>
              </a:tabLst>
            </a:pPr>
            <a:r>
              <a:rPr lang="en-GB" sz="1400" dirty="0">
                <a:effectLst/>
                <a:latin typeface="Arial" panose="020B0604020202020204" pitchFamily="34" charset="0"/>
                <a:cs typeface="Arial" panose="020B0604020202020204" pitchFamily="34" charset="0"/>
              </a:rPr>
              <a:t>12 - 14 years</a:t>
            </a:r>
            <a:endParaRPr lang="en-US" sz="1400" dirty="0">
              <a:latin typeface="Arial" panose="020B0604020202020204" pitchFamily="34" charset="0"/>
              <a:ea typeface="Calibri" panose="020F0502020204030204" pitchFamily="34" charset="0"/>
              <a:cs typeface="Arial" panose="020B0604020202020204" pitchFamily="34" charset="0"/>
            </a:endParaRPr>
          </a:p>
        </p:txBody>
      </p:sp>
      <p:sp>
        <p:nvSpPr>
          <p:cNvPr id="79" name="TextBox 78">
            <a:extLst>
              <a:ext uri="{FF2B5EF4-FFF2-40B4-BE49-F238E27FC236}">
                <a16:creationId xmlns:a16="http://schemas.microsoft.com/office/drawing/2014/main" id="{915B7846-2AC7-6819-0707-74A9705665B2}"/>
              </a:ext>
            </a:extLst>
          </p:cNvPr>
          <p:cNvSpPr txBox="1"/>
          <p:nvPr/>
        </p:nvSpPr>
        <p:spPr>
          <a:xfrm>
            <a:off x="9190208" y="5005845"/>
            <a:ext cx="1583761" cy="536622"/>
          </a:xfrm>
          <a:prstGeom prst="rect">
            <a:avLst/>
          </a:prstGeom>
          <a:noFill/>
        </p:spPr>
        <p:txBody>
          <a:bodyPr wrap="square">
            <a:spAutoFit/>
          </a:bodyPr>
          <a:lstStyle/>
          <a:p>
            <a:pPr lvl="0" algn="ctr">
              <a:lnSpc>
                <a:spcPct val="107000"/>
              </a:lnSpc>
              <a:tabLst>
                <a:tab pos="457200" algn="l"/>
              </a:tabLst>
            </a:pPr>
            <a:r>
              <a:rPr lang="en-GB" sz="1400" b="1" dirty="0">
                <a:effectLst/>
                <a:latin typeface="Arial" panose="020B0604020202020204" pitchFamily="34" charset="0"/>
                <a:cs typeface="Arial" panose="020B0604020202020204" pitchFamily="34" charset="0"/>
              </a:rPr>
              <a:t>Adolescence</a:t>
            </a:r>
          </a:p>
          <a:p>
            <a:pPr lvl="0" algn="ctr">
              <a:lnSpc>
                <a:spcPct val="107000"/>
              </a:lnSpc>
              <a:tabLst>
                <a:tab pos="457200" algn="l"/>
              </a:tabLst>
            </a:pPr>
            <a:r>
              <a:rPr lang="en-GB" sz="1400" dirty="0">
                <a:effectLst/>
                <a:latin typeface="Arial" panose="020B0604020202020204" pitchFamily="34" charset="0"/>
                <a:cs typeface="Arial" panose="020B0604020202020204" pitchFamily="34" charset="0"/>
              </a:rPr>
              <a:t>15 - 17 years</a:t>
            </a:r>
            <a:endParaRPr lang="en-US" sz="1400" dirty="0">
              <a:latin typeface="Arial" panose="020B0604020202020204" pitchFamily="34" charset="0"/>
              <a:ea typeface="Calibri" panose="020F0502020204030204" pitchFamily="34" charset="0"/>
              <a:cs typeface="Arial" panose="020B0604020202020204" pitchFamily="34" charset="0"/>
            </a:endParaRPr>
          </a:p>
        </p:txBody>
      </p:sp>
      <p:grpSp>
        <p:nvGrpSpPr>
          <p:cNvPr id="80" name="Group 79">
            <a:extLst>
              <a:ext uri="{FF2B5EF4-FFF2-40B4-BE49-F238E27FC236}">
                <a16:creationId xmlns:a16="http://schemas.microsoft.com/office/drawing/2014/main" id="{0D3E352B-C62D-16C6-5621-08845E7576B9}"/>
              </a:ext>
            </a:extLst>
          </p:cNvPr>
          <p:cNvGrpSpPr/>
          <p:nvPr/>
        </p:nvGrpSpPr>
        <p:grpSpPr>
          <a:xfrm>
            <a:off x="10228983" y="337468"/>
            <a:ext cx="1587872" cy="1368854"/>
            <a:chOff x="10228983" y="337468"/>
            <a:chExt cx="1587872" cy="1368854"/>
          </a:xfrm>
        </p:grpSpPr>
        <p:sp>
          <p:nvSpPr>
            <p:cNvPr id="81" name="Hexagon 80">
              <a:extLst>
                <a:ext uri="{FF2B5EF4-FFF2-40B4-BE49-F238E27FC236}">
                  <a16:creationId xmlns:a16="http://schemas.microsoft.com/office/drawing/2014/main" id="{AFE0D131-39B0-AD47-BA9A-859440F42573}"/>
                </a:ext>
              </a:extLst>
            </p:cNvPr>
            <p:cNvSpPr/>
            <p:nvPr/>
          </p:nvSpPr>
          <p:spPr>
            <a:xfrm rot="1782986">
              <a:off x="10228983" y="337468"/>
              <a:ext cx="1587872" cy="1368854"/>
            </a:xfrm>
            <a:prstGeom prst="hexagon">
              <a:avLst>
                <a:gd name="adj" fmla="val 28965"/>
                <a:gd name="vf" fmla="val 115470"/>
              </a:avLst>
            </a:prstGeom>
            <a:solidFill>
              <a:schemeClr val="bg1"/>
            </a:solidFill>
            <a:ln>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nvGrpSpPr>
            <p:cNvPr id="82" name="Group 81">
              <a:extLst>
                <a:ext uri="{FF2B5EF4-FFF2-40B4-BE49-F238E27FC236}">
                  <a16:creationId xmlns:a16="http://schemas.microsoft.com/office/drawing/2014/main" id="{1A2FA1DA-2FD4-CE64-3A6A-ECB928A9A69A}"/>
                </a:ext>
              </a:extLst>
            </p:cNvPr>
            <p:cNvGrpSpPr/>
            <p:nvPr/>
          </p:nvGrpSpPr>
          <p:grpSpPr>
            <a:xfrm>
              <a:off x="10741851" y="707024"/>
              <a:ext cx="562136" cy="634675"/>
              <a:chOff x="760175" y="830141"/>
              <a:chExt cx="867619" cy="979580"/>
            </a:xfrm>
          </p:grpSpPr>
          <p:sp>
            <p:nvSpPr>
              <p:cNvPr id="83" name="Rectangle 82">
                <a:extLst>
                  <a:ext uri="{FF2B5EF4-FFF2-40B4-BE49-F238E27FC236}">
                    <a16:creationId xmlns:a16="http://schemas.microsoft.com/office/drawing/2014/main" id="{CC8A7FEF-9EAA-B4EA-6009-548E6F0FE333}"/>
                  </a:ext>
                </a:extLst>
              </p:cNvPr>
              <p:cNvSpPr/>
              <p:nvPr/>
            </p:nvSpPr>
            <p:spPr>
              <a:xfrm>
                <a:off x="864636" y="830141"/>
                <a:ext cx="763158" cy="979577"/>
              </a:xfrm>
              <a:prstGeom prst="rec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sz="1600" b="1" dirty="0">
                    <a:latin typeface="Arial" panose="020B0604020202020204" pitchFamily="34" charset="0"/>
                    <a:cs typeface="Arial" panose="020B0604020202020204" pitchFamily="34" charset="0"/>
                  </a:rPr>
                  <a:t>13</a:t>
                </a:r>
              </a:p>
            </p:txBody>
          </p:sp>
          <p:sp>
            <p:nvSpPr>
              <p:cNvPr id="84" name="Rectangle 83">
                <a:extLst>
                  <a:ext uri="{FF2B5EF4-FFF2-40B4-BE49-F238E27FC236}">
                    <a16:creationId xmlns:a16="http://schemas.microsoft.com/office/drawing/2014/main" id="{B828A6AF-F2A7-9645-4C38-20D7ACF09425}"/>
                  </a:ext>
                </a:extLst>
              </p:cNvPr>
              <p:cNvSpPr/>
              <p:nvPr/>
            </p:nvSpPr>
            <p:spPr>
              <a:xfrm>
                <a:off x="760175" y="830143"/>
                <a:ext cx="149292" cy="979578"/>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grpSp>
    </p:spTree>
    <p:extLst>
      <p:ext uri="{BB962C8B-B14F-4D97-AF65-F5344CB8AC3E}">
        <p14:creationId xmlns:p14="http://schemas.microsoft.com/office/powerpoint/2010/main" val="286397894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37ADF4-57E5-CAD9-6E75-82A62EDCCD2A}"/>
              </a:ext>
            </a:extLst>
          </p:cNvPr>
          <p:cNvSpPr>
            <a:spLocks noGrp="1"/>
          </p:cNvSpPr>
          <p:nvPr>
            <p:ph type="title"/>
          </p:nvPr>
        </p:nvSpPr>
        <p:spPr/>
        <p:txBody>
          <a:bodyPr/>
          <a:lstStyle/>
          <a:p>
            <a:r>
              <a:rPr lang="en-GB" dirty="0"/>
              <a:t>Importance of attachment in childhood</a:t>
            </a:r>
            <a:endParaRPr lang="en-BE" dirty="0"/>
          </a:p>
        </p:txBody>
      </p:sp>
      <p:sp>
        <p:nvSpPr>
          <p:cNvPr id="3" name="TextBox 2">
            <a:extLst>
              <a:ext uri="{FF2B5EF4-FFF2-40B4-BE49-F238E27FC236}">
                <a16:creationId xmlns:a16="http://schemas.microsoft.com/office/drawing/2014/main" id="{A286385E-9ED5-E5CA-A163-A02772CBE7CD}"/>
              </a:ext>
            </a:extLst>
          </p:cNvPr>
          <p:cNvSpPr txBox="1"/>
          <p:nvPr/>
        </p:nvSpPr>
        <p:spPr>
          <a:xfrm>
            <a:off x="5061613" y="1869521"/>
            <a:ext cx="4935961" cy="3477875"/>
          </a:xfrm>
          <a:prstGeom prst="rect">
            <a:avLst/>
          </a:prstGeom>
          <a:noFill/>
        </p:spPr>
        <p:txBody>
          <a:bodyPr wrap="square" lIns="91440" tIns="45720" rIns="91440" bIns="45720" rtlCol="0" anchor="t">
            <a:spAutoFit/>
          </a:bodyPr>
          <a:lstStyle/>
          <a:p>
            <a:r>
              <a:rPr lang="en-GB" sz="2200" b="1" dirty="0">
                <a:effectLst/>
                <a:latin typeface="Arial" panose="020B0604020202020204" pitchFamily="34" charset="0"/>
                <a:ea typeface="Calibri" panose="020F0502020204030204" pitchFamily="34" charset="0"/>
                <a:cs typeface="Arial" panose="020B0604020202020204" pitchFamily="34" charset="0"/>
              </a:rPr>
              <a:t>ATTACHMENT</a:t>
            </a:r>
          </a:p>
          <a:p>
            <a:endParaRPr lang="en-GB" sz="2200" dirty="0">
              <a:latin typeface="Arial" panose="020B0604020202020204" pitchFamily="34" charset="0"/>
              <a:ea typeface="Calibri" panose="020F0502020204030204" pitchFamily="34" charset="0"/>
              <a:cs typeface="Arial" panose="020B0604020202020204" pitchFamily="34" charset="0"/>
            </a:endParaRPr>
          </a:p>
          <a:p>
            <a:r>
              <a:rPr lang="en-GB" sz="2200" dirty="0">
                <a:latin typeface="Arial" panose="020B0604020202020204" pitchFamily="34" charset="0"/>
                <a:ea typeface="Calibri" panose="020F0502020204030204" pitchFamily="34" charset="0"/>
                <a:cs typeface="Arial" panose="020B0604020202020204" pitchFamily="34" charset="0"/>
              </a:rPr>
              <a:t>T</a:t>
            </a:r>
            <a:r>
              <a:rPr lang="en-GB" sz="2200" dirty="0">
                <a:effectLst/>
                <a:latin typeface="Arial" panose="020B0604020202020204" pitchFamily="34" charset="0"/>
                <a:ea typeface="Calibri" panose="020F0502020204030204" pitchFamily="34" charset="0"/>
                <a:cs typeface="Arial" panose="020B0604020202020204" pitchFamily="34" charset="0"/>
              </a:rPr>
              <a:t>he bond that is created between the primary caregivers and the child. </a:t>
            </a:r>
          </a:p>
          <a:p>
            <a:endParaRPr lang="en-GB" sz="2200" dirty="0">
              <a:effectLst/>
              <a:latin typeface="Arial" panose="020B0604020202020204" pitchFamily="34" charset="0"/>
              <a:ea typeface="Calibri" panose="020F0502020204030204" pitchFamily="34" charset="0"/>
              <a:cs typeface="Arial" panose="020B0604020202020204" pitchFamily="34" charset="0"/>
            </a:endParaRPr>
          </a:p>
          <a:p>
            <a:r>
              <a:rPr lang="en-GB" sz="2200" dirty="0">
                <a:effectLst/>
                <a:latin typeface="Arial"/>
                <a:ea typeface="Calibri" panose="020F0502020204030204" pitchFamily="34" charset="0"/>
                <a:cs typeface="Arial"/>
              </a:rPr>
              <a:t>This bond of attachment is a response to the </a:t>
            </a:r>
            <a:r>
              <a:rPr lang="en-GB" sz="2200" dirty="0">
                <a:latin typeface="Arial"/>
                <a:ea typeface="Calibri" panose="020F0502020204030204" pitchFamily="34" charset="0"/>
                <a:cs typeface="Arial"/>
              </a:rPr>
              <a:t>primary caregivers being available for the child, to </a:t>
            </a:r>
            <a:endParaRPr lang="en-GB" sz="2200" dirty="0">
              <a:latin typeface="Arial" panose="020B0604020202020204" pitchFamily="34" charset="0"/>
              <a:ea typeface="Calibri" panose="020F0502020204030204" pitchFamily="34" charset="0"/>
              <a:cs typeface="Arial" panose="020B0604020202020204" pitchFamily="34" charset="0"/>
            </a:endParaRPr>
          </a:p>
          <a:p>
            <a:r>
              <a:rPr lang="en-GB" sz="2200" dirty="0">
                <a:latin typeface="Arial" panose="020B0604020202020204" pitchFamily="34" charset="0"/>
                <a:ea typeface="Calibri" panose="020F0502020204030204" pitchFamily="34" charset="0"/>
                <a:cs typeface="Arial" panose="020B0604020202020204" pitchFamily="34" charset="0"/>
              </a:rPr>
              <a:t>provide safety, care, and </a:t>
            </a:r>
          </a:p>
          <a:p>
            <a:r>
              <a:rPr lang="en-GB" sz="2200" dirty="0">
                <a:latin typeface="Arial" panose="020B0604020202020204" pitchFamily="34" charset="0"/>
                <a:ea typeface="Calibri" panose="020F0502020204030204" pitchFamily="34" charset="0"/>
                <a:cs typeface="Arial" panose="020B0604020202020204" pitchFamily="34" charset="0"/>
              </a:rPr>
              <a:t>support for the child. </a:t>
            </a:r>
            <a:endParaRPr lang="en-BE" sz="2200" dirty="0">
              <a:effectLst/>
              <a:latin typeface="Arial" panose="020B0604020202020204" pitchFamily="34" charset="0"/>
              <a:ea typeface="Calibri" panose="020F0502020204030204" pitchFamily="34" charset="0"/>
              <a:cs typeface="Arial" panose="020B0604020202020204" pitchFamily="34" charset="0"/>
            </a:endParaRPr>
          </a:p>
        </p:txBody>
      </p:sp>
      <p:sp>
        <p:nvSpPr>
          <p:cNvPr id="7" name="Speech Bubble: Rectangle with Corners Rounded 6">
            <a:extLst>
              <a:ext uri="{FF2B5EF4-FFF2-40B4-BE49-F238E27FC236}">
                <a16:creationId xmlns:a16="http://schemas.microsoft.com/office/drawing/2014/main" id="{C194811D-00C4-8C09-EF01-5FA8EE0EA2A2}"/>
              </a:ext>
            </a:extLst>
          </p:cNvPr>
          <p:cNvSpPr/>
          <p:nvPr/>
        </p:nvSpPr>
        <p:spPr>
          <a:xfrm>
            <a:off x="1246909" y="2265218"/>
            <a:ext cx="2784763" cy="2327563"/>
          </a:xfrm>
          <a:prstGeom prst="wedgeRoundRectCallou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a:solidFill>
                  <a:schemeClr val="tx1"/>
                </a:solidFill>
                <a:latin typeface="Arial" panose="020B0604020202020204" pitchFamily="34" charset="0"/>
                <a:cs typeface="Arial" panose="020B0604020202020204" pitchFamily="34" charset="0"/>
              </a:rPr>
              <a:t>Why is attachment important for a child?</a:t>
            </a:r>
            <a:endParaRPr lang="en-BE" sz="2800" dirty="0">
              <a:solidFill>
                <a:schemeClr val="tx1"/>
              </a:solidFill>
              <a:latin typeface="Arial" panose="020B0604020202020204" pitchFamily="34" charset="0"/>
              <a:cs typeface="Arial" panose="020B0604020202020204" pitchFamily="34" charset="0"/>
            </a:endParaRPr>
          </a:p>
        </p:txBody>
      </p:sp>
      <p:grpSp>
        <p:nvGrpSpPr>
          <p:cNvPr id="13" name="Group 12">
            <a:extLst>
              <a:ext uri="{FF2B5EF4-FFF2-40B4-BE49-F238E27FC236}">
                <a16:creationId xmlns:a16="http://schemas.microsoft.com/office/drawing/2014/main" id="{BF615C30-664F-5830-4507-F91F3A6F9B15}"/>
              </a:ext>
            </a:extLst>
          </p:cNvPr>
          <p:cNvGrpSpPr/>
          <p:nvPr/>
        </p:nvGrpSpPr>
        <p:grpSpPr>
          <a:xfrm>
            <a:off x="9306821" y="3608458"/>
            <a:ext cx="1762961" cy="2366177"/>
            <a:chOff x="5673592" y="7611394"/>
            <a:chExt cx="814830" cy="1093633"/>
          </a:xfrm>
          <a:solidFill>
            <a:schemeClr val="accent4">
              <a:lumMod val="60000"/>
              <a:lumOff val="40000"/>
            </a:schemeClr>
          </a:solidFill>
        </p:grpSpPr>
        <p:sp>
          <p:nvSpPr>
            <p:cNvPr id="14" name="Round Same Side Corner Rectangle 35">
              <a:extLst>
                <a:ext uri="{FF2B5EF4-FFF2-40B4-BE49-F238E27FC236}">
                  <a16:creationId xmlns:a16="http://schemas.microsoft.com/office/drawing/2014/main" id="{DD6C328C-7943-E1E3-9553-E4D47CB77DE4}"/>
                </a:ext>
              </a:extLst>
            </p:cNvPr>
            <p:cNvSpPr/>
            <p:nvPr/>
          </p:nvSpPr>
          <p:spPr>
            <a:xfrm>
              <a:off x="5675993" y="8360881"/>
              <a:ext cx="323729" cy="344146"/>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5" name="Oval 14">
              <a:extLst>
                <a:ext uri="{FF2B5EF4-FFF2-40B4-BE49-F238E27FC236}">
                  <a16:creationId xmlns:a16="http://schemas.microsoft.com/office/drawing/2014/main" id="{9734DD72-DFA5-F9D3-75DD-D0D4439472A3}"/>
                </a:ext>
              </a:extLst>
            </p:cNvPr>
            <p:cNvSpPr/>
            <p:nvPr/>
          </p:nvSpPr>
          <p:spPr>
            <a:xfrm>
              <a:off x="5673592" y="7977240"/>
              <a:ext cx="327409" cy="32740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6" name="Round Same Side Corner Rectangle 37">
              <a:extLst>
                <a:ext uri="{FF2B5EF4-FFF2-40B4-BE49-F238E27FC236}">
                  <a16:creationId xmlns:a16="http://schemas.microsoft.com/office/drawing/2014/main" id="{343793F3-36EE-DC03-1EC1-F11AE4FA8BC7}"/>
                </a:ext>
              </a:extLst>
            </p:cNvPr>
            <p:cNvSpPr/>
            <p:nvPr/>
          </p:nvSpPr>
          <p:spPr>
            <a:xfrm>
              <a:off x="6163413" y="7995034"/>
              <a:ext cx="323730" cy="709993"/>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7" name="Oval 16">
              <a:extLst>
                <a:ext uri="{FF2B5EF4-FFF2-40B4-BE49-F238E27FC236}">
                  <a16:creationId xmlns:a16="http://schemas.microsoft.com/office/drawing/2014/main" id="{34C67B8F-AD09-B055-2F2F-DD015E653504}"/>
                </a:ext>
              </a:extLst>
            </p:cNvPr>
            <p:cNvSpPr/>
            <p:nvPr/>
          </p:nvSpPr>
          <p:spPr>
            <a:xfrm>
              <a:off x="6161012" y="7611394"/>
              <a:ext cx="327410" cy="32740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8" name="Round Same Side Corner Rectangle 43">
              <a:extLst>
                <a:ext uri="{FF2B5EF4-FFF2-40B4-BE49-F238E27FC236}">
                  <a16:creationId xmlns:a16="http://schemas.microsoft.com/office/drawing/2014/main" id="{6CE53EF9-5C49-D263-68F2-4963F868B29B}"/>
                </a:ext>
              </a:extLst>
            </p:cNvPr>
            <p:cNvSpPr/>
            <p:nvPr/>
          </p:nvSpPr>
          <p:spPr>
            <a:xfrm rot="12859561">
              <a:off x="6099610" y="8091090"/>
              <a:ext cx="101108" cy="244001"/>
            </a:xfrm>
            <a:prstGeom prst="round2SameRect">
              <a:avLst>
                <a:gd name="adj1" fmla="val 493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9" name="Round Same Side Corner Rectangle 44">
              <a:extLst>
                <a:ext uri="{FF2B5EF4-FFF2-40B4-BE49-F238E27FC236}">
                  <a16:creationId xmlns:a16="http://schemas.microsoft.com/office/drawing/2014/main" id="{3F720FF5-6306-2D1A-2F2F-B55EAF487526}"/>
                </a:ext>
              </a:extLst>
            </p:cNvPr>
            <p:cNvSpPr/>
            <p:nvPr/>
          </p:nvSpPr>
          <p:spPr>
            <a:xfrm rot="14101202">
              <a:off x="5992187" y="8234266"/>
              <a:ext cx="101108" cy="165176"/>
            </a:xfrm>
            <a:prstGeom prst="round2SameRect">
              <a:avLst>
                <a:gd name="adj1" fmla="val 493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spTree>
    <p:extLst>
      <p:ext uri="{BB962C8B-B14F-4D97-AF65-F5344CB8AC3E}">
        <p14:creationId xmlns:p14="http://schemas.microsoft.com/office/powerpoint/2010/main" val="376108713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Arrow: Pentagon 22">
            <a:extLst>
              <a:ext uri="{FF2B5EF4-FFF2-40B4-BE49-F238E27FC236}">
                <a16:creationId xmlns:a16="http://schemas.microsoft.com/office/drawing/2014/main" id="{4769772F-B9D5-A65B-07EB-20DDB541941B}"/>
              </a:ext>
            </a:extLst>
          </p:cNvPr>
          <p:cNvSpPr/>
          <p:nvPr/>
        </p:nvSpPr>
        <p:spPr>
          <a:xfrm rot="5400000">
            <a:off x="7544079" y="1559758"/>
            <a:ext cx="2414456" cy="4396214"/>
          </a:xfrm>
          <a:prstGeom prst="homePlate">
            <a:avLst>
              <a:gd name="adj" fmla="val 15442"/>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Arrow: Pentagon 21">
            <a:extLst>
              <a:ext uri="{FF2B5EF4-FFF2-40B4-BE49-F238E27FC236}">
                <a16:creationId xmlns:a16="http://schemas.microsoft.com/office/drawing/2014/main" id="{34D78665-6F3F-71F1-F22B-6E77B26E3DE7}"/>
              </a:ext>
            </a:extLst>
          </p:cNvPr>
          <p:cNvSpPr/>
          <p:nvPr/>
        </p:nvSpPr>
        <p:spPr>
          <a:xfrm rot="5400000">
            <a:off x="2233465" y="1559758"/>
            <a:ext cx="2414456" cy="4396214"/>
          </a:xfrm>
          <a:prstGeom prst="homePlate">
            <a:avLst>
              <a:gd name="adj" fmla="val 15442"/>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E837ADF4-57E5-CAD9-6E75-82A62EDCCD2A}"/>
              </a:ext>
            </a:extLst>
          </p:cNvPr>
          <p:cNvSpPr>
            <a:spLocks noGrp="1"/>
          </p:cNvSpPr>
          <p:nvPr>
            <p:ph type="title"/>
          </p:nvPr>
        </p:nvSpPr>
        <p:spPr>
          <a:xfrm>
            <a:off x="838200" y="106139"/>
            <a:ext cx="10515600" cy="868968"/>
          </a:xfrm>
        </p:spPr>
        <p:txBody>
          <a:bodyPr/>
          <a:lstStyle/>
          <a:p>
            <a:r>
              <a:rPr lang="en-GB" dirty="0"/>
              <a:t>Importance of attachment in childhood</a:t>
            </a:r>
            <a:endParaRPr lang="en-BE" dirty="0"/>
          </a:p>
        </p:txBody>
      </p:sp>
      <p:sp>
        <p:nvSpPr>
          <p:cNvPr id="3" name="TextBox 2">
            <a:extLst>
              <a:ext uri="{FF2B5EF4-FFF2-40B4-BE49-F238E27FC236}">
                <a16:creationId xmlns:a16="http://schemas.microsoft.com/office/drawing/2014/main" id="{A286385E-9ED5-E5CA-A163-A02772CBE7CD}"/>
              </a:ext>
            </a:extLst>
          </p:cNvPr>
          <p:cNvSpPr txBox="1"/>
          <p:nvPr/>
        </p:nvSpPr>
        <p:spPr>
          <a:xfrm>
            <a:off x="1515351" y="2753651"/>
            <a:ext cx="3774502" cy="3139321"/>
          </a:xfrm>
          <a:prstGeom prst="rect">
            <a:avLst/>
          </a:prstGeom>
          <a:noFill/>
        </p:spPr>
        <p:txBody>
          <a:bodyPr wrap="square" lIns="91440" tIns="45720" rIns="91440" bIns="45720" rtlCol="0" anchor="t">
            <a:spAutoFit/>
          </a:bodyPr>
          <a:lstStyle/>
          <a:p>
            <a:r>
              <a:rPr lang="en-GB" b="1" dirty="0">
                <a:latin typeface="Arial" panose="020B0604020202020204" pitchFamily="34" charset="0"/>
                <a:ea typeface="Calibri" panose="020F0502020204030204" pitchFamily="34" charset="0"/>
                <a:cs typeface="Arial" panose="020B0604020202020204" pitchFamily="34" charset="0"/>
              </a:rPr>
              <a:t>SECURE ATTACHMENT</a:t>
            </a:r>
          </a:p>
          <a:p>
            <a:endParaRPr lang="en-GB" dirty="0">
              <a:latin typeface="Arial" panose="020B0604020202020204" pitchFamily="34" charset="0"/>
              <a:ea typeface="Calibri" panose="020F0502020204030204" pitchFamily="34" charset="0"/>
              <a:cs typeface="Arial" panose="020B0604020202020204" pitchFamily="34" charset="0"/>
            </a:endParaRPr>
          </a:p>
          <a:p>
            <a:r>
              <a:rPr lang="en-GB" dirty="0">
                <a:latin typeface="Arial"/>
                <a:ea typeface="Calibri" panose="020F0502020204030204" pitchFamily="34" charset="0"/>
                <a:cs typeface="Arial"/>
              </a:rPr>
              <a:t>If the primary caregivers are available and responds to the child’s needs, provide safety, care and support to the child</a:t>
            </a:r>
          </a:p>
          <a:p>
            <a:endParaRPr lang="en-GB" dirty="0">
              <a:latin typeface="Arial" panose="020B0604020202020204" pitchFamily="34" charset="0"/>
              <a:ea typeface="Calibri" panose="020F0502020204030204" pitchFamily="34" charset="0"/>
              <a:cs typeface="Arial" panose="020B0604020202020204" pitchFamily="34" charset="0"/>
            </a:endParaRPr>
          </a:p>
          <a:p>
            <a:endParaRPr lang="en-GB" dirty="0">
              <a:latin typeface="Arial" panose="020B0604020202020204" pitchFamily="34" charset="0"/>
              <a:ea typeface="Calibri" panose="020F0502020204030204" pitchFamily="34" charset="0"/>
              <a:cs typeface="Arial" panose="020B0604020202020204" pitchFamily="34" charset="0"/>
            </a:endParaRPr>
          </a:p>
          <a:p>
            <a:endParaRPr lang="en-GB" dirty="0">
              <a:latin typeface="Arial" panose="020B0604020202020204" pitchFamily="34" charset="0"/>
              <a:ea typeface="Calibri" panose="020F0502020204030204" pitchFamily="34" charset="0"/>
              <a:cs typeface="Arial" panose="020B0604020202020204" pitchFamily="34" charset="0"/>
            </a:endParaRPr>
          </a:p>
          <a:p>
            <a:r>
              <a:rPr lang="en-GB" b="1" dirty="0">
                <a:latin typeface="Arial" panose="020B0604020202020204" pitchFamily="34" charset="0"/>
                <a:ea typeface="Calibri" panose="020F0502020204030204" pitchFamily="34" charset="0"/>
                <a:cs typeface="Arial" panose="020B0604020202020204" pitchFamily="34" charset="0"/>
              </a:rPr>
              <a:t>Optimal attachment for healthy development</a:t>
            </a:r>
          </a:p>
        </p:txBody>
      </p:sp>
      <p:sp>
        <p:nvSpPr>
          <p:cNvPr id="4" name="TextBox 3">
            <a:extLst>
              <a:ext uri="{FF2B5EF4-FFF2-40B4-BE49-F238E27FC236}">
                <a16:creationId xmlns:a16="http://schemas.microsoft.com/office/drawing/2014/main" id="{E343CF1D-4997-24E6-B4B8-4A4B26FCC23B}"/>
              </a:ext>
            </a:extLst>
          </p:cNvPr>
          <p:cNvSpPr txBox="1"/>
          <p:nvPr/>
        </p:nvSpPr>
        <p:spPr>
          <a:xfrm>
            <a:off x="6734169" y="2753650"/>
            <a:ext cx="4129065" cy="3139321"/>
          </a:xfrm>
          <a:prstGeom prst="rect">
            <a:avLst/>
          </a:prstGeom>
          <a:noFill/>
        </p:spPr>
        <p:txBody>
          <a:bodyPr wrap="square" lIns="91440" tIns="45720" rIns="91440" bIns="45720" rtlCol="0" anchor="t">
            <a:spAutoFit/>
          </a:bodyPr>
          <a:lstStyle/>
          <a:p>
            <a:r>
              <a:rPr lang="en-GB" b="1" dirty="0">
                <a:latin typeface="Arial" panose="020B0604020202020204" pitchFamily="34" charset="0"/>
                <a:ea typeface="Calibri" panose="020F0502020204030204" pitchFamily="34" charset="0"/>
                <a:cs typeface="Arial" panose="020B0604020202020204" pitchFamily="34" charset="0"/>
              </a:rPr>
              <a:t>INSECURE ATTACHMENT</a:t>
            </a:r>
          </a:p>
          <a:p>
            <a:endParaRPr lang="en-GB" dirty="0">
              <a:latin typeface="Arial" panose="020B0604020202020204" pitchFamily="34" charset="0"/>
              <a:ea typeface="Calibri" panose="020F0502020204030204" pitchFamily="34" charset="0"/>
              <a:cs typeface="Arial" panose="020B0604020202020204" pitchFamily="34" charset="0"/>
            </a:endParaRPr>
          </a:p>
          <a:p>
            <a:r>
              <a:rPr lang="en-GB" dirty="0">
                <a:latin typeface="Arial"/>
                <a:ea typeface="Calibri" panose="020F0502020204030204" pitchFamily="34" charset="0"/>
                <a:cs typeface="Arial"/>
              </a:rPr>
              <a:t>If the primary caregivers are not able to provide safety and security for the child (e.g. neglecting the child, or using harsh punishment)</a:t>
            </a:r>
          </a:p>
          <a:p>
            <a:endParaRPr lang="en-GB" dirty="0">
              <a:latin typeface="Arial" panose="020B0604020202020204" pitchFamily="34" charset="0"/>
              <a:ea typeface="Calibri" panose="020F0502020204030204" pitchFamily="34" charset="0"/>
              <a:cs typeface="Arial" panose="020B0604020202020204" pitchFamily="34" charset="0"/>
            </a:endParaRPr>
          </a:p>
          <a:p>
            <a:endParaRPr lang="en-GB" dirty="0">
              <a:latin typeface="Arial" panose="020B0604020202020204" pitchFamily="34" charset="0"/>
              <a:ea typeface="Calibri" panose="020F0502020204030204" pitchFamily="34" charset="0"/>
              <a:cs typeface="Arial" panose="020B0604020202020204" pitchFamily="34" charset="0"/>
            </a:endParaRPr>
          </a:p>
          <a:p>
            <a:endParaRPr lang="en-GB" dirty="0">
              <a:latin typeface="Arial" panose="020B0604020202020204" pitchFamily="34" charset="0"/>
              <a:ea typeface="Calibri" panose="020F0502020204030204" pitchFamily="34" charset="0"/>
              <a:cs typeface="Arial" panose="020B0604020202020204" pitchFamily="34" charset="0"/>
            </a:endParaRPr>
          </a:p>
          <a:p>
            <a:r>
              <a:rPr lang="en-GB" b="1" dirty="0">
                <a:latin typeface="Arial" panose="020B0604020202020204" pitchFamily="34" charset="0"/>
                <a:ea typeface="Calibri" panose="020F0502020204030204" pitchFamily="34" charset="0"/>
                <a:cs typeface="Arial" panose="020B0604020202020204" pitchFamily="34" charset="0"/>
              </a:rPr>
              <a:t>Negatively impacts the development of the child</a:t>
            </a:r>
            <a:endParaRPr lang="en-BE" sz="1400" b="1" dirty="0">
              <a:latin typeface="Arial" panose="020B0604020202020204" pitchFamily="34" charset="0"/>
              <a:cs typeface="Arial" panose="020B0604020202020204" pitchFamily="34" charset="0"/>
            </a:endParaRPr>
          </a:p>
        </p:txBody>
      </p:sp>
      <p:sp>
        <p:nvSpPr>
          <p:cNvPr id="5" name="Oval 4">
            <a:extLst>
              <a:ext uri="{FF2B5EF4-FFF2-40B4-BE49-F238E27FC236}">
                <a16:creationId xmlns:a16="http://schemas.microsoft.com/office/drawing/2014/main" id="{C8EB023D-565C-9B5A-C9AE-C326ADACEC62}"/>
              </a:ext>
            </a:extLst>
          </p:cNvPr>
          <p:cNvSpPr/>
          <p:nvPr/>
        </p:nvSpPr>
        <p:spPr>
          <a:xfrm>
            <a:off x="1486779" y="1574107"/>
            <a:ext cx="647700" cy="647700"/>
          </a:xfrm>
          <a:prstGeom prst="ellipse">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b="1" dirty="0">
              <a:latin typeface="Arial" panose="020B0604020202020204" pitchFamily="34" charset="0"/>
              <a:cs typeface="Arial" panose="020B0604020202020204" pitchFamily="34" charset="0"/>
            </a:endParaRPr>
          </a:p>
        </p:txBody>
      </p:sp>
      <p:sp>
        <p:nvSpPr>
          <p:cNvPr id="6" name="Oval 5">
            <a:extLst>
              <a:ext uri="{FF2B5EF4-FFF2-40B4-BE49-F238E27FC236}">
                <a16:creationId xmlns:a16="http://schemas.microsoft.com/office/drawing/2014/main" id="{7943A711-69C0-F60B-32F7-70F92931B13D}"/>
              </a:ext>
            </a:extLst>
          </p:cNvPr>
          <p:cNvSpPr/>
          <p:nvPr/>
        </p:nvSpPr>
        <p:spPr>
          <a:xfrm>
            <a:off x="4287129" y="1574107"/>
            <a:ext cx="647700" cy="647700"/>
          </a:xfrm>
          <a:prstGeom prst="ellipse">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b="1" dirty="0">
              <a:latin typeface="Arial" panose="020B0604020202020204" pitchFamily="34" charset="0"/>
              <a:cs typeface="Arial" panose="020B0604020202020204" pitchFamily="34" charset="0"/>
            </a:endParaRPr>
          </a:p>
        </p:txBody>
      </p:sp>
      <p:cxnSp>
        <p:nvCxnSpPr>
          <p:cNvPr id="8" name="Straight Connector 7">
            <a:extLst>
              <a:ext uri="{FF2B5EF4-FFF2-40B4-BE49-F238E27FC236}">
                <a16:creationId xmlns:a16="http://schemas.microsoft.com/office/drawing/2014/main" id="{A064E218-768F-5460-6DBF-F38312B02192}"/>
              </a:ext>
            </a:extLst>
          </p:cNvPr>
          <p:cNvCxnSpPr>
            <a:cxnSpLocks/>
            <a:stCxn id="5" idx="6"/>
            <a:endCxn id="6" idx="2"/>
          </p:cNvCxnSpPr>
          <p:nvPr/>
        </p:nvCxnSpPr>
        <p:spPr>
          <a:xfrm>
            <a:off x="2134479" y="1897957"/>
            <a:ext cx="2152650" cy="0"/>
          </a:xfrm>
          <a:prstGeom prst="line">
            <a:avLst/>
          </a:prstGeom>
          <a:ln w="76200">
            <a:solidFill>
              <a:schemeClr val="accent4">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11" name="Oval 10">
            <a:extLst>
              <a:ext uri="{FF2B5EF4-FFF2-40B4-BE49-F238E27FC236}">
                <a16:creationId xmlns:a16="http://schemas.microsoft.com/office/drawing/2014/main" id="{6350DE13-ADA6-F790-84D1-23D482248068}"/>
              </a:ext>
            </a:extLst>
          </p:cNvPr>
          <p:cNvSpPr/>
          <p:nvPr/>
        </p:nvSpPr>
        <p:spPr>
          <a:xfrm>
            <a:off x="6734169" y="1574106"/>
            <a:ext cx="647700" cy="647700"/>
          </a:xfrm>
          <a:prstGeom prst="ellipse">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b="1" dirty="0">
              <a:latin typeface="Arial" panose="020B0604020202020204" pitchFamily="34" charset="0"/>
              <a:cs typeface="Arial" panose="020B0604020202020204" pitchFamily="34" charset="0"/>
            </a:endParaRPr>
          </a:p>
        </p:txBody>
      </p:sp>
      <p:sp>
        <p:nvSpPr>
          <p:cNvPr id="12" name="Oval 11">
            <a:extLst>
              <a:ext uri="{FF2B5EF4-FFF2-40B4-BE49-F238E27FC236}">
                <a16:creationId xmlns:a16="http://schemas.microsoft.com/office/drawing/2014/main" id="{8F7BE0F2-9FFE-DAC7-3806-D9F5F07FCE99}"/>
              </a:ext>
            </a:extLst>
          </p:cNvPr>
          <p:cNvSpPr/>
          <p:nvPr/>
        </p:nvSpPr>
        <p:spPr>
          <a:xfrm>
            <a:off x="9534519" y="1574106"/>
            <a:ext cx="647700" cy="647700"/>
          </a:xfrm>
          <a:prstGeom prst="ellipse">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b="1" dirty="0">
              <a:latin typeface="Arial" panose="020B0604020202020204" pitchFamily="34" charset="0"/>
              <a:cs typeface="Arial" panose="020B0604020202020204" pitchFamily="34" charset="0"/>
            </a:endParaRPr>
          </a:p>
        </p:txBody>
      </p:sp>
      <p:sp>
        <p:nvSpPr>
          <p:cNvPr id="15" name="Freeform: Shape 14">
            <a:extLst>
              <a:ext uri="{FF2B5EF4-FFF2-40B4-BE49-F238E27FC236}">
                <a16:creationId xmlns:a16="http://schemas.microsoft.com/office/drawing/2014/main" id="{96165462-D343-676E-05CB-68DC50BA7DFE}"/>
              </a:ext>
            </a:extLst>
          </p:cNvPr>
          <p:cNvSpPr/>
          <p:nvPr/>
        </p:nvSpPr>
        <p:spPr>
          <a:xfrm>
            <a:off x="7228603" y="1737103"/>
            <a:ext cx="872836" cy="290945"/>
          </a:xfrm>
          <a:custGeom>
            <a:avLst/>
            <a:gdLst>
              <a:gd name="connsiteX0" fmla="*/ 0 w 872836"/>
              <a:gd name="connsiteY0" fmla="*/ 96982 h 290945"/>
              <a:gd name="connsiteX1" fmla="*/ 498764 w 872836"/>
              <a:gd name="connsiteY1" fmla="*/ 0 h 290945"/>
              <a:gd name="connsiteX2" fmla="*/ 872836 w 872836"/>
              <a:gd name="connsiteY2" fmla="*/ 290945 h 290945"/>
            </a:gdLst>
            <a:ahLst/>
            <a:cxnLst>
              <a:cxn ang="0">
                <a:pos x="connsiteX0" y="connsiteY0"/>
              </a:cxn>
              <a:cxn ang="0">
                <a:pos x="connsiteX1" y="connsiteY1"/>
              </a:cxn>
              <a:cxn ang="0">
                <a:pos x="connsiteX2" y="connsiteY2"/>
              </a:cxn>
            </a:cxnLst>
            <a:rect l="l" t="t" r="r" b="b"/>
            <a:pathLst>
              <a:path w="872836" h="290945">
                <a:moveTo>
                  <a:pt x="0" y="96982"/>
                </a:moveTo>
                <a:lnTo>
                  <a:pt x="498764" y="0"/>
                </a:lnTo>
                <a:lnTo>
                  <a:pt x="872836" y="290945"/>
                </a:lnTo>
              </a:path>
            </a:pathLst>
          </a:custGeom>
          <a:noFill/>
          <a:ln w="76200">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Freeform: Shape 15">
            <a:extLst>
              <a:ext uri="{FF2B5EF4-FFF2-40B4-BE49-F238E27FC236}">
                <a16:creationId xmlns:a16="http://schemas.microsoft.com/office/drawing/2014/main" id="{730F5B38-0912-1C0F-2064-1E65AADE2A9E}"/>
              </a:ext>
            </a:extLst>
          </p:cNvPr>
          <p:cNvSpPr/>
          <p:nvPr/>
        </p:nvSpPr>
        <p:spPr>
          <a:xfrm>
            <a:off x="8311855" y="1778666"/>
            <a:ext cx="803564" cy="207818"/>
          </a:xfrm>
          <a:custGeom>
            <a:avLst/>
            <a:gdLst>
              <a:gd name="connsiteX0" fmla="*/ 0 w 803564"/>
              <a:gd name="connsiteY0" fmla="*/ 207818 h 207818"/>
              <a:gd name="connsiteX1" fmla="*/ 540327 w 803564"/>
              <a:gd name="connsiteY1" fmla="*/ 152400 h 207818"/>
              <a:gd name="connsiteX2" fmla="*/ 803564 w 803564"/>
              <a:gd name="connsiteY2" fmla="*/ 0 h 207818"/>
            </a:gdLst>
            <a:ahLst/>
            <a:cxnLst>
              <a:cxn ang="0">
                <a:pos x="connsiteX0" y="connsiteY0"/>
              </a:cxn>
              <a:cxn ang="0">
                <a:pos x="connsiteX1" y="connsiteY1"/>
              </a:cxn>
              <a:cxn ang="0">
                <a:pos x="connsiteX2" y="connsiteY2"/>
              </a:cxn>
            </a:cxnLst>
            <a:rect l="l" t="t" r="r" b="b"/>
            <a:pathLst>
              <a:path w="803564" h="207818">
                <a:moveTo>
                  <a:pt x="0" y="207818"/>
                </a:moveTo>
                <a:lnTo>
                  <a:pt x="540327" y="152400"/>
                </a:lnTo>
                <a:lnTo>
                  <a:pt x="803564" y="0"/>
                </a:lnTo>
              </a:path>
            </a:pathLst>
          </a:custGeom>
          <a:noFill/>
          <a:ln w="76200">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8" name="Straight Connector 17">
            <a:extLst>
              <a:ext uri="{FF2B5EF4-FFF2-40B4-BE49-F238E27FC236}">
                <a16:creationId xmlns:a16="http://schemas.microsoft.com/office/drawing/2014/main" id="{2A868535-EE71-3D87-18D7-2616F39FCD01}"/>
              </a:ext>
            </a:extLst>
          </p:cNvPr>
          <p:cNvCxnSpPr>
            <a:cxnSpLocks/>
          </p:cNvCxnSpPr>
          <p:nvPr/>
        </p:nvCxnSpPr>
        <p:spPr>
          <a:xfrm>
            <a:off x="9286869" y="1717961"/>
            <a:ext cx="387927" cy="60705"/>
          </a:xfrm>
          <a:prstGeom prst="line">
            <a:avLst/>
          </a:prstGeom>
          <a:ln w="76200">
            <a:solidFill>
              <a:schemeClr val="accent4">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30" name="L-Shape 29">
            <a:extLst>
              <a:ext uri="{FF2B5EF4-FFF2-40B4-BE49-F238E27FC236}">
                <a16:creationId xmlns:a16="http://schemas.microsoft.com/office/drawing/2014/main" id="{C9A47325-64D0-C96B-7446-C37B5905A65E}"/>
              </a:ext>
            </a:extLst>
          </p:cNvPr>
          <p:cNvSpPr/>
          <p:nvPr/>
        </p:nvSpPr>
        <p:spPr>
          <a:xfrm rot="18361091">
            <a:off x="4447007" y="1816209"/>
            <a:ext cx="327944" cy="166899"/>
          </a:xfrm>
          <a:prstGeom prst="corner">
            <a:avLst>
              <a:gd name="adj1" fmla="val 42208"/>
              <a:gd name="adj2" fmla="val 4335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31" name="L-Shape 30">
            <a:extLst>
              <a:ext uri="{FF2B5EF4-FFF2-40B4-BE49-F238E27FC236}">
                <a16:creationId xmlns:a16="http://schemas.microsoft.com/office/drawing/2014/main" id="{02C3BBE7-2D4A-F1D0-2A76-7B43B9B0F6E3}"/>
              </a:ext>
            </a:extLst>
          </p:cNvPr>
          <p:cNvSpPr/>
          <p:nvPr/>
        </p:nvSpPr>
        <p:spPr>
          <a:xfrm rot="18361091">
            <a:off x="1646657" y="1816209"/>
            <a:ext cx="327944" cy="166899"/>
          </a:xfrm>
          <a:prstGeom prst="corner">
            <a:avLst>
              <a:gd name="adj1" fmla="val 42208"/>
              <a:gd name="adj2" fmla="val 4335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32" name="Plus Sign 31">
            <a:extLst>
              <a:ext uri="{FF2B5EF4-FFF2-40B4-BE49-F238E27FC236}">
                <a16:creationId xmlns:a16="http://schemas.microsoft.com/office/drawing/2014/main" id="{8B57B8AA-011F-D612-67F4-A55C074114B9}"/>
              </a:ext>
            </a:extLst>
          </p:cNvPr>
          <p:cNvSpPr/>
          <p:nvPr/>
        </p:nvSpPr>
        <p:spPr>
          <a:xfrm rot="2700000">
            <a:off x="6840487" y="1675213"/>
            <a:ext cx="449570" cy="459990"/>
          </a:xfrm>
          <a:prstGeom prst="mathPlus">
            <a:avLst>
              <a:gd name="adj1" fmla="val 2040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33" name="Plus Sign 32">
            <a:extLst>
              <a:ext uri="{FF2B5EF4-FFF2-40B4-BE49-F238E27FC236}">
                <a16:creationId xmlns:a16="http://schemas.microsoft.com/office/drawing/2014/main" id="{68B5B548-F6E4-DD8B-68E0-E3D59014F910}"/>
              </a:ext>
            </a:extLst>
          </p:cNvPr>
          <p:cNvSpPr/>
          <p:nvPr/>
        </p:nvSpPr>
        <p:spPr>
          <a:xfrm rot="2700000">
            <a:off x="9645382" y="1675213"/>
            <a:ext cx="449570" cy="459990"/>
          </a:xfrm>
          <a:prstGeom prst="mathPlus">
            <a:avLst>
              <a:gd name="adj1" fmla="val 2040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Tree>
    <p:extLst>
      <p:ext uri="{BB962C8B-B14F-4D97-AF65-F5344CB8AC3E}">
        <p14:creationId xmlns:p14="http://schemas.microsoft.com/office/powerpoint/2010/main" val="414052918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Rounded Corners 7">
            <a:extLst>
              <a:ext uri="{FF2B5EF4-FFF2-40B4-BE49-F238E27FC236}">
                <a16:creationId xmlns:a16="http://schemas.microsoft.com/office/drawing/2014/main" id="{252C612F-4FC4-9188-B1A3-4C14A178A5B6}"/>
              </a:ext>
            </a:extLst>
          </p:cNvPr>
          <p:cNvSpPr/>
          <p:nvPr/>
        </p:nvSpPr>
        <p:spPr>
          <a:xfrm>
            <a:off x="3619499" y="2233913"/>
            <a:ext cx="7318301" cy="2537246"/>
          </a:xfrm>
          <a:prstGeom prst="round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631825"/>
            <a:r>
              <a:rPr lang="en-US" sz="2400" dirty="0">
                <a:solidFill>
                  <a:schemeClr val="tx1"/>
                </a:solidFill>
                <a:latin typeface="Arial" panose="020B0604020202020204" pitchFamily="34" charset="0"/>
                <a:cs typeface="Arial" panose="020B0604020202020204" pitchFamily="34" charset="0"/>
              </a:rPr>
              <a:t>Mental health psychosocial support is any type of local or outside support that aims to protect or promote psychosocial wellbeing and/or prevent or treat mental disorders. </a:t>
            </a:r>
          </a:p>
        </p:txBody>
      </p:sp>
      <p:sp>
        <p:nvSpPr>
          <p:cNvPr id="2" name="Title 1">
            <a:extLst>
              <a:ext uri="{FF2B5EF4-FFF2-40B4-BE49-F238E27FC236}">
                <a16:creationId xmlns:a16="http://schemas.microsoft.com/office/drawing/2014/main" id="{5855691D-C3A4-547E-FE67-FF5CF1EB0919}"/>
              </a:ext>
            </a:extLst>
          </p:cNvPr>
          <p:cNvSpPr>
            <a:spLocks noGrp="1"/>
          </p:cNvSpPr>
          <p:nvPr>
            <p:ph type="title"/>
          </p:nvPr>
        </p:nvSpPr>
        <p:spPr/>
        <p:txBody>
          <a:bodyPr/>
          <a:lstStyle/>
          <a:p>
            <a:r>
              <a:rPr lang="en-GB" dirty="0">
                <a:latin typeface="Arial"/>
                <a:cs typeface="Arial"/>
              </a:rPr>
              <a:t>Mental health and psychosocial support</a:t>
            </a:r>
            <a:endParaRPr lang="en-BE" dirty="0">
              <a:latin typeface="Arial"/>
              <a:cs typeface="Arial"/>
            </a:endParaRPr>
          </a:p>
        </p:txBody>
      </p:sp>
      <p:sp>
        <p:nvSpPr>
          <p:cNvPr id="7" name="TextBox 6">
            <a:extLst>
              <a:ext uri="{FF2B5EF4-FFF2-40B4-BE49-F238E27FC236}">
                <a16:creationId xmlns:a16="http://schemas.microsoft.com/office/drawing/2014/main" id="{C0650424-6676-0016-1842-5A3957B1021A}"/>
              </a:ext>
            </a:extLst>
          </p:cNvPr>
          <p:cNvSpPr txBox="1"/>
          <p:nvPr/>
        </p:nvSpPr>
        <p:spPr>
          <a:xfrm>
            <a:off x="4368950" y="4894616"/>
            <a:ext cx="6582451" cy="307777"/>
          </a:xfrm>
          <a:prstGeom prst="rect">
            <a:avLst/>
          </a:prstGeom>
          <a:noFill/>
        </p:spPr>
        <p:txBody>
          <a:bodyPr wrap="square">
            <a:spAutoFit/>
          </a:bodyPr>
          <a:lstStyle/>
          <a:p>
            <a:r>
              <a:rPr lang="en-US" sz="1400" i="1" dirty="0">
                <a:solidFill>
                  <a:schemeClr val="accent4">
                    <a:lumMod val="60000"/>
                    <a:lumOff val="40000"/>
                  </a:schemeClr>
                </a:solidFill>
                <a:latin typeface="Arial" panose="020B0604020202020204" pitchFamily="34" charset="0"/>
                <a:ea typeface="Calibri" panose="020F0502020204030204" pitchFamily="34" charset="0"/>
                <a:cs typeface="Arial" panose="020B0604020202020204" pitchFamily="34" charset="0"/>
              </a:rPr>
              <a:t>Source: IASC Guidelines on MHPSS in Emergency Settings (2007).</a:t>
            </a:r>
          </a:p>
        </p:txBody>
      </p:sp>
      <p:pic>
        <p:nvPicPr>
          <p:cNvPr id="1026" name="Picture 2">
            <a:extLst>
              <a:ext uri="{FF2B5EF4-FFF2-40B4-BE49-F238E27FC236}">
                <a16:creationId xmlns:a16="http://schemas.microsoft.com/office/drawing/2014/main" id="{8D7FF07A-7AB8-E383-C877-E39A8488218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80935" y="1986238"/>
            <a:ext cx="2578630" cy="3480360"/>
          </a:xfrm>
          <a:prstGeom prst="rect">
            <a:avLst/>
          </a:prstGeom>
          <a:noFill/>
          <a:ln>
            <a:solidFill>
              <a:schemeClr val="accent4">
                <a:lumMod val="60000"/>
                <a:lumOff val="40000"/>
              </a:schemeClr>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4799413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4F134A-78EE-4C3E-D1F5-A2C9F353513F}"/>
              </a:ext>
            </a:extLst>
          </p:cNvPr>
          <p:cNvSpPr>
            <a:spLocks noGrp="1"/>
          </p:cNvSpPr>
          <p:nvPr>
            <p:ph type="title"/>
          </p:nvPr>
        </p:nvSpPr>
        <p:spPr/>
        <p:txBody>
          <a:bodyPr/>
          <a:lstStyle/>
          <a:p>
            <a:r>
              <a:rPr lang="en-GB" dirty="0"/>
              <a:t>Matching activity MHPSS terms</a:t>
            </a:r>
            <a:endParaRPr lang="en-BE" dirty="0"/>
          </a:p>
        </p:txBody>
      </p:sp>
      <p:grpSp>
        <p:nvGrpSpPr>
          <p:cNvPr id="4" name="Group 3">
            <a:extLst>
              <a:ext uri="{FF2B5EF4-FFF2-40B4-BE49-F238E27FC236}">
                <a16:creationId xmlns:a16="http://schemas.microsoft.com/office/drawing/2014/main" id="{FF16BD49-E351-CFC2-75D0-481C1BE1537E}"/>
              </a:ext>
            </a:extLst>
          </p:cNvPr>
          <p:cNvGrpSpPr/>
          <p:nvPr/>
        </p:nvGrpSpPr>
        <p:grpSpPr>
          <a:xfrm>
            <a:off x="10228983" y="337468"/>
            <a:ext cx="1587872" cy="1368854"/>
            <a:chOff x="10228983" y="337468"/>
            <a:chExt cx="1587872" cy="1368854"/>
          </a:xfrm>
        </p:grpSpPr>
        <p:sp>
          <p:nvSpPr>
            <p:cNvPr id="5" name="Hexagon 4">
              <a:extLst>
                <a:ext uri="{FF2B5EF4-FFF2-40B4-BE49-F238E27FC236}">
                  <a16:creationId xmlns:a16="http://schemas.microsoft.com/office/drawing/2014/main" id="{3B16577A-B189-7FB2-AC6C-CE74F1F04D6A}"/>
                </a:ext>
              </a:extLst>
            </p:cNvPr>
            <p:cNvSpPr/>
            <p:nvPr/>
          </p:nvSpPr>
          <p:spPr>
            <a:xfrm rot="1782986">
              <a:off x="10228983" y="337468"/>
              <a:ext cx="1587872" cy="1368854"/>
            </a:xfrm>
            <a:prstGeom prst="hexagon">
              <a:avLst>
                <a:gd name="adj" fmla="val 28965"/>
                <a:gd name="vf" fmla="val 115470"/>
              </a:avLst>
            </a:prstGeom>
            <a:solidFill>
              <a:schemeClr val="bg1"/>
            </a:solidFill>
            <a:ln>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nvGrpSpPr>
            <p:cNvPr id="6" name="Group 5">
              <a:extLst>
                <a:ext uri="{FF2B5EF4-FFF2-40B4-BE49-F238E27FC236}">
                  <a16:creationId xmlns:a16="http://schemas.microsoft.com/office/drawing/2014/main" id="{72CBFE8B-EB8D-58C4-8206-6791E97021CF}"/>
                </a:ext>
              </a:extLst>
            </p:cNvPr>
            <p:cNvGrpSpPr/>
            <p:nvPr/>
          </p:nvGrpSpPr>
          <p:grpSpPr>
            <a:xfrm>
              <a:off x="10621771" y="762700"/>
              <a:ext cx="562136" cy="634675"/>
              <a:chOff x="760175" y="830142"/>
              <a:chExt cx="867619" cy="979579"/>
            </a:xfrm>
          </p:grpSpPr>
          <p:sp>
            <p:nvSpPr>
              <p:cNvPr id="21" name="Rectangle 20">
                <a:extLst>
                  <a:ext uri="{FF2B5EF4-FFF2-40B4-BE49-F238E27FC236}">
                    <a16:creationId xmlns:a16="http://schemas.microsoft.com/office/drawing/2014/main" id="{7A74D43E-2710-CCCA-C10C-2C574BB53F86}"/>
                  </a:ext>
                </a:extLst>
              </p:cNvPr>
              <p:cNvSpPr/>
              <p:nvPr/>
            </p:nvSpPr>
            <p:spPr>
              <a:xfrm>
                <a:off x="864636" y="830142"/>
                <a:ext cx="763158" cy="979577"/>
              </a:xfrm>
              <a:prstGeom prst="rec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b="1" dirty="0">
                    <a:latin typeface="Arial" panose="020B0604020202020204" pitchFamily="34" charset="0"/>
                    <a:cs typeface="Arial" panose="020B0604020202020204" pitchFamily="34" charset="0"/>
                  </a:rPr>
                  <a:t>61</a:t>
                </a:r>
              </a:p>
            </p:txBody>
          </p:sp>
          <p:sp>
            <p:nvSpPr>
              <p:cNvPr id="22" name="Rectangle 21">
                <a:extLst>
                  <a:ext uri="{FF2B5EF4-FFF2-40B4-BE49-F238E27FC236}">
                    <a16:creationId xmlns:a16="http://schemas.microsoft.com/office/drawing/2014/main" id="{C13C9255-8744-86C7-E37A-311A701592E7}"/>
                  </a:ext>
                </a:extLst>
              </p:cNvPr>
              <p:cNvSpPr/>
              <p:nvPr/>
            </p:nvSpPr>
            <p:spPr>
              <a:xfrm>
                <a:off x="760175" y="830144"/>
                <a:ext cx="149292" cy="979577"/>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nvGrpSpPr>
            <p:cNvPr id="17" name="Group 16">
              <a:extLst>
                <a:ext uri="{FF2B5EF4-FFF2-40B4-BE49-F238E27FC236}">
                  <a16:creationId xmlns:a16="http://schemas.microsoft.com/office/drawing/2014/main" id="{D788ED4D-1EC6-C79D-7A1A-5B55AEB70E4B}"/>
                </a:ext>
              </a:extLst>
            </p:cNvPr>
            <p:cNvGrpSpPr/>
            <p:nvPr/>
          </p:nvGrpSpPr>
          <p:grpSpPr>
            <a:xfrm>
              <a:off x="11325415" y="762701"/>
              <a:ext cx="182192" cy="634674"/>
              <a:chOff x="2121762" y="2323619"/>
              <a:chExt cx="200378" cy="825210"/>
            </a:xfrm>
          </p:grpSpPr>
          <p:sp>
            <p:nvSpPr>
              <p:cNvPr id="19" name="Isosceles Triangle 18">
                <a:extLst>
                  <a:ext uri="{FF2B5EF4-FFF2-40B4-BE49-F238E27FC236}">
                    <a16:creationId xmlns:a16="http://schemas.microsoft.com/office/drawing/2014/main" id="{7D5D9FDA-DD20-F2EC-45A2-2EC8E862ACD4}"/>
                  </a:ext>
                </a:extLst>
              </p:cNvPr>
              <p:cNvSpPr/>
              <p:nvPr/>
            </p:nvSpPr>
            <p:spPr>
              <a:xfrm>
                <a:off x="2121763" y="2323619"/>
                <a:ext cx="200377" cy="172739"/>
              </a:xfrm>
              <a:prstGeom prst="triangle">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20" name="Rectangle 19">
                <a:extLst>
                  <a:ext uri="{FF2B5EF4-FFF2-40B4-BE49-F238E27FC236}">
                    <a16:creationId xmlns:a16="http://schemas.microsoft.com/office/drawing/2014/main" id="{A8AF1964-A5D2-DC95-740F-46AD23FBE19E}"/>
                  </a:ext>
                </a:extLst>
              </p:cNvPr>
              <p:cNvSpPr/>
              <p:nvPr/>
            </p:nvSpPr>
            <p:spPr>
              <a:xfrm>
                <a:off x="2121762" y="2496169"/>
                <a:ext cx="200377" cy="652660"/>
              </a:xfrm>
              <a:prstGeom prst="rec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mc:AlternateContent xmlns:mc="http://schemas.openxmlformats.org/markup-compatibility/2006" xmlns:p14="http://schemas.microsoft.com/office/powerpoint/2010/main">
        <mc:Choice Requires="p14">
          <p:contentPart p14:bwMode="auto" r:id="rId3">
            <p14:nvContentPartPr>
              <p14:cNvPr id="23" name="Ink 22">
                <a:extLst>
                  <a:ext uri="{FF2B5EF4-FFF2-40B4-BE49-F238E27FC236}">
                    <a16:creationId xmlns:a16="http://schemas.microsoft.com/office/drawing/2014/main" id="{D97074DF-19D5-6E0F-E42E-3C96528F90CE}"/>
                  </a:ext>
                </a:extLst>
              </p14:cNvPr>
              <p14:cNvContentPartPr/>
              <p14:nvPr/>
            </p14:nvContentPartPr>
            <p14:xfrm>
              <a:off x="6565179" y="5795309"/>
              <a:ext cx="360" cy="360"/>
            </p14:xfrm>
          </p:contentPart>
        </mc:Choice>
        <mc:Fallback xmlns="">
          <p:pic>
            <p:nvPicPr>
              <p:cNvPr id="23" name="Ink 22">
                <a:extLst>
                  <a:ext uri="{FF2B5EF4-FFF2-40B4-BE49-F238E27FC236}">
                    <a16:creationId xmlns:a16="http://schemas.microsoft.com/office/drawing/2014/main" id="{D97074DF-19D5-6E0F-E42E-3C96528F90CE}"/>
                  </a:ext>
                </a:extLst>
              </p:cNvPr>
              <p:cNvPicPr/>
              <p:nvPr/>
            </p:nvPicPr>
            <p:blipFill>
              <a:blip r:embed="rId4"/>
              <a:stretch>
                <a:fillRect/>
              </a:stretch>
            </p:blipFill>
            <p:spPr>
              <a:xfrm>
                <a:off x="6556179" y="5786309"/>
                <a:ext cx="18000" cy="18000"/>
              </a:xfrm>
              <a:prstGeom prst="rect">
                <a:avLst/>
              </a:prstGeom>
            </p:spPr>
          </p:pic>
        </mc:Fallback>
      </mc:AlternateContent>
      <p:grpSp>
        <p:nvGrpSpPr>
          <p:cNvPr id="24" name="Group 23">
            <a:extLst>
              <a:ext uri="{FF2B5EF4-FFF2-40B4-BE49-F238E27FC236}">
                <a16:creationId xmlns:a16="http://schemas.microsoft.com/office/drawing/2014/main" id="{0107DD2C-6EF1-5EEC-6E36-23AE16165DDE}"/>
              </a:ext>
            </a:extLst>
          </p:cNvPr>
          <p:cNvGrpSpPr/>
          <p:nvPr/>
        </p:nvGrpSpPr>
        <p:grpSpPr>
          <a:xfrm>
            <a:off x="838200" y="1760220"/>
            <a:ext cx="3013710" cy="3726180"/>
            <a:chOff x="481914" y="1446983"/>
            <a:chExt cx="2307006" cy="4205051"/>
          </a:xfrm>
        </p:grpSpPr>
        <p:sp>
          <p:nvSpPr>
            <p:cNvPr id="25" name="TextBox 24">
              <a:extLst>
                <a:ext uri="{FF2B5EF4-FFF2-40B4-BE49-F238E27FC236}">
                  <a16:creationId xmlns:a16="http://schemas.microsoft.com/office/drawing/2014/main" id="{47B8C41D-52C1-B463-DEF1-FF5E646DB010}"/>
                </a:ext>
              </a:extLst>
            </p:cNvPr>
            <p:cNvSpPr txBox="1"/>
            <p:nvPr/>
          </p:nvSpPr>
          <p:spPr>
            <a:xfrm>
              <a:off x="481914" y="1446983"/>
              <a:ext cx="2307006" cy="856787"/>
            </a:xfrm>
            <a:prstGeom prst="rect">
              <a:avLst/>
            </a:prstGeom>
            <a:noFill/>
            <a:ln>
              <a:solidFill>
                <a:schemeClr val="accent4">
                  <a:lumMod val="60000"/>
                  <a:lumOff val="40000"/>
                </a:schemeClr>
              </a:solidFill>
            </a:ln>
          </p:spPr>
          <p:txBody>
            <a:bodyPr wrap="square" anchor="ctr" anchorCtr="0">
              <a:noAutofit/>
            </a:bodyPr>
            <a:lstStyle/>
            <a:p>
              <a:pPr algn="ctr"/>
              <a:r>
                <a:rPr lang="en-US" sz="2000" dirty="0">
                  <a:latin typeface="Arial" panose="020B0604020202020204" pitchFamily="34" charset="0"/>
                  <a:ea typeface="Calibri" panose="020F0502020204030204" pitchFamily="34" charset="0"/>
                  <a:cs typeface="Arial" panose="020B0604020202020204" pitchFamily="34" charset="0"/>
                </a:rPr>
                <a:t>Mental health and wellbeing</a:t>
              </a:r>
            </a:p>
          </p:txBody>
        </p:sp>
        <p:sp>
          <p:nvSpPr>
            <p:cNvPr id="26" name="TextBox 25">
              <a:extLst>
                <a:ext uri="{FF2B5EF4-FFF2-40B4-BE49-F238E27FC236}">
                  <a16:creationId xmlns:a16="http://schemas.microsoft.com/office/drawing/2014/main" id="{1A1326D6-B3BC-9396-80EC-7801FD62A07F}"/>
                </a:ext>
              </a:extLst>
            </p:cNvPr>
            <p:cNvSpPr txBox="1"/>
            <p:nvPr/>
          </p:nvSpPr>
          <p:spPr>
            <a:xfrm>
              <a:off x="481914" y="2563071"/>
              <a:ext cx="2307006" cy="856787"/>
            </a:xfrm>
            <a:prstGeom prst="rect">
              <a:avLst/>
            </a:prstGeom>
            <a:noFill/>
            <a:ln>
              <a:solidFill>
                <a:schemeClr val="accent4">
                  <a:lumMod val="60000"/>
                  <a:lumOff val="40000"/>
                </a:schemeClr>
              </a:solidFill>
            </a:ln>
          </p:spPr>
          <p:txBody>
            <a:bodyPr wrap="square" anchor="ctr" anchorCtr="0">
              <a:noAutofit/>
            </a:bodyPr>
            <a:lstStyle/>
            <a:p>
              <a:pPr algn="ctr"/>
              <a:r>
                <a:rPr lang="en-CA" sz="2000" dirty="0">
                  <a:effectLst/>
                  <a:latin typeface="Arial" panose="020B0604020202020204" pitchFamily="34" charset="0"/>
                  <a:ea typeface="Calibri" panose="020F0502020204030204" pitchFamily="34" charset="0"/>
                  <a:cs typeface="Arial" panose="020B0604020202020204" pitchFamily="34" charset="0"/>
                </a:rPr>
                <a:t>Psychosocial</a:t>
              </a:r>
            </a:p>
          </p:txBody>
        </p:sp>
        <p:sp>
          <p:nvSpPr>
            <p:cNvPr id="28" name="TextBox 27">
              <a:extLst>
                <a:ext uri="{FF2B5EF4-FFF2-40B4-BE49-F238E27FC236}">
                  <a16:creationId xmlns:a16="http://schemas.microsoft.com/office/drawing/2014/main" id="{6990A2B1-0050-CBF6-05BD-F4A849F71283}"/>
                </a:ext>
              </a:extLst>
            </p:cNvPr>
            <p:cNvSpPr txBox="1"/>
            <p:nvPr/>
          </p:nvSpPr>
          <p:spPr>
            <a:xfrm>
              <a:off x="481914" y="3679159"/>
              <a:ext cx="2307006" cy="856787"/>
            </a:xfrm>
            <a:prstGeom prst="rect">
              <a:avLst/>
            </a:prstGeom>
            <a:noFill/>
            <a:ln>
              <a:solidFill>
                <a:schemeClr val="accent4">
                  <a:lumMod val="60000"/>
                  <a:lumOff val="40000"/>
                </a:schemeClr>
              </a:solidFill>
            </a:ln>
          </p:spPr>
          <p:txBody>
            <a:bodyPr wrap="square" anchor="ctr" anchorCtr="0">
              <a:noAutofit/>
            </a:bodyPr>
            <a:lstStyle/>
            <a:p>
              <a:pPr algn="ctr"/>
              <a:r>
                <a:rPr lang="en-US" sz="2000" dirty="0">
                  <a:latin typeface="Arial" panose="020B0604020202020204" pitchFamily="34" charset="0"/>
                  <a:ea typeface="Calibri" panose="020F0502020204030204" pitchFamily="34" charset="0"/>
                  <a:cs typeface="Arial" panose="020B0604020202020204" pitchFamily="34" charset="0"/>
                </a:rPr>
                <a:t>Mental health psychosocial support</a:t>
              </a:r>
            </a:p>
          </p:txBody>
        </p:sp>
        <p:sp>
          <p:nvSpPr>
            <p:cNvPr id="29" name="TextBox 28">
              <a:extLst>
                <a:ext uri="{FF2B5EF4-FFF2-40B4-BE49-F238E27FC236}">
                  <a16:creationId xmlns:a16="http://schemas.microsoft.com/office/drawing/2014/main" id="{689905BB-16F6-23BA-9786-F51A4B2CF09A}"/>
                </a:ext>
              </a:extLst>
            </p:cNvPr>
            <p:cNvSpPr txBox="1"/>
            <p:nvPr/>
          </p:nvSpPr>
          <p:spPr>
            <a:xfrm>
              <a:off x="481914" y="4795247"/>
              <a:ext cx="2307006" cy="856787"/>
            </a:xfrm>
            <a:prstGeom prst="rect">
              <a:avLst/>
            </a:prstGeom>
            <a:noFill/>
            <a:ln>
              <a:solidFill>
                <a:schemeClr val="accent4">
                  <a:lumMod val="60000"/>
                  <a:lumOff val="40000"/>
                </a:schemeClr>
              </a:solidFill>
            </a:ln>
          </p:spPr>
          <p:txBody>
            <a:bodyPr wrap="square" anchor="ctr" anchorCtr="0">
              <a:noAutofit/>
            </a:bodyPr>
            <a:lstStyle/>
            <a:p>
              <a:pPr algn="ctr"/>
              <a:r>
                <a:rPr lang="en-US" sz="2000" dirty="0">
                  <a:latin typeface="Arial" panose="020B0604020202020204" pitchFamily="34" charset="0"/>
                  <a:ea typeface="Calibri" panose="020F0502020204030204" pitchFamily="34" charset="0"/>
                  <a:cs typeface="Arial" panose="020B0604020202020204" pitchFamily="34" charset="0"/>
                </a:rPr>
                <a:t>Mental health condition</a:t>
              </a:r>
            </a:p>
          </p:txBody>
        </p:sp>
      </p:grpSp>
      <p:grpSp>
        <p:nvGrpSpPr>
          <p:cNvPr id="31" name="Group 30">
            <a:extLst>
              <a:ext uri="{FF2B5EF4-FFF2-40B4-BE49-F238E27FC236}">
                <a16:creationId xmlns:a16="http://schemas.microsoft.com/office/drawing/2014/main" id="{CA599633-4B69-3E0D-5DE8-12D00C7D6BC8}"/>
              </a:ext>
            </a:extLst>
          </p:cNvPr>
          <p:cNvGrpSpPr/>
          <p:nvPr/>
        </p:nvGrpSpPr>
        <p:grpSpPr>
          <a:xfrm rot="12608312">
            <a:off x="8087383" y="2636335"/>
            <a:ext cx="354810" cy="1235995"/>
            <a:chOff x="11477815" y="915101"/>
            <a:chExt cx="182192" cy="634674"/>
          </a:xfrm>
        </p:grpSpPr>
        <p:sp>
          <p:nvSpPr>
            <p:cNvPr id="33" name="Isosceles Triangle 32">
              <a:extLst>
                <a:ext uri="{FF2B5EF4-FFF2-40B4-BE49-F238E27FC236}">
                  <a16:creationId xmlns:a16="http://schemas.microsoft.com/office/drawing/2014/main" id="{0CB29DED-C657-A9D6-69D0-3E3362C8F68E}"/>
                </a:ext>
              </a:extLst>
            </p:cNvPr>
            <p:cNvSpPr/>
            <p:nvPr/>
          </p:nvSpPr>
          <p:spPr>
            <a:xfrm>
              <a:off x="11477816" y="915101"/>
              <a:ext cx="182191" cy="132855"/>
            </a:xfrm>
            <a:prstGeom prst="triangle">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34" name="Rectangle 33">
              <a:extLst>
                <a:ext uri="{FF2B5EF4-FFF2-40B4-BE49-F238E27FC236}">
                  <a16:creationId xmlns:a16="http://schemas.microsoft.com/office/drawing/2014/main" id="{2F8A1C5C-F5C4-4097-3190-7912EA500798}"/>
                </a:ext>
              </a:extLst>
            </p:cNvPr>
            <p:cNvSpPr/>
            <p:nvPr/>
          </p:nvSpPr>
          <p:spPr>
            <a:xfrm>
              <a:off x="11477815" y="1047810"/>
              <a:ext cx="182191" cy="501965"/>
            </a:xfrm>
            <a:prstGeom prst="rec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sp>
        <p:nvSpPr>
          <p:cNvPr id="35" name="Oval 34">
            <a:extLst>
              <a:ext uri="{FF2B5EF4-FFF2-40B4-BE49-F238E27FC236}">
                <a16:creationId xmlns:a16="http://schemas.microsoft.com/office/drawing/2014/main" id="{A648E28A-0933-0AA7-0878-466283A593EA}"/>
              </a:ext>
            </a:extLst>
          </p:cNvPr>
          <p:cNvSpPr/>
          <p:nvPr/>
        </p:nvSpPr>
        <p:spPr>
          <a:xfrm>
            <a:off x="4114800" y="2009873"/>
            <a:ext cx="276127" cy="276127"/>
          </a:xfrm>
          <a:prstGeom prst="ellipse">
            <a:avLst/>
          </a:prstGeom>
          <a:solidFill>
            <a:schemeClr val="bg1"/>
          </a:solidFill>
          <a:ln>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36" name="Oval 35">
            <a:extLst>
              <a:ext uri="{FF2B5EF4-FFF2-40B4-BE49-F238E27FC236}">
                <a16:creationId xmlns:a16="http://schemas.microsoft.com/office/drawing/2014/main" id="{D7E0FF0F-6BBF-C0BA-3C88-B3B29CF104D2}"/>
              </a:ext>
            </a:extLst>
          </p:cNvPr>
          <p:cNvSpPr/>
          <p:nvPr/>
        </p:nvSpPr>
        <p:spPr>
          <a:xfrm>
            <a:off x="4114800" y="2978206"/>
            <a:ext cx="276127" cy="276127"/>
          </a:xfrm>
          <a:prstGeom prst="ellipse">
            <a:avLst/>
          </a:prstGeom>
          <a:solidFill>
            <a:schemeClr val="bg1"/>
          </a:solidFill>
          <a:ln>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37" name="Oval 36">
            <a:extLst>
              <a:ext uri="{FF2B5EF4-FFF2-40B4-BE49-F238E27FC236}">
                <a16:creationId xmlns:a16="http://schemas.microsoft.com/office/drawing/2014/main" id="{610BFB58-9C57-505E-1FEC-4DAFDD0925CD}"/>
              </a:ext>
            </a:extLst>
          </p:cNvPr>
          <p:cNvSpPr/>
          <p:nvPr/>
        </p:nvSpPr>
        <p:spPr>
          <a:xfrm>
            <a:off x="4114800" y="3946539"/>
            <a:ext cx="276127" cy="276127"/>
          </a:xfrm>
          <a:prstGeom prst="ellipse">
            <a:avLst/>
          </a:prstGeom>
          <a:solidFill>
            <a:schemeClr val="bg1"/>
          </a:solidFill>
          <a:ln>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38" name="Oval 37">
            <a:extLst>
              <a:ext uri="{FF2B5EF4-FFF2-40B4-BE49-F238E27FC236}">
                <a16:creationId xmlns:a16="http://schemas.microsoft.com/office/drawing/2014/main" id="{0E6E130B-6FCE-5429-824C-70FC885B5712}"/>
              </a:ext>
            </a:extLst>
          </p:cNvPr>
          <p:cNvSpPr/>
          <p:nvPr/>
        </p:nvSpPr>
        <p:spPr>
          <a:xfrm>
            <a:off x="4114800" y="4968728"/>
            <a:ext cx="276127" cy="276127"/>
          </a:xfrm>
          <a:prstGeom prst="ellipse">
            <a:avLst/>
          </a:prstGeom>
          <a:solidFill>
            <a:schemeClr val="bg1"/>
          </a:solidFill>
          <a:ln>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39" name="Freeform: Shape 38">
            <a:extLst>
              <a:ext uri="{FF2B5EF4-FFF2-40B4-BE49-F238E27FC236}">
                <a16:creationId xmlns:a16="http://schemas.microsoft.com/office/drawing/2014/main" id="{06605E65-C566-5651-CE33-ACD41CBD59E5}"/>
              </a:ext>
            </a:extLst>
          </p:cNvPr>
          <p:cNvSpPr/>
          <p:nvPr/>
        </p:nvSpPr>
        <p:spPr>
          <a:xfrm>
            <a:off x="4377689" y="3202656"/>
            <a:ext cx="5577840" cy="2011680"/>
          </a:xfrm>
          <a:custGeom>
            <a:avLst/>
            <a:gdLst>
              <a:gd name="connsiteX0" fmla="*/ 0 w 5577840"/>
              <a:gd name="connsiteY0" fmla="*/ 0 h 2011680"/>
              <a:gd name="connsiteX1" fmla="*/ 2160270 w 5577840"/>
              <a:gd name="connsiteY1" fmla="*/ 1440180 h 2011680"/>
              <a:gd name="connsiteX2" fmla="*/ 4091940 w 5577840"/>
              <a:gd name="connsiteY2" fmla="*/ 1211580 h 2011680"/>
              <a:gd name="connsiteX3" fmla="*/ 5577840 w 5577840"/>
              <a:gd name="connsiteY3" fmla="*/ 2011680 h 2011680"/>
            </a:gdLst>
            <a:ahLst/>
            <a:cxnLst>
              <a:cxn ang="0">
                <a:pos x="connsiteX0" y="connsiteY0"/>
              </a:cxn>
              <a:cxn ang="0">
                <a:pos x="connsiteX1" y="connsiteY1"/>
              </a:cxn>
              <a:cxn ang="0">
                <a:pos x="connsiteX2" y="connsiteY2"/>
              </a:cxn>
              <a:cxn ang="0">
                <a:pos x="connsiteX3" y="connsiteY3"/>
              </a:cxn>
            </a:cxnLst>
            <a:rect l="l" t="t" r="r" b="b"/>
            <a:pathLst>
              <a:path w="5577840" h="2011680" extrusionOk="0">
                <a:moveTo>
                  <a:pt x="0" y="0"/>
                </a:moveTo>
                <a:cubicBezTo>
                  <a:pt x="739783" y="671563"/>
                  <a:pt x="1437145" y="1163677"/>
                  <a:pt x="2160270" y="1440180"/>
                </a:cubicBezTo>
                <a:cubicBezTo>
                  <a:pt x="2812635" y="1686807"/>
                  <a:pt x="3598205" y="1172622"/>
                  <a:pt x="4091940" y="1211580"/>
                </a:cubicBezTo>
                <a:cubicBezTo>
                  <a:pt x="4693126" y="1316951"/>
                  <a:pt x="5028541" y="1728796"/>
                  <a:pt x="5577840" y="2011680"/>
                </a:cubicBezTo>
              </a:path>
            </a:pathLst>
          </a:custGeom>
          <a:noFill/>
          <a:ln w="57150">
            <a:solidFill>
              <a:schemeClr val="accent4">
                <a:lumMod val="60000"/>
                <a:lumOff val="40000"/>
              </a:schemeClr>
            </a:solidFill>
            <a:extLst>
              <a:ext uri="{C807C97D-BFC1-408E-A445-0C87EB9F89A2}">
                <ask:lineSketchStyleProps xmlns:ask="http://schemas.microsoft.com/office/drawing/2018/sketchyshapes" sd="1426788992">
                  <a:custGeom>
                    <a:avLst/>
                    <a:gdLst>
                      <a:gd name="connsiteX0" fmla="*/ 0 w 5577840"/>
                      <a:gd name="connsiteY0" fmla="*/ 0 h 2011680"/>
                      <a:gd name="connsiteX1" fmla="*/ 2160270 w 5577840"/>
                      <a:gd name="connsiteY1" fmla="*/ 1440180 h 2011680"/>
                      <a:gd name="connsiteX2" fmla="*/ 4091940 w 5577840"/>
                      <a:gd name="connsiteY2" fmla="*/ 1211580 h 2011680"/>
                      <a:gd name="connsiteX3" fmla="*/ 5577840 w 5577840"/>
                      <a:gd name="connsiteY3" fmla="*/ 2011680 h 2011680"/>
                    </a:gdLst>
                    <a:ahLst/>
                    <a:cxnLst>
                      <a:cxn ang="0">
                        <a:pos x="connsiteX0" y="connsiteY0"/>
                      </a:cxn>
                      <a:cxn ang="0">
                        <a:pos x="connsiteX1" y="connsiteY1"/>
                      </a:cxn>
                      <a:cxn ang="0">
                        <a:pos x="connsiteX2" y="connsiteY2"/>
                      </a:cxn>
                      <a:cxn ang="0">
                        <a:pos x="connsiteX3" y="connsiteY3"/>
                      </a:cxn>
                    </a:cxnLst>
                    <a:rect l="l" t="t" r="r" b="b"/>
                    <a:pathLst>
                      <a:path w="5577840" h="2011680">
                        <a:moveTo>
                          <a:pt x="0" y="0"/>
                        </a:moveTo>
                        <a:cubicBezTo>
                          <a:pt x="739140" y="619125"/>
                          <a:pt x="1478280" y="1238250"/>
                          <a:pt x="2160270" y="1440180"/>
                        </a:cubicBezTo>
                        <a:cubicBezTo>
                          <a:pt x="2842260" y="1642110"/>
                          <a:pt x="3522345" y="1116330"/>
                          <a:pt x="4091940" y="1211580"/>
                        </a:cubicBezTo>
                        <a:cubicBezTo>
                          <a:pt x="4661535" y="1306830"/>
                          <a:pt x="5119687" y="1659255"/>
                          <a:pt x="5577840" y="2011680"/>
                        </a:cubicBezTo>
                      </a:path>
                    </a:pathLst>
                  </a:custGeom>
                  <ask:type>
                    <ask:lineSketchCurve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40" name="Freeform: Shape 39">
            <a:extLst>
              <a:ext uri="{FF2B5EF4-FFF2-40B4-BE49-F238E27FC236}">
                <a16:creationId xmlns:a16="http://schemas.microsoft.com/office/drawing/2014/main" id="{03168D87-D7FF-C046-930A-9D25B240C2BC}"/>
              </a:ext>
            </a:extLst>
          </p:cNvPr>
          <p:cNvSpPr/>
          <p:nvPr/>
        </p:nvSpPr>
        <p:spPr>
          <a:xfrm>
            <a:off x="4389119" y="3416656"/>
            <a:ext cx="3589020" cy="1603370"/>
          </a:xfrm>
          <a:custGeom>
            <a:avLst/>
            <a:gdLst>
              <a:gd name="connsiteX0" fmla="*/ 0 w 3589020"/>
              <a:gd name="connsiteY0" fmla="*/ 1603370 h 1603370"/>
              <a:gd name="connsiteX1" fmla="*/ 1588770 w 3589020"/>
              <a:gd name="connsiteY1" fmla="*/ 83180 h 1603370"/>
              <a:gd name="connsiteX2" fmla="*/ 3589020 w 3589020"/>
              <a:gd name="connsiteY2" fmla="*/ 334640 h 1603370"/>
            </a:gdLst>
            <a:ahLst/>
            <a:cxnLst>
              <a:cxn ang="0">
                <a:pos x="connsiteX0" y="connsiteY0"/>
              </a:cxn>
              <a:cxn ang="0">
                <a:pos x="connsiteX1" y="connsiteY1"/>
              </a:cxn>
              <a:cxn ang="0">
                <a:pos x="connsiteX2" y="connsiteY2"/>
              </a:cxn>
            </a:cxnLst>
            <a:rect l="l" t="t" r="r" b="b"/>
            <a:pathLst>
              <a:path w="3589020" h="1603370" extrusionOk="0">
                <a:moveTo>
                  <a:pt x="0" y="1603370"/>
                </a:moveTo>
                <a:cubicBezTo>
                  <a:pt x="502323" y="1072559"/>
                  <a:pt x="1079807" y="318288"/>
                  <a:pt x="1588770" y="83180"/>
                </a:cubicBezTo>
                <a:cubicBezTo>
                  <a:pt x="2159962" y="-65571"/>
                  <a:pt x="2877028" y="-36029"/>
                  <a:pt x="3589020" y="334640"/>
                </a:cubicBezTo>
              </a:path>
            </a:pathLst>
          </a:custGeom>
          <a:noFill/>
          <a:ln w="57150">
            <a:solidFill>
              <a:schemeClr val="accent4">
                <a:lumMod val="60000"/>
                <a:lumOff val="40000"/>
              </a:schemeClr>
            </a:solidFill>
            <a:extLst>
              <a:ext uri="{C807C97D-BFC1-408E-A445-0C87EB9F89A2}">
                <ask:lineSketchStyleProps xmlns:ask="http://schemas.microsoft.com/office/drawing/2018/sketchyshapes" sd="3344532194">
                  <a:custGeom>
                    <a:avLst/>
                    <a:gdLst>
                      <a:gd name="connsiteX0" fmla="*/ 0 w 3589020"/>
                      <a:gd name="connsiteY0" fmla="*/ 1603370 h 1603370"/>
                      <a:gd name="connsiteX1" fmla="*/ 1588770 w 3589020"/>
                      <a:gd name="connsiteY1" fmla="*/ 83180 h 1603370"/>
                      <a:gd name="connsiteX2" fmla="*/ 3589020 w 3589020"/>
                      <a:gd name="connsiteY2" fmla="*/ 334640 h 1603370"/>
                    </a:gdLst>
                    <a:ahLst/>
                    <a:cxnLst>
                      <a:cxn ang="0">
                        <a:pos x="connsiteX0" y="connsiteY0"/>
                      </a:cxn>
                      <a:cxn ang="0">
                        <a:pos x="connsiteX1" y="connsiteY1"/>
                      </a:cxn>
                      <a:cxn ang="0">
                        <a:pos x="connsiteX2" y="connsiteY2"/>
                      </a:cxn>
                    </a:cxnLst>
                    <a:rect l="l" t="t" r="r" b="b"/>
                    <a:pathLst>
                      <a:path w="3589020" h="1603370">
                        <a:moveTo>
                          <a:pt x="0" y="1603370"/>
                        </a:moveTo>
                        <a:cubicBezTo>
                          <a:pt x="495300" y="949002"/>
                          <a:pt x="990600" y="294635"/>
                          <a:pt x="1588770" y="83180"/>
                        </a:cubicBezTo>
                        <a:cubicBezTo>
                          <a:pt x="2186940" y="-128275"/>
                          <a:pt x="2887980" y="103182"/>
                          <a:pt x="3589020" y="334640"/>
                        </a:cubicBezTo>
                      </a:path>
                    </a:pathLst>
                  </a:custGeom>
                  <ask:type>
                    <ask:lineSketchCurve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Tree>
    <p:extLst>
      <p:ext uri="{BB962C8B-B14F-4D97-AF65-F5344CB8AC3E}">
        <p14:creationId xmlns:p14="http://schemas.microsoft.com/office/powerpoint/2010/main" val="47155893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 name="5-Point Star 5">
            <a:extLst>
              <a:ext uri="{FF2B5EF4-FFF2-40B4-BE49-F238E27FC236}">
                <a16:creationId xmlns:a16="http://schemas.microsoft.com/office/drawing/2014/main" id="{CA51DE7D-C4EB-4482-B9BD-8251CB38B67D}"/>
              </a:ext>
            </a:extLst>
          </p:cNvPr>
          <p:cNvSpPr/>
          <p:nvPr/>
        </p:nvSpPr>
        <p:spPr>
          <a:xfrm>
            <a:off x="1823951" y="2174027"/>
            <a:ext cx="1051560" cy="1051560"/>
          </a:xfrm>
          <a:prstGeom prst="star5">
            <a:avLst>
              <a:gd name="adj" fmla="val 28143"/>
              <a:gd name="hf" fmla="val 105146"/>
              <a:gd name="vf" fmla="val 110557"/>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61" name="5-Point Star 5">
            <a:extLst>
              <a:ext uri="{FF2B5EF4-FFF2-40B4-BE49-F238E27FC236}">
                <a16:creationId xmlns:a16="http://schemas.microsoft.com/office/drawing/2014/main" id="{ABD8A883-982A-4318-B4F5-7858ABDA3C3D}"/>
              </a:ext>
            </a:extLst>
          </p:cNvPr>
          <p:cNvSpPr/>
          <p:nvPr/>
        </p:nvSpPr>
        <p:spPr>
          <a:xfrm>
            <a:off x="9084176" y="2162190"/>
            <a:ext cx="1051560" cy="1051560"/>
          </a:xfrm>
          <a:prstGeom prst="star5">
            <a:avLst>
              <a:gd name="adj" fmla="val 28143"/>
              <a:gd name="hf" fmla="val 105146"/>
              <a:gd name="vf" fmla="val 110557"/>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12" name="TextBox 11">
            <a:extLst>
              <a:ext uri="{FF2B5EF4-FFF2-40B4-BE49-F238E27FC236}">
                <a16:creationId xmlns:a16="http://schemas.microsoft.com/office/drawing/2014/main" id="{7881E019-1636-4457-BE3E-D785B42ACB29}"/>
              </a:ext>
            </a:extLst>
          </p:cNvPr>
          <p:cNvSpPr txBox="1"/>
          <p:nvPr/>
        </p:nvSpPr>
        <p:spPr>
          <a:xfrm>
            <a:off x="7665222" y="3711370"/>
            <a:ext cx="3889469" cy="1877373"/>
          </a:xfrm>
          <a:prstGeom prst="rect">
            <a:avLst/>
          </a:prstGeom>
          <a:noFill/>
        </p:spPr>
        <p:txBody>
          <a:bodyPr wrap="square">
            <a:spAutoFit/>
          </a:bodyPr>
          <a:lstStyle/>
          <a:p>
            <a:pPr lvl="0" algn="ctr">
              <a:lnSpc>
                <a:spcPct val="107000"/>
              </a:lnSpc>
              <a:spcAft>
                <a:spcPts val="800"/>
              </a:spcAft>
              <a:buClr>
                <a:srgbClr val="000000"/>
              </a:buClr>
            </a:pPr>
            <a:r>
              <a:rPr lang="en-US" sz="2200" dirty="0">
                <a:effectLst/>
                <a:latin typeface="Arial" panose="020B0604020202020204" pitchFamily="34" charset="0"/>
                <a:ea typeface="Helvetica Neue"/>
                <a:cs typeface="Arial" panose="020B0604020202020204" pitchFamily="34" charset="0"/>
              </a:rPr>
              <a:t>MHPSS is any type of support that aims to protect and promote psychosocial wellbeing and prevent or treat mental disorders</a:t>
            </a:r>
            <a:endParaRPr lang="en-US" sz="2200" dirty="0">
              <a:effectLst/>
              <a:latin typeface="Arial" panose="020B0604020202020204" pitchFamily="34" charset="0"/>
              <a:ea typeface="Noto Sans Symbols"/>
              <a:cs typeface="Arial" panose="020B0604020202020204" pitchFamily="34" charset="0"/>
            </a:endParaRPr>
          </a:p>
        </p:txBody>
      </p:sp>
      <p:sp>
        <p:nvSpPr>
          <p:cNvPr id="13" name="5-Point Star 5">
            <a:extLst>
              <a:ext uri="{FF2B5EF4-FFF2-40B4-BE49-F238E27FC236}">
                <a16:creationId xmlns:a16="http://schemas.microsoft.com/office/drawing/2014/main" id="{86C6DA94-9EAE-4187-A72F-7FF9F3B6A9A7}"/>
              </a:ext>
            </a:extLst>
          </p:cNvPr>
          <p:cNvSpPr/>
          <p:nvPr/>
        </p:nvSpPr>
        <p:spPr>
          <a:xfrm>
            <a:off x="5258369" y="2174027"/>
            <a:ext cx="1051560" cy="1051560"/>
          </a:xfrm>
          <a:prstGeom prst="star5">
            <a:avLst>
              <a:gd name="adj" fmla="val 28143"/>
              <a:gd name="hf" fmla="val 105146"/>
              <a:gd name="vf" fmla="val 110557"/>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4" name="TextBox 3">
            <a:extLst>
              <a:ext uri="{FF2B5EF4-FFF2-40B4-BE49-F238E27FC236}">
                <a16:creationId xmlns:a16="http://schemas.microsoft.com/office/drawing/2014/main" id="{6981D8D3-EB8E-1057-F899-5517521A2ABD}"/>
              </a:ext>
            </a:extLst>
          </p:cNvPr>
          <p:cNvSpPr txBox="1"/>
          <p:nvPr/>
        </p:nvSpPr>
        <p:spPr>
          <a:xfrm>
            <a:off x="1061282" y="3711370"/>
            <a:ext cx="2576899" cy="1877373"/>
          </a:xfrm>
          <a:prstGeom prst="rect">
            <a:avLst/>
          </a:prstGeom>
          <a:noFill/>
        </p:spPr>
        <p:txBody>
          <a:bodyPr wrap="square" lIns="91440" tIns="45720" rIns="91440" bIns="45720" anchor="t">
            <a:spAutoFit/>
          </a:bodyPr>
          <a:lstStyle/>
          <a:p>
            <a:pPr algn="ctr">
              <a:lnSpc>
                <a:spcPct val="107000"/>
              </a:lnSpc>
              <a:spcAft>
                <a:spcPts val="800"/>
              </a:spcAft>
              <a:buClr>
                <a:srgbClr val="000000"/>
              </a:buClr>
            </a:pPr>
            <a:r>
              <a:rPr lang="en-US" sz="2200" dirty="0">
                <a:latin typeface="Arial"/>
                <a:ea typeface="Noto Sans Symbols"/>
                <a:cs typeface="Arial"/>
              </a:rPr>
              <a:t>Mental health is more than the absence (or not having) of mental health conditions</a:t>
            </a:r>
            <a:endParaRPr lang="en-US" sz="2200" dirty="0">
              <a:effectLst/>
              <a:latin typeface="Arial"/>
              <a:ea typeface="Noto Sans Symbols"/>
              <a:cs typeface="Arial"/>
            </a:endParaRPr>
          </a:p>
        </p:txBody>
      </p:sp>
      <p:sp>
        <p:nvSpPr>
          <p:cNvPr id="5" name="TextBox 4">
            <a:extLst>
              <a:ext uri="{FF2B5EF4-FFF2-40B4-BE49-F238E27FC236}">
                <a16:creationId xmlns:a16="http://schemas.microsoft.com/office/drawing/2014/main" id="{D9632398-0D94-C191-BD27-06E692BAEB5D}"/>
              </a:ext>
            </a:extLst>
          </p:cNvPr>
          <p:cNvSpPr txBox="1"/>
          <p:nvPr/>
        </p:nvSpPr>
        <p:spPr>
          <a:xfrm>
            <a:off x="4319475" y="3711370"/>
            <a:ext cx="2929347" cy="1515095"/>
          </a:xfrm>
          <a:prstGeom prst="rect">
            <a:avLst/>
          </a:prstGeom>
          <a:noFill/>
        </p:spPr>
        <p:txBody>
          <a:bodyPr wrap="square">
            <a:spAutoFit/>
          </a:bodyPr>
          <a:lstStyle/>
          <a:p>
            <a:pPr lvl="0" algn="ctr">
              <a:lnSpc>
                <a:spcPct val="107000"/>
              </a:lnSpc>
              <a:spcAft>
                <a:spcPts val="800"/>
              </a:spcAft>
              <a:buClr>
                <a:srgbClr val="000000"/>
              </a:buClr>
            </a:pPr>
            <a:r>
              <a:rPr lang="en-US" sz="2200" dirty="0">
                <a:latin typeface="Arial" panose="020B0604020202020204" pitchFamily="34" charset="0"/>
                <a:ea typeface="Noto Sans Symbols"/>
                <a:cs typeface="Arial" panose="020B0604020202020204" pitchFamily="34" charset="0"/>
              </a:rPr>
              <a:t>Psycho-social refers to the interactions of social and psychological aspects</a:t>
            </a:r>
            <a:endParaRPr lang="en-US" sz="2200" dirty="0">
              <a:effectLst/>
              <a:latin typeface="Arial" panose="020B0604020202020204" pitchFamily="34" charset="0"/>
              <a:ea typeface="Noto Sans Symbols"/>
              <a:cs typeface="Arial" panose="020B0604020202020204" pitchFamily="34" charset="0"/>
            </a:endParaRPr>
          </a:p>
        </p:txBody>
      </p:sp>
      <p:sp>
        <p:nvSpPr>
          <p:cNvPr id="3" name="Title 2">
            <a:extLst>
              <a:ext uri="{FF2B5EF4-FFF2-40B4-BE49-F238E27FC236}">
                <a16:creationId xmlns:a16="http://schemas.microsoft.com/office/drawing/2014/main" id="{F13EC133-CCF2-DF16-E443-78E673354717}"/>
              </a:ext>
            </a:extLst>
          </p:cNvPr>
          <p:cNvSpPr>
            <a:spLocks noGrp="1"/>
          </p:cNvSpPr>
          <p:nvPr>
            <p:ph type="title"/>
          </p:nvPr>
        </p:nvSpPr>
        <p:spPr/>
        <p:txBody>
          <a:bodyPr/>
          <a:lstStyle/>
          <a:p>
            <a:r>
              <a:rPr lang="en-CA" dirty="0"/>
              <a:t>Key learning points</a:t>
            </a:r>
            <a:endParaRPr lang="en-US" dirty="0"/>
          </a:p>
        </p:txBody>
      </p:sp>
    </p:spTree>
    <p:extLst>
      <p:ext uri="{BB962C8B-B14F-4D97-AF65-F5344CB8AC3E}">
        <p14:creationId xmlns:p14="http://schemas.microsoft.com/office/powerpoint/2010/main" val="253392130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accent4">
            <a:lumMod val="60000"/>
            <a:lumOff val="40000"/>
          </a:schemeClr>
        </a:solidFill>
        <a:effectLst/>
      </p:bgPr>
    </p:bg>
    <p:spTree>
      <p:nvGrpSpPr>
        <p:cNvPr id="1" name=""/>
        <p:cNvGrpSpPr/>
        <p:nvPr/>
      </p:nvGrpSpPr>
      <p:grpSpPr>
        <a:xfrm>
          <a:off x="0" y="0"/>
          <a:ext cx="0" cy="0"/>
          <a:chOff x="0" y="0"/>
          <a:chExt cx="0" cy="0"/>
        </a:xfrm>
      </p:grpSpPr>
      <p:sp>
        <p:nvSpPr>
          <p:cNvPr id="76" name="TextBox 75">
            <a:extLst>
              <a:ext uri="{FF2B5EF4-FFF2-40B4-BE49-F238E27FC236}">
                <a16:creationId xmlns:a16="http://schemas.microsoft.com/office/drawing/2014/main" id="{59AD579E-F259-4576-99FA-4DBE2359AF3E}"/>
              </a:ext>
            </a:extLst>
          </p:cNvPr>
          <p:cNvSpPr txBox="1"/>
          <p:nvPr/>
        </p:nvSpPr>
        <p:spPr>
          <a:xfrm>
            <a:off x="8559745" y="2804819"/>
            <a:ext cx="2862562" cy="336631"/>
          </a:xfrm>
          <a:prstGeom prst="rect">
            <a:avLst/>
          </a:prstGeom>
          <a:noFill/>
        </p:spPr>
        <p:txBody>
          <a:bodyPr wrap="square" lIns="91440" tIns="45720" rIns="91440" bIns="45720" anchor="t">
            <a:spAutoFit/>
          </a:bodyPr>
          <a:lstStyle/>
          <a:p>
            <a:pPr>
              <a:lnSpc>
                <a:spcPct val="107000"/>
              </a:lnSpc>
            </a:pPr>
            <a:endParaRPr lang="en-US" sz="1600" dirty="0">
              <a:effectLst/>
              <a:latin typeface="Arial" panose="020B0604020202020204" pitchFamily="34" charset="0"/>
              <a:ea typeface="Calibri" panose="020F0502020204030204" pitchFamily="34" charset="0"/>
              <a:cs typeface="Arial" panose="020B0604020202020204" pitchFamily="34" charset="0"/>
            </a:endParaRPr>
          </a:p>
        </p:txBody>
      </p:sp>
      <p:sp>
        <p:nvSpPr>
          <p:cNvPr id="2" name="Title 72">
            <a:extLst>
              <a:ext uri="{FF2B5EF4-FFF2-40B4-BE49-F238E27FC236}">
                <a16:creationId xmlns:a16="http://schemas.microsoft.com/office/drawing/2014/main" id="{C449F1BB-8133-0877-0005-E81FFDEB9B63}"/>
              </a:ext>
            </a:extLst>
          </p:cNvPr>
          <p:cNvSpPr txBox="1">
            <a:spLocks/>
          </p:cNvSpPr>
          <p:nvPr/>
        </p:nvSpPr>
        <p:spPr>
          <a:xfrm>
            <a:off x="796386" y="3099692"/>
            <a:ext cx="10126172" cy="562168"/>
          </a:xfrm>
          <a:prstGeom prst="rect">
            <a:avLst/>
          </a:prstGeom>
        </p:spPr>
        <p:txBody>
          <a:bodyPr anchor="ctr" anchorCtr="0"/>
          <a:lstStyle>
            <a:lvl1pPr algn="l" defTabSz="914400" rtl="0" eaLnBrk="1" latinLnBrk="0" hangingPunct="1">
              <a:lnSpc>
                <a:spcPct val="90000"/>
              </a:lnSpc>
              <a:spcBef>
                <a:spcPct val="0"/>
              </a:spcBef>
              <a:buNone/>
              <a:defRPr sz="4400" kern="1200">
                <a:solidFill>
                  <a:schemeClr val="tx1"/>
                </a:solidFill>
                <a:latin typeface="Helvetica Neue" charset="0"/>
                <a:ea typeface="Helvetica Neue" charset="0"/>
                <a:cs typeface="Helvetica Neue" charset="0"/>
              </a:defRPr>
            </a:lvl1pPr>
          </a:lstStyle>
          <a:p>
            <a:r>
              <a:rPr lang="en-CA" sz="2400" b="1" dirty="0">
                <a:solidFill>
                  <a:schemeClr val="bg1"/>
                </a:solidFill>
                <a:latin typeface="Garamond"/>
              </a:rPr>
              <a:t>SESSION 3</a:t>
            </a:r>
          </a:p>
          <a:p>
            <a:br>
              <a:rPr lang="en-CA" b="1" dirty="0">
                <a:solidFill>
                  <a:schemeClr val="bg1"/>
                </a:solidFill>
                <a:latin typeface="Garamond"/>
              </a:rPr>
            </a:br>
            <a:r>
              <a:rPr lang="en-US" sz="5400" b="1" dirty="0">
                <a:solidFill>
                  <a:schemeClr val="bg1"/>
                </a:solidFill>
                <a:latin typeface="Garamond"/>
              </a:rPr>
              <a:t>What is the role of the caseworker in delivering MHPSS? </a:t>
            </a:r>
          </a:p>
        </p:txBody>
      </p:sp>
    </p:spTree>
    <p:extLst>
      <p:ext uri="{BB962C8B-B14F-4D97-AF65-F5344CB8AC3E}">
        <p14:creationId xmlns:p14="http://schemas.microsoft.com/office/powerpoint/2010/main" val="361179074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120A06-D2CE-9F4F-4EB2-3B4FFE1C42C2}"/>
              </a:ext>
            </a:extLst>
          </p:cNvPr>
          <p:cNvSpPr>
            <a:spLocks noGrp="1"/>
          </p:cNvSpPr>
          <p:nvPr>
            <p:ph type="title"/>
          </p:nvPr>
        </p:nvSpPr>
        <p:spPr/>
        <p:txBody>
          <a:bodyPr/>
          <a:lstStyle/>
          <a:p>
            <a:r>
              <a:rPr lang="en-CA" dirty="0"/>
              <a:t>Impact of emergencies</a:t>
            </a:r>
            <a:endParaRPr lang="en-BE" dirty="0"/>
          </a:p>
        </p:txBody>
      </p:sp>
      <p:sp>
        <p:nvSpPr>
          <p:cNvPr id="4" name="Rectangle 3">
            <a:extLst>
              <a:ext uri="{FF2B5EF4-FFF2-40B4-BE49-F238E27FC236}">
                <a16:creationId xmlns:a16="http://schemas.microsoft.com/office/drawing/2014/main" id="{4D93D22D-FB97-0F71-EDA9-70C82D549C62}"/>
              </a:ext>
            </a:extLst>
          </p:cNvPr>
          <p:cNvSpPr/>
          <p:nvPr/>
        </p:nvSpPr>
        <p:spPr>
          <a:xfrm>
            <a:off x="5216031" y="1437147"/>
            <a:ext cx="5754114" cy="456329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4000" b="1" i="0" u="none" strike="noStrike" baseline="0" dirty="0">
                <a:solidFill>
                  <a:srgbClr val="000000"/>
                </a:solidFill>
                <a:latin typeface="Arial" panose="020B0604020202020204" pitchFamily="34" charset="0"/>
              </a:rPr>
              <a:t>How can emergencies impact a child’s mental health and psychosocial functioning?</a:t>
            </a:r>
          </a:p>
        </p:txBody>
      </p:sp>
      <p:grpSp>
        <p:nvGrpSpPr>
          <p:cNvPr id="13" name="Group 12">
            <a:extLst>
              <a:ext uri="{FF2B5EF4-FFF2-40B4-BE49-F238E27FC236}">
                <a16:creationId xmlns:a16="http://schemas.microsoft.com/office/drawing/2014/main" id="{5D7F0084-A8C9-210F-541E-DA0F6E7DA324}"/>
              </a:ext>
            </a:extLst>
          </p:cNvPr>
          <p:cNvGrpSpPr/>
          <p:nvPr/>
        </p:nvGrpSpPr>
        <p:grpSpPr>
          <a:xfrm>
            <a:off x="1221855" y="2241988"/>
            <a:ext cx="3415887" cy="2678824"/>
            <a:chOff x="1117683" y="2194390"/>
            <a:chExt cx="3415887" cy="2678824"/>
          </a:xfrm>
          <a:solidFill>
            <a:schemeClr val="accent4">
              <a:lumMod val="60000"/>
              <a:lumOff val="40000"/>
            </a:schemeClr>
          </a:solidFill>
        </p:grpSpPr>
        <p:sp>
          <p:nvSpPr>
            <p:cNvPr id="14" name="Speech Bubble: Rectangle with Corners Rounded 13">
              <a:extLst>
                <a:ext uri="{FF2B5EF4-FFF2-40B4-BE49-F238E27FC236}">
                  <a16:creationId xmlns:a16="http://schemas.microsoft.com/office/drawing/2014/main" id="{8C014D4B-D820-C811-A1BA-493E6A8CF35B}"/>
                </a:ext>
              </a:extLst>
            </p:cNvPr>
            <p:cNvSpPr/>
            <p:nvPr/>
          </p:nvSpPr>
          <p:spPr>
            <a:xfrm>
              <a:off x="1117683" y="2194390"/>
              <a:ext cx="1792248" cy="1200806"/>
            </a:xfrm>
            <a:prstGeom prst="wedgeRoundRectCallout">
              <a:avLst>
                <a:gd name="adj1" fmla="val 19938"/>
                <a:gd name="adj2" fmla="val 69216"/>
                <a:gd name="adj3" fmla="val 1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5" name="Speech Bubble: Rectangle with Corners Rounded 14">
              <a:extLst>
                <a:ext uri="{FF2B5EF4-FFF2-40B4-BE49-F238E27FC236}">
                  <a16:creationId xmlns:a16="http://schemas.microsoft.com/office/drawing/2014/main" id="{6DD40DBD-D740-484F-CCD9-9453426DA4CC}"/>
                </a:ext>
              </a:extLst>
            </p:cNvPr>
            <p:cNvSpPr/>
            <p:nvPr/>
          </p:nvSpPr>
          <p:spPr>
            <a:xfrm>
              <a:off x="3240911" y="3671195"/>
              <a:ext cx="1292659" cy="866081"/>
            </a:xfrm>
            <a:prstGeom prst="wedgeRoundRectCallout">
              <a:avLst>
                <a:gd name="adj1" fmla="val -20501"/>
                <a:gd name="adj2" fmla="val 64241"/>
                <a:gd name="adj3" fmla="val 1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6" name="Speech Bubble: Rectangle with Corners Rounded 15">
              <a:extLst>
                <a:ext uri="{FF2B5EF4-FFF2-40B4-BE49-F238E27FC236}">
                  <a16:creationId xmlns:a16="http://schemas.microsoft.com/office/drawing/2014/main" id="{60832C89-7B1D-034B-A64F-EE1E9F91521F}"/>
                </a:ext>
              </a:extLst>
            </p:cNvPr>
            <p:cNvSpPr/>
            <p:nvPr/>
          </p:nvSpPr>
          <p:spPr>
            <a:xfrm>
              <a:off x="1747778" y="4229639"/>
              <a:ext cx="1097717" cy="643575"/>
            </a:xfrm>
            <a:prstGeom prst="wedgeRoundRectCallout">
              <a:avLst>
                <a:gd name="adj1" fmla="val -20501"/>
                <a:gd name="adj2" fmla="val 84025"/>
                <a:gd name="adj3" fmla="val 1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spTree>
    <p:extLst>
      <p:ext uri="{BB962C8B-B14F-4D97-AF65-F5344CB8AC3E}">
        <p14:creationId xmlns:p14="http://schemas.microsoft.com/office/powerpoint/2010/main" val="309019829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accent4">
            <a:lumMod val="60000"/>
            <a:lumOff val="40000"/>
          </a:schemeClr>
        </a:solidFill>
        <a:effectLst/>
      </p:bgPr>
    </p:bg>
    <p:spTree>
      <p:nvGrpSpPr>
        <p:cNvPr id="1" name=""/>
        <p:cNvGrpSpPr/>
        <p:nvPr/>
      </p:nvGrpSpPr>
      <p:grpSpPr>
        <a:xfrm>
          <a:off x="0" y="0"/>
          <a:ext cx="0" cy="0"/>
          <a:chOff x="0" y="0"/>
          <a:chExt cx="0" cy="0"/>
        </a:xfrm>
      </p:grpSpPr>
      <p:sp>
        <p:nvSpPr>
          <p:cNvPr id="2" name="Title 72">
            <a:extLst>
              <a:ext uri="{FF2B5EF4-FFF2-40B4-BE49-F238E27FC236}">
                <a16:creationId xmlns:a16="http://schemas.microsoft.com/office/drawing/2014/main" id="{D37A8DA0-7F6B-1E39-FCE2-B7C885642D3B}"/>
              </a:ext>
            </a:extLst>
          </p:cNvPr>
          <p:cNvSpPr txBox="1">
            <a:spLocks/>
          </p:cNvSpPr>
          <p:nvPr/>
        </p:nvSpPr>
        <p:spPr>
          <a:xfrm>
            <a:off x="796386" y="3099692"/>
            <a:ext cx="10126172" cy="562168"/>
          </a:xfrm>
          <a:prstGeom prst="rect">
            <a:avLst/>
          </a:prstGeom>
        </p:spPr>
        <p:txBody>
          <a:bodyPr anchor="ctr" anchorCtr="0"/>
          <a:lstStyle>
            <a:lvl1pPr algn="l" defTabSz="914400" rtl="0" eaLnBrk="1" latinLnBrk="0" hangingPunct="1">
              <a:lnSpc>
                <a:spcPct val="90000"/>
              </a:lnSpc>
              <a:spcBef>
                <a:spcPct val="0"/>
              </a:spcBef>
              <a:buNone/>
              <a:defRPr sz="4400" kern="1200">
                <a:solidFill>
                  <a:schemeClr val="tx1"/>
                </a:solidFill>
                <a:latin typeface="Helvetica Neue" charset="0"/>
                <a:ea typeface="Helvetica Neue" charset="0"/>
                <a:cs typeface="Helvetica Neue" charset="0"/>
              </a:defRPr>
            </a:lvl1pPr>
          </a:lstStyle>
          <a:p>
            <a:r>
              <a:rPr lang="en-CA" sz="2400" b="1" dirty="0">
                <a:solidFill>
                  <a:schemeClr val="bg1"/>
                </a:solidFill>
                <a:latin typeface="Garamond"/>
              </a:rPr>
              <a:t>SESSION 1</a:t>
            </a:r>
          </a:p>
          <a:p>
            <a:br>
              <a:rPr lang="en-CA" b="1" dirty="0">
                <a:solidFill>
                  <a:schemeClr val="bg1"/>
                </a:solidFill>
                <a:latin typeface="Garamond"/>
              </a:rPr>
            </a:br>
            <a:r>
              <a:rPr lang="en-US" sz="5400" b="1" dirty="0">
                <a:solidFill>
                  <a:schemeClr val="bg1"/>
                </a:solidFill>
                <a:latin typeface="Garamond"/>
              </a:rPr>
              <a:t>Module opening</a:t>
            </a:r>
          </a:p>
        </p:txBody>
      </p:sp>
    </p:spTree>
    <p:extLst>
      <p:ext uri="{BB962C8B-B14F-4D97-AF65-F5344CB8AC3E}">
        <p14:creationId xmlns:p14="http://schemas.microsoft.com/office/powerpoint/2010/main" val="201876877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Rounded Corners 12">
            <a:extLst>
              <a:ext uri="{FF2B5EF4-FFF2-40B4-BE49-F238E27FC236}">
                <a16:creationId xmlns:a16="http://schemas.microsoft.com/office/drawing/2014/main" id="{820AD52D-F842-D34B-7812-8F92FD531374}"/>
              </a:ext>
            </a:extLst>
          </p:cNvPr>
          <p:cNvSpPr/>
          <p:nvPr/>
        </p:nvSpPr>
        <p:spPr>
          <a:xfrm>
            <a:off x="6096000" y="1805773"/>
            <a:ext cx="5486400" cy="3637647"/>
          </a:xfrm>
          <a:prstGeom prst="round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264F34D2-FA98-44F5-8D5A-F2E3ED689ADC}"/>
              </a:ext>
            </a:extLst>
          </p:cNvPr>
          <p:cNvSpPr>
            <a:spLocks noGrp="1"/>
          </p:cNvSpPr>
          <p:nvPr>
            <p:ph type="title"/>
          </p:nvPr>
        </p:nvSpPr>
        <p:spPr/>
        <p:txBody>
          <a:bodyPr>
            <a:normAutofit/>
          </a:bodyPr>
          <a:lstStyle/>
          <a:p>
            <a:r>
              <a:rPr lang="en-CA" dirty="0"/>
              <a:t>Mental health and psychological distress</a:t>
            </a:r>
          </a:p>
        </p:txBody>
      </p:sp>
      <p:sp>
        <p:nvSpPr>
          <p:cNvPr id="4" name="TextBox 3">
            <a:extLst>
              <a:ext uri="{FF2B5EF4-FFF2-40B4-BE49-F238E27FC236}">
                <a16:creationId xmlns:a16="http://schemas.microsoft.com/office/drawing/2014/main" id="{6FD9AA7D-85F6-0CD1-2BAE-341E7BC32938}"/>
              </a:ext>
            </a:extLst>
          </p:cNvPr>
          <p:cNvSpPr txBox="1"/>
          <p:nvPr/>
        </p:nvSpPr>
        <p:spPr>
          <a:xfrm>
            <a:off x="6705600" y="2229951"/>
            <a:ext cx="4876800" cy="2862322"/>
          </a:xfrm>
          <a:prstGeom prst="rect">
            <a:avLst/>
          </a:prstGeom>
          <a:noFill/>
        </p:spPr>
        <p:txBody>
          <a:bodyPr wrap="square" rtlCol="0">
            <a:spAutoFit/>
          </a:bodyPr>
          <a:lstStyle/>
          <a:p>
            <a:r>
              <a:rPr lang="en-GB" sz="2000" b="1" dirty="0">
                <a:latin typeface="Arial" panose="020B0604020202020204" pitchFamily="34" charset="0"/>
                <a:cs typeface="Arial" panose="020B0604020202020204" pitchFamily="34" charset="0"/>
              </a:rPr>
              <a:t>Major sources of distress include:</a:t>
            </a:r>
          </a:p>
          <a:p>
            <a:pPr marL="342900" indent="-342900">
              <a:buFont typeface="Arial" panose="020B0604020202020204" pitchFamily="34" charset="0"/>
              <a:buChar char="•"/>
            </a:pPr>
            <a:r>
              <a:rPr lang="en-GB" sz="2000" dirty="0">
                <a:latin typeface="Arial" panose="020B0604020202020204" pitchFamily="34" charset="0"/>
                <a:cs typeface="Arial" panose="020B0604020202020204" pitchFamily="34" charset="0"/>
              </a:rPr>
              <a:t>Exposure to traumatic events </a:t>
            </a:r>
          </a:p>
          <a:p>
            <a:pPr marL="342900" indent="-342900">
              <a:buFont typeface="Arial" panose="020B0604020202020204" pitchFamily="34" charset="0"/>
              <a:buChar char="•"/>
            </a:pPr>
            <a:r>
              <a:rPr lang="en-GB" sz="2000" dirty="0">
                <a:latin typeface="Arial" panose="020B0604020202020204" pitchFamily="34" charset="0"/>
                <a:cs typeface="Arial" panose="020B0604020202020204" pitchFamily="34" charset="0"/>
              </a:rPr>
              <a:t>Death of or separation from family members</a:t>
            </a:r>
          </a:p>
          <a:p>
            <a:pPr marL="342900" indent="-342900">
              <a:buFont typeface="Arial" panose="020B0604020202020204" pitchFamily="34" charset="0"/>
              <a:buChar char="•"/>
            </a:pPr>
            <a:r>
              <a:rPr lang="en-GB" sz="2000" dirty="0">
                <a:latin typeface="Arial" panose="020B0604020202020204" pitchFamily="34" charset="0"/>
                <a:cs typeface="Arial" panose="020B0604020202020204" pitchFamily="34" charset="0"/>
              </a:rPr>
              <a:t>Lack of basic services, accurate information, safety and security</a:t>
            </a:r>
          </a:p>
          <a:p>
            <a:pPr marL="342900" indent="-342900">
              <a:buFont typeface="Arial" panose="020B0604020202020204" pitchFamily="34" charset="0"/>
              <a:buChar char="•"/>
            </a:pPr>
            <a:r>
              <a:rPr lang="en-GB" sz="2000" dirty="0">
                <a:latin typeface="Arial" panose="020B0604020202020204" pitchFamily="34" charset="0"/>
                <a:cs typeface="Arial" panose="020B0604020202020204" pitchFamily="34" charset="0"/>
              </a:rPr>
              <a:t>Displacement</a:t>
            </a:r>
          </a:p>
          <a:p>
            <a:pPr marL="342900" indent="-342900">
              <a:buFont typeface="Arial" panose="020B0604020202020204" pitchFamily="34" charset="0"/>
              <a:buChar char="•"/>
            </a:pPr>
            <a:r>
              <a:rPr lang="en-GB" sz="2000" dirty="0">
                <a:latin typeface="Arial" panose="020B0604020202020204" pitchFamily="34" charset="0"/>
                <a:cs typeface="Arial" panose="020B0604020202020204" pitchFamily="34" charset="0"/>
              </a:rPr>
              <a:t>Weakened family and community networks and support systems</a:t>
            </a:r>
            <a:endParaRPr lang="en-BE" sz="2000" dirty="0">
              <a:latin typeface="Arial" panose="020B0604020202020204" pitchFamily="34" charset="0"/>
              <a:cs typeface="Arial" panose="020B0604020202020204" pitchFamily="34" charset="0"/>
            </a:endParaRPr>
          </a:p>
        </p:txBody>
      </p:sp>
      <p:sp>
        <p:nvSpPr>
          <p:cNvPr id="8" name="TextBox 7">
            <a:extLst>
              <a:ext uri="{FF2B5EF4-FFF2-40B4-BE49-F238E27FC236}">
                <a16:creationId xmlns:a16="http://schemas.microsoft.com/office/drawing/2014/main" id="{8EAEE113-4A52-1424-1C72-11B416DF1290}"/>
              </a:ext>
            </a:extLst>
          </p:cNvPr>
          <p:cNvSpPr txBox="1"/>
          <p:nvPr/>
        </p:nvSpPr>
        <p:spPr>
          <a:xfrm>
            <a:off x="1052945" y="4672151"/>
            <a:ext cx="2680855" cy="1169551"/>
          </a:xfrm>
          <a:prstGeom prst="rect">
            <a:avLst/>
          </a:prstGeom>
          <a:noFill/>
        </p:spPr>
        <p:txBody>
          <a:bodyPr wrap="square">
            <a:spAutoFit/>
          </a:bodyPr>
          <a:lstStyle/>
          <a:p>
            <a:r>
              <a:rPr lang="en-US" sz="1400" i="1" dirty="0">
                <a:solidFill>
                  <a:schemeClr val="accent4">
                    <a:lumMod val="60000"/>
                    <a:lumOff val="40000"/>
                  </a:schemeClr>
                </a:solidFill>
                <a:latin typeface="Arial" panose="020B0604020202020204" pitchFamily="34" charset="0"/>
                <a:ea typeface="Calibri" panose="020F0502020204030204" pitchFamily="34" charset="0"/>
                <a:cs typeface="Arial" panose="020B0604020202020204" pitchFamily="34" charset="0"/>
              </a:rPr>
              <a:t>Source: Alliance for Child Protection in Humanitarian Action. (2019). Minimum Standards for Child Protection in Humanitarian Action</a:t>
            </a:r>
          </a:p>
        </p:txBody>
      </p:sp>
      <p:sp>
        <p:nvSpPr>
          <p:cNvPr id="5" name="TextBox 4">
            <a:extLst>
              <a:ext uri="{FF2B5EF4-FFF2-40B4-BE49-F238E27FC236}">
                <a16:creationId xmlns:a16="http://schemas.microsoft.com/office/drawing/2014/main" id="{BB6028CF-B62D-8349-DF9E-A3344F90456A}"/>
              </a:ext>
            </a:extLst>
          </p:cNvPr>
          <p:cNvSpPr txBox="1"/>
          <p:nvPr/>
        </p:nvSpPr>
        <p:spPr>
          <a:xfrm>
            <a:off x="1052945" y="2047322"/>
            <a:ext cx="3842905" cy="2308324"/>
          </a:xfrm>
          <a:prstGeom prst="rect">
            <a:avLst/>
          </a:prstGeom>
          <a:noFill/>
        </p:spPr>
        <p:txBody>
          <a:bodyPr wrap="square">
            <a:spAutoFit/>
          </a:bodyPr>
          <a:lstStyle/>
          <a:p>
            <a:r>
              <a:rPr lang="en-GB" sz="2400" b="1" dirty="0">
                <a:latin typeface="Arial" panose="020B0604020202020204" pitchFamily="34" charset="0"/>
                <a:cs typeface="Arial" panose="020B0604020202020204" pitchFamily="34" charset="0"/>
              </a:rPr>
              <a:t>Humanitarian crises can cause immediate and long-term psychological and social suffering to children and their caregivers. </a:t>
            </a:r>
            <a:endParaRPr lang="en-US" sz="2400" dirty="0"/>
          </a:p>
        </p:txBody>
      </p:sp>
      <p:grpSp>
        <p:nvGrpSpPr>
          <p:cNvPr id="6" name="Group 5">
            <a:extLst>
              <a:ext uri="{FF2B5EF4-FFF2-40B4-BE49-F238E27FC236}">
                <a16:creationId xmlns:a16="http://schemas.microsoft.com/office/drawing/2014/main" id="{567DA2C0-0AEE-AF6D-EA7B-B54DCA6B4032}"/>
              </a:ext>
            </a:extLst>
          </p:cNvPr>
          <p:cNvGrpSpPr/>
          <p:nvPr/>
        </p:nvGrpSpPr>
        <p:grpSpPr>
          <a:xfrm>
            <a:off x="4343400" y="3533378"/>
            <a:ext cx="2112269" cy="2308324"/>
            <a:chOff x="6934339" y="4797164"/>
            <a:chExt cx="1232361" cy="1346745"/>
          </a:xfrm>
        </p:grpSpPr>
        <p:grpSp>
          <p:nvGrpSpPr>
            <p:cNvPr id="7" name="Group 6">
              <a:extLst>
                <a:ext uri="{FF2B5EF4-FFF2-40B4-BE49-F238E27FC236}">
                  <a16:creationId xmlns:a16="http://schemas.microsoft.com/office/drawing/2014/main" id="{438205BB-130E-7838-1D60-9348270AB897}"/>
                </a:ext>
              </a:extLst>
            </p:cNvPr>
            <p:cNvGrpSpPr/>
            <p:nvPr/>
          </p:nvGrpSpPr>
          <p:grpSpPr>
            <a:xfrm>
              <a:off x="6934339" y="4886775"/>
              <a:ext cx="1232361" cy="1257134"/>
              <a:chOff x="7662737" y="4933947"/>
              <a:chExt cx="864452" cy="881827"/>
            </a:xfrm>
          </p:grpSpPr>
          <p:sp>
            <p:nvSpPr>
              <p:cNvPr id="10" name="Oval 9">
                <a:extLst>
                  <a:ext uri="{FF2B5EF4-FFF2-40B4-BE49-F238E27FC236}">
                    <a16:creationId xmlns:a16="http://schemas.microsoft.com/office/drawing/2014/main" id="{A6622C5F-19E4-BA07-012A-3B342FB5CE69}"/>
                  </a:ext>
                </a:extLst>
              </p:cNvPr>
              <p:cNvSpPr/>
              <p:nvPr/>
            </p:nvSpPr>
            <p:spPr>
              <a:xfrm>
                <a:off x="7662737" y="4933947"/>
                <a:ext cx="864452" cy="881827"/>
              </a:xfrm>
              <a:prstGeom prst="ellipse">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1" name="Block Arc 10">
                <a:extLst>
                  <a:ext uri="{FF2B5EF4-FFF2-40B4-BE49-F238E27FC236}">
                    <a16:creationId xmlns:a16="http://schemas.microsoft.com/office/drawing/2014/main" id="{BAA3F915-8EE2-A236-E23F-70FBEEEABC5E}"/>
                  </a:ext>
                </a:extLst>
              </p:cNvPr>
              <p:cNvSpPr/>
              <p:nvPr/>
            </p:nvSpPr>
            <p:spPr>
              <a:xfrm>
                <a:off x="7923857" y="5512539"/>
                <a:ext cx="376623" cy="303235"/>
              </a:xfrm>
              <a:prstGeom prst="blockArc">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solidFill>
                    <a:schemeClr val="tx1"/>
                  </a:solidFill>
                </a:endParaRPr>
              </a:p>
            </p:txBody>
          </p:sp>
        </p:grpSp>
        <p:sp>
          <p:nvSpPr>
            <p:cNvPr id="9" name="Oval 8">
              <a:extLst>
                <a:ext uri="{FF2B5EF4-FFF2-40B4-BE49-F238E27FC236}">
                  <a16:creationId xmlns:a16="http://schemas.microsoft.com/office/drawing/2014/main" id="{223D3FD9-8C08-D609-64FC-3605B00ADA8F}"/>
                </a:ext>
              </a:extLst>
            </p:cNvPr>
            <p:cNvSpPr/>
            <p:nvPr/>
          </p:nvSpPr>
          <p:spPr>
            <a:xfrm>
              <a:off x="7563876" y="4797164"/>
              <a:ext cx="551264" cy="57604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sz="6000" b="1" dirty="0">
                  <a:solidFill>
                    <a:schemeClr val="bg1"/>
                  </a:solidFill>
                  <a:latin typeface="Britannic Bold" panose="020B0903060703020204" pitchFamily="34" charset="0"/>
                </a:rPr>
                <a:t>!</a:t>
              </a:r>
            </a:p>
          </p:txBody>
        </p:sp>
      </p:grpSp>
    </p:spTree>
    <p:extLst>
      <p:ext uri="{BB962C8B-B14F-4D97-AF65-F5344CB8AC3E}">
        <p14:creationId xmlns:p14="http://schemas.microsoft.com/office/powerpoint/2010/main" val="252339958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475245-AB95-58D6-E129-A5498D49EFCC}"/>
              </a:ext>
            </a:extLst>
          </p:cNvPr>
          <p:cNvSpPr>
            <a:spLocks noGrp="1"/>
          </p:cNvSpPr>
          <p:nvPr>
            <p:ph type="title"/>
          </p:nvPr>
        </p:nvSpPr>
        <p:spPr/>
        <p:txBody>
          <a:bodyPr/>
          <a:lstStyle/>
          <a:p>
            <a:r>
              <a:rPr lang="en-GB" dirty="0"/>
              <a:t>Understanding stress and distress</a:t>
            </a:r>
            <a:endParaRPr lang="en-BE" dirty="0"/>
          </a:p>
        </p:txBody>
      </p:sp>
      <p:sp>
        <p:nvSpPr>
          <p:cNvPr id="7" name="TextBox 6">
            <a:extLst>
              <a:ext uri="{FF2B5EF4-FFF2-40B4-BE49-F238E27FC236}">
                <a16:creationId xmlns:a16="http://schemas.microsoft.com/office/drawing/2014/main" id="{7449906B-D678-E936-AB8B-97AB03D1E038}"/>
              </a:ext>
            </a:extLst>
          </p:cNvPr>
          <p:cNvSpPr txBox="1"/>
          <p:nvPr/>
        </p:nvSpPr>
        <p:spPr>
          <a:xfrm>
            <a:off x="6096000" y="3591128"/>
            <a:ext cx="5645728" cy="2308324"/>
          </a:xfrm>
          <a:prstGeom prst="rect">
            <a:avLst/>
          </a:prstGeom>
          <a:noFill/>
        </p:spPr>
        <p:txBody>
          <a:bodyPr wrap="square" rtlCol="0">
            <a:spAutoFit/>
          </a:bodyPr>
          <a:lstStyle/>
          <a:p>
            <a:r>
              <a:rPr lang="en-GB" sz="2400" b="1" dirty="0">
                <a:latin typeface="Arial" panose="020B0604020202020204" pitchFamily="34" charset="0"/>
                <a:cs typeface="Arial" panose="020B0604020202020204" pitchFamily="34" charset="0"/>
              </a:rPr>
              <a:t>DISTRESS</a:t>
            </a:r>
          </a:p>
          <a:p>
            <a:endParaRPr lang="en-GB" sz="2400" b="1"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GB" sz="2400" dirty="0">
                <a:latin typeface="Arial" panose="020B0604020202020204" pitchFamily="34" charset="0"/>
                <a:cs typeface="Arial" panose="020B0604020202020204" pitchFamily="34" charset="0"/>
              </a:rPr>
              <a:t>Intense stress </a:t>
            </a:r>
            <a:r>
              <a:rPr lang="en-GB" sz="2400" i="1" dirty="0">
                <a:latin typeface="Arial" panose="020B0604020202020204" pitchFamily="34" charset="0"/>
                <a:cs typeface="Arial" panose="020B0604020202020204" pitchFamily="34" charset="0"/>
              </a:rPr>
              <a:t>(e.g. in a violent crisis)</a:t>
            </a:r>
          </a:p>
          <a:p>
            <a:pPr marL="285750" indent="-285750">
              <a:buFont typeface="Arial" panose="020B0604020202020204" pitchFamily="34" charset="0"/>
              <a:buChar char="•"/>
            </a:pPr>
            <a:r>
              <a:rPr lang="en-GB" sz="2400" dirty="0">
                <a:latin typeface="Arial" panose="020B0604020202020204" pitchFamily="34" charset="0"/>
                <a:cs typeface="Arial" panose="020B0604020202020204" pitchFamily="34" charset="0"/>
              </a:rPr>
              <a:t>Experiencing stress over a longer period of time</a:t>
            </a:r>
            <a:r>
              <a:rPr lang="en-GB" sz="2400" i="1" dirty="0">
                <a:latin typeface="Arial" panose="020B0604020202020204" pitchFamily="34" charset="0"/>
                <a:cs typeface="Arial" panose="020B0604020202020204" pitchFamily="34" charset="0"/>
              </a:rPr>
              <a:t> (e.g. years of displacement and poverty)</a:t>
            </a:r>
          </a:p>
        </p:txBody>
      </p:sp>
      <p:sp>
        <p:nvSpPr>
          <p:cNvPr id="8" name="TextBox 7">
            <a:extLst>
              <a:ext uri="{FF2B5EF4-FFF2-40B4-BE49-F238E27FC236}">
                <a16:creationId xmlns:a16="http://schemas.microsoft.com/office/drawing/2014/main" id="{71874D06-5232-72B2-D711-6E10C6CC79FE}"/>
              </a:ext>
            </a:extLst>
          </p:cNvPr>
          <p:cNvSpPr txBox="1"/>
          <p:nvPr/>
        </p:nvSpPr>
        <p:spPr>
          <a:xfrm>
            <a:off x="1228427" y="3591128"/>
            <a:ext cx="4229100" cy="1938992"/>
          </a:xfrm>
          <a:prstGeom prst="rect">
            <a:avLst/>
          </a:prstGeom>
          <a:noFill/>
        </p:spPr>
        <p:txBody>
          <a:bodyPr wrap="square" rtlCol="0">
            <a:spAutoFit/>
          </a:bodyPr>
          <a:lstStyle/>
          <a:p>
            <a:r>
              <a:rPr lang="en-GB" sz="2400" b="1" dirty="0">
                <a:latin typeface="Arial" panose="020B0604020202020204" pitchFamily="34" charset="0"/>
                <a:cs typeface="Arial" panose="020B0604020202020204" pitchFamily="34" charset="0"/>
              </a:rPr>
              <a:t>STRESS</a:t>
            </a:r>
          </a:p>
          <a:p>
            <a:endParaRPr lang="en-GB" sz="2400" b="1" dirty="0">
              <a:latin typeface="Arial" panose="020B0604020202020204" pitchFamily="34" charset="0"/>
              <a:cs typeface="Arial" panose="020B0604020202020204" pitchFamily="34" charset="0"/>
            </a:endParaRPr>
          </a:p>
          <a:p>
            <a:r>
              <a:rPr lang="en-GB" sz="2400" dirty="0">
                <a:latin typeface="Arial" panose="020B0604020202020204" pitchFamily="34" charset="0"/>
                <a:cs typeface="Arial" panose="020B0604020202020204" pitchFamily="34" charset="0"/>
              </a:rPr>
              <a:t>Normal reaction to a change or a challenge </a:t>
            </a:r>
            <a:r>
              <a:rPr lang="en-GB" sz="2400" i="1" dirty="0">
                <a:latin typeface="Arial" panose="020B0604020202020204" pitchFamily="34" charset="0"/>
                <a:cs typeface="Arial" panose="020B0604020202020204" pitchFamily="34" charset="0"/>
              </a:rPr>
              <a:t>(e.g. first day at school)</a:t>
            </a:r>
          </a:p>
        </p:txBody>
      </p:sp>
      <p:sp>
        <p:nvSpPr>
          <p:cNvPr id="9" name="Trapezoid 8">
            <a:extLst>
              <a:ext uri="{FF2B5EF4-FFF2-40B4-BE49-F238E27FC236}">
                <a16:creationId xmlns:a16="http://schemas.microsoft.com/office/drawing/2014/main" id="{3D545566-0EDE-4B03-D57C-E9D4F09FB3C5}"/>
              </a:ext>
            </a:extLst>
          </p:cNvPr>
          <p:cNvSpPr/>
          <p:nvPr/>
        </p:nvSpPr>
        <p:spPr>
          <a:xfrm rot="10800000">
            <a:off x="1228427" y="1885950"/>
            <a:ext cx="1457623" cy="1268981"/>
          </a:xfrm>
          <a:prstGeom prst="trapezoid">
            <a:avLst>
              <a:gd name="adj" fmla="val 17494"/>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4" name="Group 13">
            <a:extLst>
              <a:ext uri="{FF2B5EF4-FFF2-40B4-BE49-F238E27FC236}">
                <a16:creationId xmlns:a16="http://schemas.microsoft.com/office/drawing/2014/main" id="{A3A4E876-E5F7-AF63-F9D8-1F45F394008B}"/>
              </a:ext>
            </a:extLst>
          </p:cNvPr>
          <p:cNvGrpSpPr/>
          <p:nvPr/>
        </p:nvGrpSpPr>
        <p:grpSpPr>
          <a:xfrm>
            <a:off x="6096000" y="1537622"/>
            <a:ext cx="2308537" cy="1617309"/>
            <a:chOff x="8137790" y="1537622"/>
            <a:chExt cx="2308537" cy="1617309"/>
          </a:xfrm>
        </p:grpSpPr>
        <p:sp>
          <p:nvSpPr>
            <p:cNvPr id="11" name="Cloud 10">
              <a:extLst>
                <a:ext uri="{FF2B5EF4-FFF2-40B4-BE49-F238E27FC236}">
                  <a16:creationId xmlns:a16="http://schemas.microsoft.com/office/drawing/2014/main" id="{B6E54B94-B778-9E52-BE24-380ECC3942C8}"/>
                </a:ext>
              </a:extLst>
            </p:cNvPr>
            <p:cNvSpPr/>
            <p:nvPr/>
          </p:nvSpPr>
          <p:spPr>
            <a:xfrm>
              <a:off x="8469774" y="1537622"/>
              <a:ext cx="1177901" cy="914540"/>
            </a:xfrm>
            <a:prstGeom prst="cloud">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Oval 11">
              <a:extLst>
                <a:ext uri="{FF2B5EF4-FFF2-40B4-BE49-F238E27FC236}">
                  <a16:creationId xmlns:a16="http://schemas.microsoft.com/office/drawing/2014/main" id="{683306ED-B0E3-692C-67FD-972BCC03B660}"/>
                </a:ext>
              </a:extLst>
            </p:cNvPr>
            <p:cNvSpPr/>
            <p:nvPr/>
          </p:nvSpPr>
          <p:spPr>
            <a:xfrm>
              <a:off x="9543151" y="1720755"/>
              <a:ext cx="104524" cy="1357726"/>
            </a:xfrm>
            <a:prstGeom prst="ellipse">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Oval 12">
              <a:extLst>
                <a:ext uri="{FF2B5EF4-FFF2-40B4-BE49-F238E27FC236}">
                  <a16:creationId xmlns:a16="http://schemas.microsoft.com/office/drawing/2014/main" id="{F72FA6E7-5E77-BCCF-643A-D31905909153}"/>
                </a:ext>
              </a:extLst>
            </p:cNvPr>
            <p:cNvSpPr/>
            <p:nvPr/>
          </p:nvSpPr>
          <p:spPr>
            <a:xfrm>
              <a:off x="9156845" y="2986050"/>
              <a:ext cx="1289482" cy="168881"/>
            </a:xfrm>
            <a:prstGeom prst="ellipse">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Trapezoid 9">
              <a:extLst>
                <a:ext uri="{FF2B5EF4-FFF2-40B4-BE49-F238E27FC236}">
                  <a16:creationId xmlns:a16="http://schemas.microsoft.com/office/drawing/2014/main" id="{0E8AF0A9-D1F0-0EA8-801C-1C7758F6103D}"/>
                </a:ext>
              </a:extLst>
            </p:cNvPr>
            <p:cNvSpPr/>
            <p:nvPr/>
          </p:nvSpPr>
          <p:spPr>
            <a:xfrm rot="10800000">
              <a:off x="8137790" y="1885950"/>
              <a:ext cx="1457623" cy="1268981"/>
            </a:xfrm>
            <a:prstGeom prst="trapezoid">
              <a:avLst>
                <a:gd name="adj" fmla="val 17494"/>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Tree>
    <p:extLst>
      <p:ext uri="{BB962C8B-B14F-4D97-AF65-F5344CB8AC3E}">
        <p14:creationId xmlns:p14="http://schemas.microsoft.com/office/powerpoint/2010/main" val="171323046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Rounded Corners 14">
            <a:extLst>
              <a:ext uri="{FF2B5EF4-FFF2-40B4-BE49-F238E27FC236}">
                <a16:creationId xmlns:a16="http://schemas.microsoft.com/office/drawing/2014/main" id="{CD445774-B4AE-52F2-DB24-996D053489A6}"/>
              </a:ext>
            </a:extLst>
          </p:cNvPr>
          <p:cNvSpPr/>
          <p:nvPr/>
        </p:nvSpPr>
        <p:spPr>
          <a:xfrm>
            <a:off x="5660571" y="1901371"/>
            <a:ext cx="5693229" cy="3048000"/>
          </a:xfrm>
          <a:prstGeom prst="round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59475245-AB95-58D6-E129-A5498D49EFCC}"/>
              </a:ext>
            </a:extLst>
          </p:cNvPr>
          <p:cNvSpPr>
            <a:spLocks noGrp="1"/>
          </p:cNvSpPr>
          <p:nvPr>
            <p:ph type="title"/>
          </p:nvPr>
        </p:nvSpPr>
        <p:spPr/>
        <p:txBody>
          <a:bodyPr/>
          <a:lstStyle/>
          <a:p>
            <a:r>
              <a:rPr lang="en-GB" dirty="0"/>
              <a:t>Understanding stress and distress</a:t>
            </a:r>
            <a:endParaRPr lang="en-BE" dirty="0"/>
          </a:p>
        </p:txBody>
      </p:sp>
      <p:sp>
        <p:nvSpPr>
          <p:cNvPr id="11" name="TextBox 10">
            <a:extLst>
              <a:ext uri="{FF2B5EF4-FFF2-40B4-BE49-F238E27FC236}">
                <a16:creationId xmlns:a16="http://schemas.microsoft.com/office/drawing/2014/main" id="{A7B57683-C9D2-12BA-767E-22869453C3DA}"/>
              </a:ext>
            </a:extLst>
          </p:cNvPr>
          <p:cNvSpPr txBox="1"/>
          <p:nvPr/>
        </p:nvSpPr>
        <p:spPr>
          <a:xfrm>
            <a:off x="6096000" y="2274838"/>
            <a:ext cx="4967513" cy="2308324"/>
          </a:xfrm>
          <a:prstGeom prst="rect">
            <a:avLst/>
          </a:prstGeom>
          <a:noFill/>
        </p:spPr>
        <p:txBody>
          <a:bodyPr wrap="square" rtlCol="0">
            <a:spAutoFit/>
          </a:bodyPr>
          <a:lstStyle/>
          <a:p>
            <a:r>
              <a:rPr lang="en-GB" b="1" dirty="0">
                <a:latin typeface="Arial" panose="020B0604020202020204" pitchFamily="34" charset="0"/>
                <a:cs typeface="Arial" panose="020B0604020202020204" pitchFamily="34" charset="0"/>
              </a:rPr>
              <a:t>Causes</a:t>
            </a:r>
          </a:p>
          <a:p>
            <a:pPr marL="342900" indent="-342900">
              <a:buFont typeface="Arial" panose="020B0604020202020204" pitchFamily="34" charset="0"/>
              <a:buChar char="•"/>
            </a:pPr>
            <a:r>
              <a:rPr lang="en-GB" dirty="0">
                <a:latin typeface="Arial" panose="020B0604020202020204" pitchFamily="34" charset="0"/>
                <a:cs typeface="Arial" panose="020B0604020202020204" pitchFamily="34" charset="0"/>
              </a:rPr>
              <a:t>Being subject to risks of harm (for example survivor of violence or abuse) or</a:t>
            </a:r>
          </a:p>
          <a:p>
            <a:pPr marL="342900" indent="-342900">
              <a:buFont typeface="Arial" panose="020B0604020202020204" pitchFamily="34" charset="0"/>
              <a:buChar char="•"/>
            </a:pPr>
            <a:r>
              <a:rPr lang="en-GB" dirty="0">
                <a:latin typeface="Arial" panose="020B0604020202020204" pitchFamily="34" charset="0"/>
                <a:cs typeface="Arial" panose="020B0604020202020204" pitchFamily="34" charset="0"/>
              </a:rPr>
              <a:t>Witnessing harm (for example, witnessing injury or death) or</a:t>
            </a:r>
          </a:p>
          <a:p>
            <a:pPr marL="342900" indent="-342900">
              <a:buFont typeface="Arial" panose="020B0604020202020204" pitchFamily="34" charset="0"/>
              <a:buChar char="•"/>
            </a:pPr>
            <a:r>
              <a:rPr lang="en-GB" dirty="0">
                <a:latin typeface="Arial" panose="020B0604020202020204" pitchFamily="34" charset="0"/>
                <a:cs typeface="Arial" panose="020B0604020202020204" pitchFamily="34" charset="0"/>
              </a:rPr>
              <a:t>Other intense adverse events (for example, loss of a loved one, loss of a home, natural disasters)</a:t>
            </a:r>
          </a:p>
        </p:txBody>
      </p:sp>
      <p:sp>
        <p:nvSpPr>
          <p:cNvPr id="12" name="TextBox 11">
            <a:extLst>
              <a:ext uri="{FF2B5EF4-FFF2-40B4-BE49-F238E27FC236}">
                <a16:creationId xmlns:a16="http://schemas.microsoft.com/office/drawing/2014/main" id="{272DAB47-F927-5B91-3A06-F0A9C2CF1847}"/>
              </a:ext>
            </a:extLst>
          </p:cNvPr>
          <p:cNvSpPr txBox="1"/>
          <p:nvPr/>
        </p:nvSpPr>
        <p:spPr>
          <a:xfrm>
            <a:off x="6095999" y="5230553"/>
            <a:ext cx="4967513" cy="523220"/>
          </a:xfrm>
          <a:prstGeom prst="rect">
            <a:avLst/>
          </a:prstGeom>
          <a:noFill/>
        </p:spPr>
        <p:txBody>
          <a:bodyPr wrap="square" rtlCol="0">
            <a:spAutoFit/>
          </a:bodyPr>
          <a:lstStyle/>
          <a:p>
            <a:r>
              <a:rPr lang="en-GB" sz="1400" b="0" i="1" u="none" strike="noStrike" baseline="0" dirty="0">
                <a:solidFill>
                  <a:schemeClr val="accent4">
                    <a:lumMod val="60000"/>
                    <a:lumOff val="40000"/>
                  </a:schemeClr>
                </a:solidFill>
                <a:latin typeface="Arial" panose="020B0604020202020204" pitchFamily="34" charset="0"/>
                <a:cs typeface="Arial" panose="020B0604020202020204" pitchFamily="34" charset="0"/>
              </a:rPr>
              <a:t>Source: ICRC (2018) Guidelines on mental health and psychosocial support</a:t>
            </a:r>
            <a:endParaRPr lang="en-BE" sz="1400" dirty="0">
              <a:solidFill>
                <a:schemeClr val="accent4">
                  <a:lumMod val="60000"/>
                  <a:lumOff val="40000"/>
                </a:schemeClr>
              </a:solidFill>
              <a:latin typeface="Arial" panose="020B0604020202020204" pitchFamily="34" charset="0"/>
              <a:cs typeface="Arial" panose="020B0604020202020204" pitchFamily="34" charset="0"/>
            </a:endParaRPr>
          </a:p>
        </p:txBody>
      </p:sp>
      <p:grpSp>
        <p:nvGrpSpPr>
          <p:cNvPr id="8" name="Group 7">
            <a:extLst>
              <a:ext uri="{FF2B5EF4-FFF2-40B4-BE49-F238E27FC236}">
                <a16:creationId xmlns:a16="http://schemas.microsoft.com/office/drawing/2014/main" id="{B452B166-6195-40F4-EDC5-3F79FF61480C}"/>
              </a:ext>
            </a:extLst>
          </p:cNvPr>
          <p:cNvGrpSpPr/>
          <p:nvPr/>
        </p:nvGrpSpPr>
        <p:grpSpPr>
          <a:xfrm>
            <a:off x="838200" y="1293575"/>
            <a:ext cx="3289587" cy="3289587"/>
            <a:chOff x="838200" y="2075148"/>
            <a:chExt cx="3289587" cy="3289587"/>
          </a:xfrm>
        </p:grpSpPr>
        <p:pic>
          <p:nvPicPr>
            <p:cNvPr id="4" name="Graphic 3" descr="Wave with solid fill">
              <a:extLst>
                <a:ext uri="{FF2B5EF4-FFF2-40B4-BE49-F238E27FC236}">
                  <a16:creationId xmlns:a16="http://schemas.microsoft.com/office/drawing/2014/main" id="{3A3E0D43-2CF9-8204-0CD1-3326F5881982}"/>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838200" y="2075148"/>
              <a:ext cx="3289587" cy="3289587"/>
            </a:xfrm>
            <a:prstGeom prst="rect">
              <a:avLst/>
            </a:prstGeom>
          </p:spPr>
        </p:pic>
        <p:sp>
          <p:nvSpPr>
            <p:cNvPr id="5" name="Oval 4">
              <a:extLst>
                <a:ext uri="{FF2B5EF4-FFF2-40B4-BE49-F238E27FC236}">
                  <a16:creationId xmlns:a16="http://schemas.microsoft.com/office/drawing/2014/main" id="{0BB2185D-43B1-1861-917D-96B6B32C9128}"/>
                </a:ext>
              </a:extLst>
            </p:cNvPr>
            <p:cNvSpPr/>
            <p:nvPr/>
          </p:nvSpPr>
          <p:spPr>
            <a:xfrm>
              <a:off x="2206339" y="3993570"/>
              <a:ext cx="547259" cy="547259"/>
            </a:xfrm>
            <a:prstGeom prst="ellipse">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ectangle: Top Corners Rounded 5">
              <a:extLst>
                <a:ext uri="{FF2B5EF4-FFF2-40B4-BE49-F238E27FC236}">
                  <a16:creationId xmlns:a16="http://schemas.microsoft.com/office/drawing/2014/main" id="{1298C801-8C12-51B0-8FFD-8BEE06D84539}"/>
                </a:ext>
              </a:extLst>
            </p:cNvPr>
            <p:cNvSpPr/>
            <p:nvPr/>
          </p:nvSpPr>
          <p:spPr>
            <a:xfrm>
              <a:off x="2850558" y="3539066"/>
              <a:ext cx="206062" cy="909007"/>
            </a:xfrm>
            <a:prstGeom prst="round2SameRect">
              <a:avLst>
                <a:gd name="adj1" fmla="val 50000"/>
                <a:gd name="adj2" fmla="val 0"/>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14" name="TextBox 13">
            <a:extLst>
              <a:ext uri="{FF2B5EF4-FFF2-40B4-BE49-F238E27FC236}">
                <a16:creationId xmlns:a16="http://schemas.microsoft.com/office/drawing/2014/main" id="{ABA5E964-E908-C90F-484F-5468636068A1}"/>
              </a:ext>
            </a:extLst>
          </p:cNvPr>
          <p:cNvSpPr txBox="1"/>
          <p:nvPr/>
        </p:nvSpPr>
        <p:spPr>
          <a:xfrm>
            <a:off x="838200" y="4482718"/>
            <a:ext cx="3937000" cy="1200329"/>
          </a:xfrm>
          <a:prstGeom prst="rect">
            <a:avLst/>
          </a:prstGeom>
          <a:noFill/>
        </p:spPr>
        <p:txBody>
          <a:bodyPr wrap="square">
            <a:spAutoFit/>
          </a:bodyPr>
          <a:lstStyle/>
          <a:p>
            <a:r>
              <a:rPr lang="en-GB" sz="1800" b="1" dirty="0">
                <a:latin typeface="Arial" panose="020B0604020202020204" pitchFamily="34" charset="0"/>
                <a:cs typeface="Arial" panose="020B0604020202020204" pitchFamily="34" charset="0"/>
              </a:rPr>
              <a:t>TRAUMATIC STRESS</a:t>
            </a:r>
          </a:p>
          <a:p>
            <a:r>
              <a:rPr lang="en-GB" sz="1800" dirty="0">
                <a:latin typeface="Arial" panose="020B0604020202020204" pitchFamily="34" charset="0"/>
                <a:cs typeface="Arial" panose="020B0604020202020204" pitchFamily="34" charset="0"/>
              </a:rPr>
              <a:t>Overwhelming stress and emotional intensity (for example extreme fear, horror, extreme helplessness)</a:t>
            </a:r>
          </a:p>
        </p:txBody>
      </p:sp>
    </p:spTree>
    <p:extLst>
      <p:ext uri="{BB962C8B-B14F-4D97-AF65-F5344CB8AC3E}">
        <p14:creationId xmlns:p14="http://schemas.microsoft.com/office/powerpoint/2010/main" val="162886301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475245-AB95-58D6-E129-A5498D49EFCC}"/>
              </a:ext>
            </a:extLst>
          </p:cNvPr>
          <p:cNvSpPr>
            <a:spLocks noGrp="1"/>
          </p:cNvSpPr>
          <p:nvPr>
            <p:ph type="title"/>
          </p:nvPr>
        </p:nvSpPr>
        <p:spPr/>
        <p:txBody>
          <a:bodyPr/>
          <a:lstStyle/>
          <a:p>
            <a:r>
              <a:rPr lang="en-GB" dirty="0"/>
              <a:t>Understanding stress and distress</a:t>
            </a:r>
            <a:endParaRPr lang="en-BE" dirty="0"/>
          </a:p>
        </p:txBody>
      </p:sp>
      <p:sp>
        <p:nvSpPr>
          <p:cNvPr id="11" name="TextBox 10">
            <a:extLst>
              <a:ext uri="{FF2B5EF4-FFF2-40B4-BE49-F238E27FC236}">
                <a16:creationId xmlns:a16="http://schemas.microsoft.com/office/drawing/2014/main" id="{A7B57683-C9D2-12BA-767E-22869453C3DA}"/>
              </a:ext>
            </a:extLst>
          </p:cNvPr>
          <p:cNvSpPr txBox="1"/>
          <p:nvPr/>
        </p:nvSpPr>
        <p:spPr>
          <a:xfrm>
            <a:off x="1291770" y="2090172"/>
            <a:ext cx="5261265" cy="2677656"/>
          </a:xfrm>
          <a:prstGeom prst="rect">
            <a:avLst/>
          </a:prstGeom>
          <a:noFill/>
        </p:spPr>
        <p:txBody>
          <a:bodyPr wrap="square" rtlCol="0">
            <a:spAutoFit/>
          </a:bodyPr>
          <a:lstStyle/>
          <a:p>
            <a:r>
              <a:rPr lang="en-GB" sz="2400" dirty="0">
                <a:latin typeface="Arial" panose="020B0604020202020204" pitchFamily="34" charset="0"/>
                <a:cs typeface="Arial" panose="020B0604020202020204" pitchFamily="34" charset="0"/>
              </a:rPr>
              <a:t>Children who went through a traumatic event need a supportive environment and some children will need more specialized support, especially if their traumatic stress reactions are very severe or continue over an extended period of time. </a:t>
            </a:r>
          </a:p>
        </p:txBody>
      </p:sp>
      <p:sp>
        <p:nvSpPr>
          <p:cNvPr id="3" name="TextBox 2">
            <a:extLst>
              <a:ext uri="{FF2B5EF4-FFF2-40B4-BE49-F238E27FC236}">
                <a16:creationId xmlns:a16="http://schemas.microsoft.com/office/drawing/2014/main" id="{C5A51463-3AAD-0E6A-D2E7-CE73AF3E0B9B}"/>
              </a:ext>
            </a:extLst>
          </p:cNvPr>
          <p:cNvSpPr txBox="1"/>
          <p:nvPr/>
        </p:nvSpPr>
        <p:spPr>
          <a:xfrm>
            <a:off x="1291770" y="4911239"/>
            <a:ext cx="5261265" cy="523220"/>
          </a:xfrm>
          <a:prstGeom prst="rect">
            <a:avLst/>
          </a:prstGeom>
          <a:noFill/>
        </p:spPr>
        <p:txBody>
          <a:bodyPr wrap="square" rtlCol="0">
            <a:spAutoFit/>
          </a:bodyPr>
          <a:lstStyle/>
          <a:p>
            <a:r>
              <a:rPr lang="en-GB" sz="1400" b="0" i="1" u="none" strike="noStrike" baseline="0" dirty="0">
                <a:solidFill>
                  <a:schemeClr val="accent4">
                    <a:lumMod val="60000"/>
                    <a:lumOff val="40000"/>
                  </a:schemeClr>
                </a:solidFill>
                <a:latin typeface="Arial" panose="020B0604020202020204" pitchFamily="34" charset="0"/>
                <a:cs typeface="Arial" panose="020B0604020202020204" pitchFamily="34" charset="0"/>
              </a:rPr>
              <a:t>Source: ICRC (2018) Guidelines on mental health and psychosocial support</a:t>
            </a:r>
            <a:endParaRPr lang="en-BE" sz="1400" dirty="0">
              <a:solidFill>
                <a:schemeClr val="accent4">
                  <a:lumMod val="60000"/>
                  <a:lumOff val="40000"/>
                </a:schemeClr>
              </a:solidFill>
              <a:latin typeface="Arial" panose="020B0604020202020204" pitchFamily="34" charset="0"/>
              <a:cs typeface="Arial" panose="020B0604020202020204" pitchFamily="34" charset="0"/>
            </a:endParaRPr>
          </a:p>
        </p:txBody>
      </p:sp>
      <p:grpSp>
        <p:nvGrpSpPr>
          <p:cNvPr id="4" name="Group 3">
            <a:extLst>
              <a:ext uri="{FF2B5EF4-FFF2-40B4-BE49-F238E27FC236}">
                <a16:creationId xmlns:a16="http://schemas.microsoft.com/office/drawing/2014/main" id="{6ADCDAA8-09CD-E569-913F-513EA300E6B4}"/>
              </a:ext>
            </a:extLst>
          </p:cNvPr>
          <p:cNvGrpSpPr/>
          <p:nvPr/>
        </p:nvGrpSpPr>
        <p:grpSpPr>
          <a:xfrm>
            <a:off x="7305227" y="2233583"/>
            <a:ext cx="3109142" cy="2677656"/>
            <a:chOff x="4416926" y="1952645"/>
            <a:chExt cx="1178615" cy="1015047"/>
          </a:xfrm>
          <a:solidFill>
            <a:schemeClr val="accent4">
              <a:lumMod val="60000"/>
              <a:lumOff val="40000"/>
            </a:schemeClr>
          </a:solidFill>
        </p:grpSpPr>
        <p:sp>
          <p:nvSpPr>
            <p:cNvPr id="5" name="Rectangle: Rounded Corners 4">
              <a:extLst>
                <a:ext uri="{FF2B5EF4-FFF2-40B4-BE49-F238E27FC236}">
                  <a16:creationId xmlns:a16="http://schemas.microsoft.com/office/drawing/2014/main" id="{8B690DB0-4F90-877C-892E-4E44FEC7CB45}"/>
                </a:ext>
              </a:extLst>
            </p:cNvPr>
            <p:cNvSpPr/>
            <p:nvPr/>
          </p:nvSpPr>
          <p:spPr>
            <a:xfrm rot="20570022">
              <a:off x="4447704" y="2313235"/>
              <a:ext cx="155800" cy="509954"/>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6" name="Rectangle: Rounded Corners 5">
              <a:extLst>
                <a:ext uri="{FF2B5EF4-FFF2-40B4-BE49-F238E27FC236}">
                  <a16:creationId xmlns:a16="http://schemas.microsoft.com/office/drawing/2014/main" id="{090BE2EF-BFC9-5D34-AB42-89D4DC8AC944}"/>
                </a:ext>
              </a:extLst>
            </p:cNvPr>
            <p:cNvSpPr/>
            <p:nvPr/>
          </p:nvSpPr>
          <p:spPr>
            <a:xfrm rot="734835">
              <a:off x="4416926" y="2065608"/>
              <a:ext cx="152465" cy="385897"/>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7" name="Rectangle: Rounded Corners 6">
              <a:extLst>
                <a:ext uri="{FF2B5EF4-FFF2-40B4-BE49-F238E27FC236}">
                  <a16:creationId xmlns:a16="http://schemas.microsoft.com/office/drawing/2014/main" id="{7E3954A4-8619-5D2D-7415-2F0C7E5FD5FE}"/>
                </a:ext>
              </a:extLst>
            </p:cNvPr>
            <p:cNvSpPr/>
            <p:nvPr/>
          </p:nvSpPr>
          <p:spPr>
            <a:xfrm rot="21032989">
              <a:off x="4615614" y="2373582"/>
              <a:ext cx="149730" cy="358638"/>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8" name="Flowchart: Manual Input 7">
              <a:extLst>
                <a:ext uri="{FF2B5EF4-FFF2-40B4-BE49-F238E27FC236}">
                  <a16:creationId xmlns:a16="http://schemas.microsoft.com/office/drawing/2014/main" id="{99D317A3-58BF-C4A7-7DB0-72C180A88E52}"/>
                </a:ext>
              </a:extLst>
            </p:cNvPr>
            <p:cNvSpPr/>
            <p:nvPr/>
          </p:nvSpPr>
          <p:spPr>
            <a:xfrm rot="4370022" flipH="1">
              <a:off x="4566067" y="2612552"/>
              <a:ext cx="197560" cy="305529"/>
            </a:xfrm>
            <a:prstGeom prst="flowChartManualInpu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3" name="Rectangle: Rounded Corners 12">
              <a:extLst>
                <a:ext uri="{FF2B5EF4-FFF2-40B4-BE49-F238E27FC236}">
                  <a16:creationId xmlns:a16="http://schemas.microsoft.com/office/drawing/2014/main" id="{09D2622D-BEB8-AD27-9475-CFFDCAB3078E}"/>
                </a:ext>
              </a:extLst>
            </p:cNvPr>
            <p:cNvSpPr/>
            <p:nvPr/>
          </p:nvSpPr>
          <p:spPr>
            <a:xfrm rot="1076057" flipH="1">
              <a:off x="5400700" y="2349090"/>
              <a:ext cx="161053" cy="509954"/>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4" name="Rectangle: Rounded Corners 13">
              <a:extLst>
                <a:ext uri="{FF2B5EF4-FFF2-40B4-BE49-F238E27FC236}">
                  <a16:creationId xmlns:a16="http://schemas.microsoft.com/office/drawing/2014/main" id="{AB84F32B-8264-4F14-2DE0-736AB27AD7D7}"/>
                </a:ext>
              </a:extLst>
            </p:cNvPr>
            <p:cNvSpPr/>
            <p:nvPr/>
          </p:nvSpPr>
          <p:spPr>
            <a:xfrm rot="20911244" flipH="1">
              <a:off x="5437935" y="2101053"/>
              <a:ext cx="157606" cy="39828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5" name="Rectangle: Rounded Corners 14">
              <a:extLst>
                <a:ext uri="{FF2B5EF4-FFF2-40B4-BE49-F238E27FC236}">
                  <a16:creationId xmlns:a16="http://schemas.microsoft.com/office/drawing/2014/main" id="{38E708E9-0500-AD40-EC5C-B60DBECB79D4}"/>
                </a:ext>
              </a:extLst>
            </p:cNvPr>
            <p:cNvSpPr/>
            <p:nvPr/>
          </p:nvSpPr>
          <p:spPr>
            <a:xfrm rot="613090" flipH="1">
              <a:off x="5233983" y="2403167"/>
              <a:ext cx="154779" cy="358638"/>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6" name="Flowchart: Manual Input 15">
              <a:extLst>
                <a:ext uri="{FF2B5EF4-FFF2-40B4-BE49-F238E27FC236}">
                  <a16:creationId xmlns:a16="http://schemas.microsoft.com/office/drawing/2014/main" id="{B213A4AA-520E-7829-FB23-9EA55E6CEEA5}"/>
                </a:ext>
              </a:extLst>
            </p:cNvPr>
            <p:cNvSpPr/>
            <p:nvPr/>
          </p:nvSpPr>
          <p:spPr>
            <a:xfrm rot="17276057">
              <a:off x="5238172" y="2640595"/>
              <a:ext cx="197560" cy="315831"/>
            </a:xfrm>
            <a:prstGeom prst="flowChartManualInpu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7" name="Round Same Side Corner Rectangle 21">
              <a:extLst>
                <a:ext uri="{FF2B5EF4-FFF2-40B4-BE49-F238E27FC236}">
                  <a16:creationId xmlns:a16="http://schemas.microsoft.com/office/drawing/2014/main" id="{26E32F41-B511-FB2B-2015-4E742799A579}"/>
                </a:ext>
              </a:extLst>
            </p:cNvPr>
            <p:cNvSpPr/>
            <p:nvPr/>
          </p:nvSpPr>
          <p:spPr>
            <a:xfrm>
              <a:off x="4880503" y="2250894"/>
              <a:ext cx="251673" cy="267545"/>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8" name="Oval 17">
              <a:extLst>
                <a:ext uri="{FF2B5EF4-FFF2-40B4-BE49-F238E27FC236}">
                  <a16:creationId xmlns:a16="http://schemas.microsoft.com/office/drawing/2014/main" id="{65BCC811-E818-F8B4-A14D-517900B70C21}"/>
                </a:ext>
              </a:extLst>
            </p:cNvPr>
            <p:cNvSpPr/>
            <p:nvPr/>
          </p:nvSpPr>
          <p:spPr>
            <a:xfrm>
              <a:off x="4878636" y="1952645"/>
              <a:ext cx="254533" cy="25453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9" name="Rectangle 18">
              <a:extLst>
                <a:ext uri="{FF2B5EF4-FFF2-40B4-BE49-F238E27FC236}">
                  <a16:creationId xmlns:a16="http://schemas.microsoft.com/office/drawing/2014/main" id="{3E9FFA7C-49C6-ECAA-DFB0-4BED2A9FD611}"/>
                </a:ext>
              </a:extLst>
            </p:cNvPr>
            <p:cNvSpPr/>
            <p:nvPr/>
          </p:nvSpPr>
          <p:spPr>
            <a:xfrm>
              <a:off x="4538838" y="2765316"/>
              <a:ext cx="241922" cy="20237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20" name="Rectangle 19">
              <a:extLst>
                <a:ext uri="{FF2B5EF4-FFF2-40B4-BE49-F238E27FC236}">
                  <a16:creationId xmlns:a16="http://schemas.microsoft.com/office/drawing/2014/main" id="{A15CF025-F81D-3214-01E1-AC6BFE2A9826}"/>
                </a:ext>
              </a:extLst>
            </p:cNvPr>
            <p:cNvSpPr/>
            <p:nvPr/>
          </p:nvSpPr>
          <p:spPr>
            <a:xfrm>
              <a:off x="5217172" y="2765316"/>
              <a:ext cx="241922" cy="20237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spTree>
    <p:extLst>
      <p:ext uri="{BB962C8B-B14F-4D97-AF65-F5344CB8AC3E}">
        <p14:creationId xmlns:p14="http://schemas.microsoft.com/office/powerpoint/2010/main" val="313584697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E79B3A-D5D1-9AFF-D62B-B37796692AA2}"/>
              </a:ext>
            </a:extLst>
          </p:cNvPr>
          <p:cNvSpPr>
            <a:spLocks noGrp="1"/>
          </p:cNvSpPr>
          <p:nvPr>
            <p:ph type="title"/>
          </p:nvPr>
        </p:nvSpPr>
        <p:spPr/>
        <p:txBody>
          <a:bodyPr/>
          <a:lstStyle/>
          <a:p>
            <a:r>
              <a:rPr lang="en-GB" dirty="0"/>
              <a:t>Child experiencing distress</a:t>
            </a:r>
            <a:endParaRPr lang="en-BE" dirty="0"/>
          </a:p>
        </p:txBody>
      </p:sp>
      <p:sp>
        <p:nvSpPr>
          <p:cNvPr id="12" name="Rectangle 11">
            <a:extLst>
              <a:ext uri="{FF2B5EF4-FFF2-40B4-BE49-F238E27FC236}">
                <a16:creationId xmlns:a16="http://schemas.microsoft.com/office/drawing/2014/main" id="{7A560EBB-53CE-B3AE-ACF3-5E66936843A8}"/>
              </a:ext>
            </a:extLst>
          </p:cNvPr>
          <p:cNvSpPr/>
          <p:nvPr/>
        </p:nvSpPr>
        <p:spPr>
          <a:xfrm>
            <a:off x="6492577" y="1397374"/>
            <a:ext cx="4444102" cy="456329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sz="4000" b="1" i="0" u="none" strike="noStrike" baseline="0" dirty="0">
                <a:solidFill>
                  <a:srgbClr val="000000"/>
                </a:solidFill>
                <a:latin typeface="Arial"/>
                <a:cs typeface="Arial"/>
              </a:rPr>
              <a:t>What </a:t>
            </a:r>
            <a:r>
              <a:rPr lang="en-GB" sz="4000" b="1" dirty="0">
                <a:solidFill>
                  <a:srgbClr val="000000"/>
                </a:solidFill>
                <a:latin typeface="Arial"/>
                <a:cs typeface="Arial"/>
              </a:rPr>
              <a:t>are </a:t>
            </a:r>
            <a:r>
              <a:rPr lang="en-GB" sz="4000" b="1" i="0" u="none" strike="noStrike" baseline="0" dirty="0">
                <a:solidFill>
                  <a:srgbClr val="000000"/>
                </a:solidFill>
                <a:latin typeface="Arial"/>
                <a:cs typeface="Arial"/>
              </a:rPr>
              <a:t>signs that a child is experiencing distress?</a:t>
            </a:r>
            <a:r>
              <a:rPr lang="en-GB" sz="4000" b="1" dirty="0">
                <a:solidFill>
                  <a:srgbClr val="000000"/>
                </a:solidFill>
                <a:latin typeface="Arial"/>
                <a:cs typeface="Arial"/>
              </a:rPr>
              <a:t> </a:t>
            </a:r>
            <a:endParaRPr lang="en-GB" sz="4000" b="1" i="0" u="none" strike="noStrike" baseline="0" dirty="0">
              <a:solidFill>
                <a:srgbClr val="000000"/>
              </a:solidFill>
              <a:latin typeface="Arial" panose="020B0604020202020204" pitchFamily="34" charset="0"/>
            </a:endParaRPr>
          </a:p>
        </p:txBody>
      </p:sp>
      <p:grpSp>
        <p:nvGrpSpPr>
          <p:cNvPr id="20" name="Group 19">
            <a:extLst>
              <a:ext uri="{FF2B5EF4-FFF2-40B4-BE49-F238E27FC236}">
                <a16:creationId xmlns:a16="http://schemas.microsoft.com/office/drawing/2014/main" id="{506A6FA2-8431-A136-11FD-7BD5D5305D2F}"/>
              </a:ext>
            </a:extLst>
          </p:cNvPr>
          <p:cNvGrpSpPr/>
          <p:nvPr/>
        </p:nvGrpSpPr>
        <p:grpSpPr>
          <a:xfrm>
            <a:off x="10228983" y="337468"/>
            <a:ext cx="1587872" cy="1368854"/>
            <a:chOff x="10228983" y="337468"/>
            <a:chExt cx="1587872" cy="1368854"/>
          </a:xfrm>
        </p:grpSpPr>
        <p:sp>
          <p:nvSpPr>
            <p:cNvPr id="21" name="Hexagon 20">
              <a:extLst>
                <a:ext uri="{FF2B5EF4-FFF2-40B4-BE49-F238E27FC236}">
                  <a16:creationId xmlns:a16="http://schemas.microsoft.com/office/drawing/2014/main" id="{DA09C027-7329-B22D-7AFA-385BD2C63BAC}"/>
                </a:ext>
              </a:extLst>
            </p:cNvPr>
            <p:cNvSpPr/>
            <p:nvPr/>
          </p:nvSpPr>
          <p:spPr>
            <a:xfrm rot="1782986">
              <a:off x="10228983" y="337468"/>
              <a:ext cx="1587872" cy="1368854"/>
            </a:xfrm>
            <a:prstGeom prst="hexagon">
              <a:avLst>
                <a:gd name="adj" fmla="val 28965"/>
                <a:gd name="vf" fmla="val 115470"/>
              </a:avLst>
            </a:prstGeom>
            <a:solidFill>
              <a:schemeClr val="bg1"/>
            </a:solidFill>
            <a:ln>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nvGrpSpPr>
            <p:cNvPr id="22" name="Group 21">
              <a:extLst>
                <a:ext uri="{FF2B5EF4-FFF2-40B4-BE49-F238E27FC236}">
                  <a16:creationId xmlns:a16="http://schemas.microsoft.com/office/drawing/2014/main" id="{9756CB42-7D9B-D9CC-64E8-5DB6655E98B3}"/>
                </a:ext>
              </a:extLst>
            </p:cNvPr>
            <p:cNvGrpSpPr/>
            <p:nvPr/>
          </p:nvGrpSpPr>
          <p:grpSpPr>
            <a:xfrm>
              <a:off x="10621771" y="762700"/>
              <a:ext cx="562136" cy="634675"/>
              <a:chOff x="760175" y="830142"/>
              <a:chExt cx="867619" cy="979579"/>
            </a:xfrm>
          </p:grpSpPr>
          <p:sp>
            <p:nvSpPr>
              <p:cNvPr id="26" name="Rectangle 25">
                <a:extLst>
                  <a:ext uri="{FF2B5EF4-FFF2-40B4-BE49-F238E27FC236}">
                    <a16:creationId xmlns:a16="http://schemas.microsoft.com/office/drawing/2014/main" id="{0B967F8A-2218-8FC2-3774-EB7982DC41FA}"/>
                  </a:ext>
                </a:extLst>
              </p:cNvPr>
              <p:cNvSpPr/>
              <p:nvPr/>
            </p:nvSpPr>
            <p:spPr>
              <a:xfrm>
                <a:off x="864636" y="830142"/>
                <a:ext cx="763158" cy="979577"/>
              </a:xfrm>
              <a:prstGeom prst="rec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b="1" dirty="0">
                    <a:latin typeface="Arial" panose="020B0604020202020204" pitchFamily="34" charset="0"/>
                    <a:cs typeface="Arial" panose="020B0604020202020204" pitchFamily="34" charset="0"/>
                  </a:rPr>
                  <a:t>62</a:t>
                </a:r>
              </a:p>
            </p:txBody>
          </p:sp>
          <p:sp>
            <p:nvSpPr>
              <p:cNvPr id="27" name="Rectangle 26">
                <a:extLst>
                  <a:ext uri="{FF2B5EF4-FFF2-40B4-BE49-F238E27FC236}">
                    <a16:creationId xmlns:a16="http://schemas.microsoft.com/office/drawing/2014/main" id="{0BA53EE4-5D1E-C64B-605A-62B1FCFF9F63}"/>
                  </a:ext>
                </a:extLst>
              </p:cNvPr>
              <p:cNvSpPr/>
              <p:nvPr/>
            </p:nvSpPr>
            <p:spPr>
              <a:xfrm>
                <a:off x="760175" y="830144"/>
                <a:ext cx="149292" cy="979577"/>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nvGrpSpPr>
            <p:cNvPr id="23" name="Group 22">
              <a:extLst>
                <a:ext uri="{FF2B5EF4-FFF2-40B4-BE49-F238E27FC236}">
                  <a16:creationId xmlns:a16="http://schemas.microsoft.com/office/drawing/2014/main" id="{BD2D5E75-F2DD-B916-6F71-D1D5B47B56BD}"/>
                </a:ext>
              </a:extLst>
            </p:cNvPr>
            <p:cNvGrpSpPr/>
            <p:nvPr/>
          </p:nvGrpSpPr>
          <p:grpSpPr>
            <a:xfrm>
              <a:off x="11325415" y="762701"/>
              <a:ext cx="182192" cy="634674"/>
              <a:chOff x="2121762" y="2323619"/>
              <a:chExt cx="200378" cy="825210"/>
            </a:xfrm>
          </p:grpSpPr>
          <p:sp>
            <p:nvSpPr>
              <p:cNvPr id="24" name="Isosceles Triangle 23">
                <a:extLst>
                  <a:ext uri="{FF2B5EF4-FFF2-40B4-BE49-F238E27FC236}">
                    <a16:creationId xmlns:a16="http://schemas.microsoft.com/office/drawing/2014/main" id="{D85F5C8C-DE6D-5B29-4522-7273F332FA11}"/>
                  </a:ext>
                </a:extLst>
              </p:cNvPr>
              <p:cNvSpPr/>
              <p:nvPr/>
            </p:nvSpPr>
            <p:spPr>
              <a:xfrm>
                <a:off x="2121763" y="2323619"/>
                <a:ext cx="200377" cy="172739"/>
              </a:xfrm>
              <a:prstGeom prst="triangle">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25" name="Rectangle 24">
                <a:extLst>
                  <a:ext uri="{FF2B5EF4-FFF2-40B4-BE49-F238E27FC236}">
                    <a16:creationId xmlns:a16="http://schemas.microsoft.com/office/drawing/2014/main" id="{9BB64D80-08E0-626A-0B18-EDCF80A13E81}"/>
                  </a:ext>
                </a:extLst>
              </p:cNvPr>
              <p:cNvSpPr/>
              <p:nvPr/>
            </p:nvSpPr>
            <p:spPr>
              <a:xfrm>
                <a:off x="2121762" y="2496169"/>
                <a:ext cx="200377" cy="652660"/>
              </a:xfrm>
              <a:prstGeom prst="rec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grpSp>
        <p:nvGrpSpPr>
          <p:cNvPr id="28" name="Google Shape;314;p4">
            <a:extLst>
              <a:ext uri="{FF2B5EF4-FFF2-40B4-BE49-F238E27FC236}">
                <a16:creationId xmlns:a16="http://schemas.microsoft.com/office/drawing/2014/main" id="{A979B803-314B-EF2D-DC63-CC5F8E2C2932}"/>
              </a:ext>
            </a:extLst>
          </p:cNvPr>
          <p:cNvGrpSpPr/>
          <p:nvPr/>
        </p:nvGrpSpPr>
        <p:grpSpPr>
          <a:xfrm>
            <a:off x="1273948" y="2353914"/>
            <a:ext cx="4276068" cy="2775302"/>
            <a:chOff x="3400707" y="1772174"/>
            <a:chExt cx="5758105" cy="3737192"/>
          </a:xfrm>
          <a:solidFill>
            <a:schemeClr val="accent4">
              <a:lumMod val="60000"/>
              <a:lumOff val="40000"/>
            </a:schemeClr>
          </a:solidFill>
        </p:grpSpPr>
        <p:sp>
          <p:nvSpPr>
            <p:cNvPr id="29" name="Google Shape;315;p4">
              <a:extLst>
                <a:ext uri="{FF2B5EF4-FFF2-40B4-BE49-F238E27FC236}">
                  <a16:creationId xmlns:a16="http://schemas.microsoft.com/office/drawing/2014/main" id="{A59B139A-821C-653F-0BB5-742C03876DFB}"/>
                </a:ext>
              </a:extLst>
            </p:cNvPr>
            <p:cNvSpPr/>
            <p:nvPr/>
          </p:nvSpPr>
          <p:spPr>
            <a:xfrm>
              <a:off x="3400707" y="2359766"/>
              <a:ext cx="1412240" cy="1412240"/>
            </a:xfrm>
            <a:prstGeom prst="ellipse">
              <a:avLst/>
            </a:prstGeom>
            <a:grp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Calibri"/>
                <a:ea typeface="Calibri"/>
                <a:cs typeface="Calibri"/>
                <a:sym typeface="Calibri"/>
              </a:endParaRPr>
            </a:p>
          </p:txBody>
        </p:sp>
        <p:sp>
          <p:nvSpPr>
            <p:cNvPr id="30" name="Google Shape;316;p4">
              <a:extLst>
                <a:ext uri="{FF2B5EF4-FFF2-40B4-BE49-F238E27FC236}">
                  <a16:creationId xmlns:a16="http://schemas.microsoft.com/office/drawing/2014/main" id="{C73E5C64-E8FF-FDED-1C95-49F30C42F24B}"/>
                </a:ext>
              </a:extLst>
            </p:cNvPr>
            <p:cNvSpPr/>
            <p:nvPr/>
          </p:nvSpPr>
          <p:spPr>
            <a:xfrm>
              <a:off x="7746572" y="2359766"/>
              <a:ext cx="1412240" cy="1412240"/>
            </a:xfrm>
            <a:prstGeom prst="ellipse">
              <a:avLst/>
            </a:prstGeom>
            <a:grp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Calibri"/>
                <a:ea typeface="Calibri"/>
                <a:cs typeface="Calibri"/>
                <a:sym typeface="Calibri"/>
              </a:endParaRPr>
            </a:p>
          </p:txBody>
        </p:sp>
        <p:sp>
          <p:nvSpPr>
            <p:cNvPr id="31" name="Google Shape;317;p4">
              <a:extLst>
                <a:ext uri="{FF2B5EF4-FFF2-40B4-BE49-F238E27FC236}">
                  <a16:creationId xmlns:a16="http://schemas.microsoft.com/office/drawing/2014/main" id="{44C8D450-0C8C-AD4D-57FB-B450A210C9B6}"/>
                </a:ext>
              </a:extLst>
            </p:cNvPr>
            <p:cNvSpPr/>
            <p:nvPr/>
          </p:nvSpPr>
          <p:spPr>
            <a:xfrm>
              <a:off x="3400707" y="4048152"/>
              <a:ext cx="1335891" cy="1461214"/>
            </a:xfrm>
            <a:prstGeom prst="round2SameRect">
              <a:avLst>
                <a:gd name="adj1" fmla="val 50000"/>
                <a:gd name="adj2" fmla="val 0"/>
              </a:avLst>
            </a:prstGeom>
            <a:grp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Calibri"/>
                <a:ea typeface="Calibri"/>
                <a:cs typeface="Calibri"/>
                <a:sym typeface="Calibri"/>
              </a:endParaRPr>
            </a:p>
          </p:txBody>
        </p:sp>
        <p:sp>
          <p:nvSpPr>
            <p:cNvPr id="32" name="Google Shape;318;p4">
              <a:extLst>
                <a:ext uri="{FF2B5EF4-FFF2-40B4-BE49-F238E27FC236}">
                  <a16:creationId xmlns:a16="http://schemas.microsoft.com/office/drawing/2014/main" id="{123AF5B5-1EB1-00E7-3EF4-B1CA10403E02}"/>
                </a:ext>
              </a:extLst>
            </p:cNvPr>
            <p:cNvSpPr/>
            <p:nvPr/>
          </p:nvSpPr>
          <p:spPr>
            <a:xfrm>
              <a:off x="7822921" y="4048152"/>
              <a:ext cx="1335891" cy="1461214"/>
            </a:xfrm>
            <a:prstGeom prst="round2SameRect">
              <a:avLst>
                <a:gd name="adj1" fmla="val 50000"/>
                <a:gd name="adj2" fmla="val 0"/>
              </a:avLst>
            </a:prstGeom>
            <a:grp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Calibri"/>
                <a:ea typeface="Calibri"/>
                <a:cs typeface="Calibri"/>
                <a:sym typeface="Calibri"/>
              </a:endParaRPr>
            </a:p>
          </p:txBody>
        </p:sp>
        <p:sp>
          <p:nvSpPr>
            <p:cNvPr id="33" name="Google Shape;319;p4">
              <a:extLst>
                <a:ext uri="{FF2B5EF4-FFF2-40B4-BE49-F238E27FC236}">
                  <a16:creationId xmlns:a16="http://schemas.microsoft.com/office/drawing/2014/main" id="{08133206-8CF3-98B6-CB53-124A06119361}"/>
                </a:ext>
              </a:extLst>
            </p:cNvPr>
            <p:cNvSpPr/>
            <p:nvPr/>
          </p:nvSpPr>
          <p:spPr>
            <a:xfrm>
              <a:off x="4351095" y="2702772"/>
              <a:ext cx="771005" cy="771005"/>
            </a:xfrm>
            <a:prstGeom prst="chord">
              <a:avLst>
                <a:gd name="adj1" fmla="val 2700000"/>
                <a:gd name="adj2" fmla="val 9734345"/>
              </a:avLst>
            </a:prstGeom>
            <a:solidFill>
              <a:schemeClr val="bg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Calibri"/>
                <a:ea typeface="Calibri"/>
                <a:cs typeface="Calibri"/>
                <a:sym typeface="Calibri"/>
              </a:endParaRPr>
            </a:p>
          </p:txBody>
        </p:sp>
        <p:sp>
          <p:nvSpPr>
            <p:cNvPr id="34" name="Google Shape;320;p4">
              <a:extLst>
                <a:ext uri="{FF2B5EF4-FFF2-40B4-BE49-F238E27FC236}">
                  <a16:creationId xmlns:a16="http://schemas.microsoft.com/office/drawing/2014/main" id="{E34DA07F-D37C-37BF-AF07-F52FBA44F0CD}"/>
                </a:ext>
              </a:extLst>
            </p:cNvPr>
            <p:cNvSpPr/>
            <p:nvPr/>
          </p:nvSpPr>
          <p:spPr>
            <a:xfrm flipH="1">
              <a:off x="7347577" y="2785543"/>
              <a:ext cx="950687" cy="771005"/>
            </a:xfrm>
            <a:prstGeom prst="chord">
              <a:avLst>
                <a:gd name="adj1" fmla="val 2700000"/>
                <a:gd name="adj2" fmla="val 9734345"/>
              </a:avLst>
            </a:prstGeom>
            <a:solidFill>
              <a:schemeClr val="bg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Calibri"/>
                <a:ea typeface="Calibri"/>
                <a:cs typeface="Calibri"/>
                <a:sym typeface="Calibri"/>
              </a:endParaRPr>
            </a:p>
          </p:txBody>
        </p:sp>
        <p:sp>
          <p:nvSpPr>
            <p:cNvPr id="35" name="Google Shape;321;p4">
              <a:extLst>
                <a:ext uri="{FF2B5EF4-FFF2-40B4-BE49-F238E27FC236}">
                  <a16:creationId xmlns:a16="http://schemas.microsoft.com/office/drawing/2014/main" id="{F4133D0B-B1D4-2468-A9C6-6E0371631425}"/>
                </a:ext>
              </a:extLst>
            </p:cNvPr>
            <p:cNvSpPr/>
            <p:nvPr/>
          </p:nvSpPr>
          <p:spPr>
            <a:xfrm>
              <a:off x="5001335" y="1772174"/>
              <a:ext cx="1524000" cy="1175183"/>
            </a:xfrm>
            <a:prstGeom prst="wedgeRoundRectCallout">
              <a:avLst/>
            </a:prstGeom>
            <a:grp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Calibri"/>
                <a:ea typeface="Calibri"/>
                <a:cs typeface="Calibri"/>
                <a:sym typeface="Calibri"/>
              </a:endParaRPr>
            </a:p>
          </p:txBody>
        </p:sp>
        <p:sp>
          <p:nvSpPr>
            <p:cNvPr id="36" name="Google Shape;322;p4">
              <a:extLst>
                <a:ext uri="{FF2B5EF4-FFF2-40B4-BE49-F238E27FC236}">
                  <a16:creationId xmlns:a16="http://schemas.microsoft.com/office/drawing/2014/main" id="{95C09AA6-90DE-A591-311C-F47BCF528822}"/>
                </a:ext>
              </a:extLst>
            </p:cNvPr>
            <p:cNvSpPr/>
            <p:nvPr/>
          </p:nvSpPr>
          <p:spPr>
            <a:xfrm>
              <a:off x="6034184" y="2500682"/>
              <a:ext cx="1524000" cy="1175183"/>
            </a:xfrm>
            <a:prstGeom prst="wedgeRoundRectCallout">
              <a:avLst>
                <a:gd name="adj1" fmla="val 59833"/>
                <a:gd name="adj2" fmla="val 21866"/>
                <a:gd name="adj3" fmla="val 16667"/>
              </a:avLst>
            </a:prstGeom>
            <a:grpFill/>
            <a:ln w="5715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Calibri"/>
                <a:ea typeface="Calibri"/>
                <a:cs typeface="Calibri"/>
                <a:sym typeface="Calibri"/>
              </a:endParaRPr>
            </a:p>
          </p:txBody>
        </p:sp>
      </p:grpSp>
    </p:spTree>
    <p:extLst>
      <p:ext uri="{BB962C8B-B14F-4D97-AF65-F5344CB8AC3E}">
        <p14:creationId xmlns:p14="http://schemas.microsoft.com/office/powerpoint/2010/main" val="227600272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72">
            <a:extLst>
              <a:ext uri="{FF2B5EF4-FFF2-40B4-BE49-F238E27FC236}">
                <a16:creationId xmlns:a16="http://schemas.microsoft.com/office/drawing/2014/main" id="{A10F47DB-7567-F6C7-5F49-537D375F6B89}"/>
              </a:ext>
            </a:extLst>
          </p:cNvPr>
          <p:cNvSpPr txBox="1">
            <a:spLocks/>
          </p:cNvSpPr>
          <p:nvPr/>
        </p:nvSpPr>
        <p:spPr>
          <a:xfrm>
            <a:off x="796386" y="3117980"/>
            <a:ext cx="5915913" cy="562168"/>
          </a:xfrm>
          <a:prstGeom prst="rect">
            <a:avLst/>
          </a:prstGeom>
        </p:spPr>
        <p:txBody>
          <a:bodyPr anchor="ctr" anchorCtr="0"/>
          <a:lstStyle>
            <a:lvl1pPr algn="l" defTabSz="914400" rtl="0" eaLnBrk="1" latinLnBrk="0" hangingPunct="1">
              <a:lnSpc>
                <a:spcPct val="90000"/>
              </a:lnSpc>
              <a:spcBef>
                <a:spcPct val="0"/>
              </a:spcBef>
              <a:buNone/>
              <a:defRPr sz="4400" kern="1200">
                <a:solidFill>
                  <a:schemeClr val="tx1"/>
                </a:solidFill>
                <a:latin typeface="Helvetica Neue" charset="0"/>
                <a:ea typeface="Helvetica Neue" charset="0"/>
                <a:cs typeface="Helvetica Neue" charset="0"/>
              </a:defRPr>
            </a:lvl1pPr>
          </a:lstStyle>
          <a:p>
            <a:r>
              <a:rPr lang="en-CA" sz="5400" b="1" dirty="0">
                <a:solidFill>
                  <a:schemeClr val="bg1">
                    <a:lumMod val="75000"/>
                  </a:schemeClr>
                </a:solidFill>
                <a:latin typeface="Garamond"/>
              </a:rPr>
              <a:t>Extra slide for facilitator notes</a:t>
            </a:r>
            <a:endParaRPr lang="en-CA" sz="5400" b="1" dirty="0">
              <a:solidFill>
                <a:schemeClr val="bg1">
                  <a:lumMod val="75000"/>
                </a:schemeClr>
              </a:solidFill>
            </a:endParaRPr>
          </a:p>
        </p:txBody>
      </p:sp>
    </p:spTree>
    <p:extLst>
      <p:ext uri="{BB962C8B-B14F-4D97-AF65-F5344CB8AC3E}">
        <p14:creationId xmlns:p14="http://schemas.microsoft.com/office/powerpoint/2010/main" val="69314662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4F34D2-FA98-44F5-8D5A-F2E3ED689ADC}"/>
              </a:ext>
            </a:extLst>
          </p:cNvPr>
          <p:cNvSpPr>
            <a:spLocks noGrp="1"/>
          </p:cNvSpPr>
          <p:nvPr>
            <p:ph type="title"/>
          </p:nvPr>
        </p:nvSpPr>
        <p:spPr/>
        <p:txBody>
          <a:bodyPr>
            <a:normAutofit/>
          </a:bodyPr>
          <a:lstStyle/>
          <a:p>
            <a:r>
              <a:rPr lang="en-US" dirty="0"/>
              <a:t>Child Protection Minimum Standard 10</a:t>
            </a:r>
            <a:endParaRPr lang="en-CA" dirty="0"/>
          </a:p>
        </p:txBody>
      </p:sp>
      <p:sp>
        <p:nvSpPr>
          <p:cNvPr id="6" name="Rectangle: Rounded Corners 5">
            <a:extLst>
              <a:ext uri="{FF2B5EF4-FFF2-40B4-BE49-F238E27FC236}">
                <a16:creationId xmlns:a16="http://schemas.microsoft.com/office/drawing/2014/main" id="{03A4B95D-4309-85B5-6AB2-BE01B59D1116}"/>
              </a:ext>
            </a:extLst>
          </p:cNvPr>
          <p:cNvSpPr/>
          <p:nvPr/>
        </p:nvSpPr>
        <p:spPr>
          <a:xfrm>
            <a:off x="3619499" y="2233913"/>
            <a:ext cx="7318301" cy="868968"/>
          </a:xfrm>
          <a:prstGeom prst="round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631825"/>
            <a:r>
              <a:rPr lang="en-US" sz="2400" b="1" dirty="0">
                <a:solidFill>
                  <a:schemeClr val="tx1"/>
                </a:solidFill>
                <a:latin typeface="Arial" panose="020B0604020202020204" pitchFamily="34" charset="0"/>
                <a:cs typeface="Arial" panose="020B0604020202020204" pitchFamily="34" charset="0"/>
              </a:rPr>
              <a:t>Mental health and psychological distress</a:t>
            </a:r>
          </a:p>
        </p:txBody>
      </p:sp>
      <p:sp>
        <p:nvSpPr>
          <p:cNvPr id="7" name="TextBox 6">
            <a:extLst>
              <a:ext uri="{FF2B5EF4-FFF2-40B4-BE49-F238E27FC236}">
                <a16:creationId xmlns:a16="http://schemas.microsoft.com/office/drawing/2014/main" id="{A180A07B-A33A-1617-5008-010ECC5DF1BC}"/>
              </a:ext>
            </a:extLst>
          </p:cNvPr>
          <p:cNvSpPr txBox="1"/>
          <p:nvPr/>
        </p:nvSpPr>
        <p:spPr>
          <a:xfrm>
            <a:off x="4368950" y="4894616"/>
            <a:ext cx="6582451" cy="523220"/>
          </a:xfrm>
          <a:prstGeom prst="rect">
            <a:avLst/>
          </a:prstGeom>
          <a:noFill/>
        </p:spPr>
        <p:txBody>
          <a:bodyPr wrap="square">
            <a:spAutoFit/>
          </a:bodyPr>
          <a:lstStyle/>
          <a:p>
            <a:r>
              <a:rPr lang="en-US" sz="1400" i="1" dirty="0">
                <a:solidFill>
                  <a:schemeClr val="accent4">
                    <a:lumMod val="60000"/>
                    <a:lumOff val="40000"/>
                  </a:schemeClr>
                </a:solidFill>
                <a:latin typeface="Arial" panose="020B0604020202020204" pitchFamily="34" charset="0"/>
                <a:ea typeface="Calibri" panose="020F0502020204030204" pitchFamily="34" charset="0"/>
                <a:cs typeface="Arial" panose="020B0604020202020204" pitchFamily="34" charset="0"/>
              </a:rPr>
              <a:t>Source: Alliance for Child Protection in Humanitarian Action. (2019). Minimum Standards for Child Protection in Humanitarian Action</a:t>
            </a:r>
          </a:p>
        </p:txBody>
      </p:sp>
      <p:pic>
        <p:nvPicPr>
          <p:cNvPr id="9" name="Picture 8">
            <a:extLst>
              <a:ext uri="{FF2B5EF4-FFF2-40B4-BE49-F238E27FC236}">
                <a16:creationId xmlns:a16="http://schemas.microsoft.com/office/drawing/2014/main" id="{90517158-3ECF-C19F-8BDD-D3BD6021C166}"/>
              </a:ext>
            </a:extLst>
          </p:cNvPr>
          <p:cNvPicPr>
            <a:picLocks noChangeAspect="1"/>
          </p:cNvPicPr>
          <p:nvPr/>
        </p:nvPicPr>
        <p:blipFill>
          <a:blip r:embed="rId3"/>
          <a:stretch>
            <a:fillRect/>
          </a:stretch>
        </p:blipFill>
        <p:spPr>
          <a:xfrm>
            <a:off x="1480934" y="1986238"/>
            <a:ext cx="2522509" cy="3480360"/>
          </a:xfrm>
          <a:prstGeom prst="rect">
            <a:avLst/>
          </a:prstGeom>
          <a:ln>
            <a:solidFill>
              <a:schemeClr val="accent5"/>
            </a:solidFill>
          </a:ln>
        </p:spPr>
      </p:pic>
      <p:sp>
        <p:nvSpPr>
          <p:cNvPr id="10" name="TextBox 9">
            <a:extLst>
              <a:ext uri="{FF2B5EF4-FFF2-40B4-BE49-F238E27FC236}">
                <a16:creationId xmlns:a16="http://schemas.microsoft.com/office/drawing/2014/main" id="{D6B7F5CF-B568-3EC5-D85B-B30E20FB1202}"/>
              </a:ext>
            </a:extLst>
          </p:cNvPr>
          <p:cNvSpPr txBox="1"/>
          <p:nvPr/>
        </p:nvSpPr>
        <p:spPr>
          <a:xfrm>
            <a:off x="4368950" y="3452478"/>
            <a:ext cx="6392897" cy="1200329"/>
          </a:xfrm>
          <a:prstGeom prst="rect">
            <a:avLst/>
          </a:prstGeom>
          <a:noFill/>
        </p:spPr>
        <p:txBody>
          <a:bodyPr wrap="square">
            <a:spAutoFit/>
          </a:bodyPr>
          <a:lstStyle/>
          <a:p>
            <a:r>
              <a:rPr lang="en-GB" sz="2400" i="0" u="none" strike="noStrike" baseline="0" dirty="0">
                <a:latin typeface="Arial" panose="020B0604020202020204" pitchFamily="34" charset="0"/>
                <a:cs typeface="Arial" panose="020B0604020202020204" pitchFamily="34" charset="0"/>
              </a:rPr>
              <a:t>Children and their caregivers experience improved mental health and psychosocial well-being.</a:t>
            </a:r>
            <a:endParaRPr lang="en-US" sz="2400" i="1" dirty="0">
              <a:effectLst/>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231032656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9" name="Content Placeholder 3">
            <a:extLst>
              <a:ext uri="{FF2B5EF4-FFF2-40B4-BE49-F238E27FC236}">
                <a16:creationId xmlns:a16="http://schemas.microsoft.com/office/drawing/2014/main" id="{ED61B075-7A45-632F-39F8-15DF94EBA42C}"/>
              </a:ext>
            </a:extLst>
          </p:cNvPr>
          <p:cNvGraphicFramePr>
            <a:graphicFrameLocks/>
          </p:cNvGraphicFramePr>
          <p:nvPr>
            <p:extLst>
              <p:ext uri="{D42A27DB-BD31-4B8C-83A1-F6EECF244321}">
                <p14:modId xmlns:p14="http://schemas.microsoft.com/office/powerpoint/2010/main" val="4141159533"/>
              </p:ext>
            </p:extLst>
          </p:nvPr>
        </p:nvGraphicFramePr>
        <p:xfrm>
          <a:off x="2227614" y="1278082"/>
          <a:ext cx="5562600" cy="473432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Title 1">
            <a:extLst>
              <a:ext uri="{FF2B5EF4-FFF2-40B4-BE49-F238E27FC236}">
                <a16:creationId xmlns:a16="http://schemas.microsoft.com/office/drawing/2014/main" id="{FA7D7E7A-693B-63A8-A85D-A96745BC368F}"/>
              </a:ext>
            </a:extLst>
          </p:cNvPr>
          <p:cNvSpPr>
            <a:spLocks noGrp="1"/>
          </p:cNvSpPr>
          <p:nvPr>
            <p:ph type="title"/>
          </p:nvPr>
        </p:nvSpPr>
        <p:spPr/>
        <p:txBody>
          <a:bodyPr/>
          <a:lstStyle/>
          <a:p>
            <a:r>
              <a:rPr lang="en-GB" dirty="0"/>
              <a:t>Mental Health Psychosocial Support needs</a:t>
            </a:r>
            <a:endParaRPr lang="en-BE" dirty="0"/>
          </a:p>
        </p:txBody>
      </p:sp>
      <p:sp>
        <p:nvSpPr>
          <p:cNvPr id="46" name="Rectangle 45">
            <a:extLst>
              <a:ext uri="{FF2B5EF4-FFF2-40B4-BE49-F238E27FC236}">
                <a16:creationId xmlns:a16="http://schemas.microsoft.com/office/drawing/2014/main" id="{25060ECE-FB0F-1509-8153-F8F8075E3796}"/>
              </a:ext>
            </a:extLst>
          </p:cNvPr>
          <p:cNvSpPr/>
          <p:nvPr/>
        </p:nvSpPr>
        <p:spPr>
          <a:xfrm>
            <a:off x="7790214" y="4914900"/>
            <a:ext cx="4093772" cy="108711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r>
              <a:rPr lang="en-GB" sz="1600" dirty="0">
                <a:solidFill>
                  <a:schemeClr val="tx1"/>
                </a:solidFill>
                <a:latin typeface="Arial"/>
                <a:cs typeface="Arial"/>
              </a:rPr>
              <a:t>Support to access services responding to basic needs (food, water, shelter,…) and safety</a:t>
            </a:r>
            <a:endParaRPr lang="en-BE" sz="1600" dirty="0">
              <a:solidFill>
                <a:schemeClr val="tx1"/>
              </a:solidFill>
              <a:latin typeface="Arial"/>
              <a:cs typeface="Arial"/>
            </a:endParaRPr>
          </a:p>
        </p:txBody>
      </p:sp>
      <p:sp>
        <p:nvSpPr>
          <p:cNvPr id="47" name="Rectangle 46">
            <a:extLst>
              <a:ext uri="{FF2B5EF4-FFF2-40B4-BE49-F238E27FC236}">
                <a16:creationId xmlns:a16="http://schemas.microsoft.com/office/drawing/2014/main" id="{C8FDFBA3-72C3-BEC6-6ECB-55F1F6CB0910}"/>
              </a:ext>
            </a:extLst>
          </p:cNvPr>
          <p:cNvSpPr/>
          <p:nvPr/>
        </p:nvSpPr>
        <p:spPr>
          <a:xfrm>
            <a:off x="7275533" y="3645245"/>
            <a:ext cx="4093772" cy="108711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r>
              <a:rPr lang="en-GB" sz="1600" dirty="0">
                <a:solidFill>
                  <a:schemeClr val="tx1"/>
                </a:solidFill>
                <a:latin typeface="Arial"/>
                <a:cs typeface="Arial"/>
              </a:rPr>
              <a:t>Basic emotional and practical support provided in the community or home, focused on strengthening child and family resilience </a:t>
            </a:r>
            <a:endParaRPr lang="en-GB" sz="1600" dirty="0">
              <a:solidFill>
                <a:schemeClr val="tx1"/>
              </a:solidFill>
              <a:latin typeface="Arial" panose="020B0604020202020204" pitchFamily="34" charset="0"/>
              <a:cs typeface="Arial" panose="020B0604020202020204" pitchFamily="34" charset="0"/>
            </a:endParaRPr>
          </a:p>
        </p:txBody>
      </p:sp>
      <p:sp>
        <p:nvSpPr>
          <p:cNvPr id="48" name="Rectangle 47">
            <a:extLst>
              <a:ext uri="{FF2B5EF4-FFF2-40B4-BE49-F238E27FC236}">
                <a16:creationId xmlns:a16="http://schemas.microsoft.com/office/drawing/2014/main" id="{9A6EE563-D1FB-F6B5-FDFE-E0CD96186F7B}"/>
              </a:ext>
            </a:extLst>
          </p:cNvPr>
          <p:cNvSpPr/>
          <p:nvPr/>
        </p:nvSpPr>
        <p:spPr>
          <a:xfrm>
            <a:off x="6410615" y="2441308"/>
            <a:ext cx="5148696" cy="108711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r>
              <a:rPr lang="en-GB" sz="1600" dirty="0">
                <a:solidFill>
                  <a:schemeClr val="tx1"/>
                </a:solidFill>
                <a:latin typeface="Arial"/>
                <a:cs typeface="Arial"/>
              </a:rPr>
              <a:t>Focused activities to improve psychosocial functioning and wellbeing. Provided through individuals supported by training but not-specialized in MHPSS</a:t>
            </a:r>
            <a:endParaRPr lang="en-BE" sz="1600" dirty="0">
              <a:solidFill>
                <a:schemeClr val="tx1"/>
              </a:solidFill>
              <a:latin typeface="Arial"/>
              <a:cs typeface="Arial"/>
            </a:endParaRPr>
          </a:p>
        </p:txBody>
      </p:sp>
      <p:sp>
        <p:nvSpPr>
          <p:cNvPr id="49" name="Rectangle 48">
            <a:extLst>
              <a:ext uri="{FF2B5EF4-FFF2-40B4-BE49-F238E27FC236}">
                <a16:creationId xmlns:a16="http://schemas.microsoft.com/office/drawing/2014/main" id="{E1AB6ABD-D604-A1ED-7068-A6A6E58FD04F}"/>
              </a:ext>
            </a:extLst>
          </p:cNvPr>
          <p:cNvSpPr/>
          <p:nvPr/>
        </p:nvSpPr>
        <p:spPr>
          <a:xfrm>
            <a:off x="5996711" y="1399541"/>
            <a:ext cx="5413828" cy="108711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r>
              <a:rPr lang="en-GB" sz="1600" dirty="0">
                <a:solidFill>
                  <a:schemeClr val="tx1"/>
                </a:solidFill>
                <a:latin typeface="Arial"/>
                <a:cs typeface="Arial"/>
              </a:rPr>
              <a:t>Specialized mental health or psychiatric care to be mentally healthy and to improve psychosocial functioning</a:t>
            </a:r>
          </a:p>
          <a:p>
            <a:endParaRPr lang="en-BE" sz="1600" dirty="0">
              <a:solidFill>
                <a:schemeClr val="tx1"/>
              </a:solidFill>
              <a:latin typeface="Arial" panose="020B0604020202020204" pitchFamily="34" charset="0"/>
              <a:cs typeface="Arial" panose="020B0604020202020204" pitchFamily="34" charset="0"/>
            </a:endParaRPr>
          </a:p>
        </p:txBody>
      </p:sp>
      <p:grpSp>
        <p:nvGrpSpPr>
          <p:cNvPr id="4" name="Group 3">
            <a:extLst>
              <a:ext uri="{FF2B5EF4-FFF2-40B4-BE49-F238E27FC236}">
                <a16:creationId xmlns:a16="http://schemas.microsoft.com/office/drawing/2014/main" id="{63FB84F9-6802-D4C3-8046-8F3DF424BC08}"/>
              </a:ext>
            </a:extLst>
          </p:cNvPr>
          <p:cNvGrpSpPr/>
          <p:nvPr/>
        </p:nvGrpSpPr>
        <p:grpSpPr>
          <a:xfrm>
            <a:off x="2835525" y="5368364"/>
            <a:ext cx="280059" cy="530385"/>
            <a:chOff x="7838339" y="2226754"/>
            <a:chExt cx="1969639" cy="3730164"/>
          </a:xfrm>
          <a:solidFill>
            <a:schemeClr val="accent4"/>
          </a:solidFill>
        </p:grpSpPr>
        <p:sp>
          <p:nvSpPr>
            <p:cNvPr id="8" name="Round Same Side Corner Rectangle 3">
              <a:extLst>
                <a:ext uri="{FF2B5EF4-FFF2-40B4-BE49-F238E27FC236}">
                  <a16:creationId xmlns:a16="http://schemas.microsoft.com/office/drawing/2014/main" id="{B2A64C34-E857-228B-85C5-CB43FE6DC0E7}"/>
                </a:ext>
              </a:extLst>
            </p:cNvPr>
            <p:cNvSpPr/>
            <p:nvPr/>
          </p:nvSpPr>
          <p:spPr>
            <a:xfrm>
              <a:off x="8212525" y="3545356"/>
              <a:ext cx="1224623" cy="2411562"/>
            </a:xfrm>
            <a:prstGeom prst="round2SameRect">
              <a:avLst>
                <a:gd name="adj1" fmla="val 41871"/>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9" name="Oval 8">
              <a:extLst>
                <a:ext uri="{FF2B5EF4-FFF2-40B4-BE49-F238E27FC236}">
                  <a16:creationId xmlns:a16="http://schemas.microsoft.com/office/drawing/2014/main" id="{FBC74CD1-6BAF-4A08-FF27-DF9105C04010}"/>
                </a:ext>
              </a:extLst>
            </p:cNvPr>
            <p:cNvSpPr/>
            <p:nvPr/>
          </p:nvSpPr>
          <p:spPr>
            <a:xfrm>
              <a:off x="8212539" y="2226754"/>
              <a:ext cx="1238543" cy="123854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nvGrpSpPr>
            <p:cNvPr id="10" name="Group 9">
              <a:extLst>
                <a:ext uri="{FF2B5EF4-FFF2-40B4-BE49-F238E27FC236}">
                  <a16:creationId xmlns:a16="http://schemas.microsoft.com/office/drawing/2014/main" id="{F29526FB-7640-7DEE-093E-4655A6584B48}"/>
                </a:ext>
              </a:extLst>
            </p:cNvPr>
            <p:cNvGrpSpPr/>
            <p:nvPr/>
          </p:nvGrpSpPr>
          <p:grpSpPr>
            <a:xfrm rot="507905">
              <a:off x="7838339" y="3815940"/>
              <a:ext cx="553322" cy="1525212"/>
              <a:chOff x="7916671" y="3937945"/>
              <a:chExt cx="553322" cy="1525212"/>
            </a:xfrm>
            <a:grpFill/>
          </p:grpSpPr>
          <p:sp>
            <p:nvSpPr>
              <p:cNvPr id="14" name="Round Same Side Corner Rectangle 25">
                <a:extLst>
                  <a:ext uri="{FF2B5EF4-FFF2-40B4-BE49-F238E27FC236}">
                    <a16:creationId xmlns:a16="http://schemas.microsoft.com/office/drawing/2014/main" id="{C12C442F-CD72-CE3B-2603-3A427A96E417}"/>
                  </a:ext>
                </a:extLst>
              </p:cNvPr>
              <p:cNvSpPr/>
              <p:nvPr/>
            </p:nvSpPr>
            <p:spPr>
              <a:xfrm rot="11570187">
                <a:off x="8118418" y="3937945"/>
                <a:ext cx="351575" cy="1086828"/>
              </a:xfrm>
              <a:prstGeom prst="round2SameRect">
                <a:avLst>
                  <a:gd name="adj1" fmla="val 493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5" name="Oval 14">
                <a:extLst>
                  <a:ext uri="{FF2B5EF4-FFF2-40B4-BE49-F238E27FC236}">
                    <a16:creationId xmlns:a16="http://schemas.microsoft.com/office/drawing/2014/main" id="{C1D5174F-4BA4-23DB-1DBF-912AA61385CC}"/>
                  </a:ext>
                </a:extLst>
              </p:cNvPr>
              <p:cNvSpPr/>
              <p:nvPr/>
            </p:nvSpPr>
            <p:spPr>
              <a:xfrm>
                <a:off x="7916671" y="5050247"/>
                <a:ext cx="412910" cy="41291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nvGrpSpPr>
            <p:cNvPr id="11" name="Group 10">
              <a:extLst>
                <a:ext uri="{FF2B5EF4-FFF2-40B4-BE49-F238E27FC236}">
                  <a16:creationId xmlns:a16="http://schemas.microsoft.com/office/drawing/2014/main" id="{8939D33C-3A27-19A2-183F-C234EEE76D2E}"/>
                </a:ext>
              </a:extLst>
            </p:cNvPr>
            <p:cNvGrpSpPr/>
            <p:nvPr/>
          </p:nvGrpSpPr>
          <p:grpSpPr>
            <a:xfrm rot="21105829" flipH="1">
              <a:off x="9243874" y="3806245"/>
              <a:ext cx="564104" cy="1525212"/>
              <a:chOff x="7916671" y="3937945"/>
              <a:chExt cx="553322" cy="1525212"/>
            </a:xfrm>
            <a:grpFill/>
          </p:grpSpPr>
          <p:sp>
            <p:nvSpPr>
              <p:cNvPr id="12" name="Round Same Side Corner Rectangle 25">
                <a:extLst>
                  <a:ext uri="{FF2B5EF4-FFF2-40B4-BE49-F238E27FC236}">
                    <a16:creationId xmlns:a16="http://schemas.microsoft.com/office/drawing/2014/main" id="{EA42C0FD-E86A-040B-9B71-DDAE25EFC410}"/>
                  </a:ext>
                </a:extLst>
              </p:cNvPr>
              <p:cNvSpPr/>
              <p:nvPr/>
            </p:nvSpPr>
            <p:spPr>
              <a:xfrm rot="11570187">
                <a:off x="8118418" y="3937945"/>
                <a:ext cx="351575" cy="1086828"/>
              </a:xfrm>
              <a:prstGeom prst="round2SameRect">
                <a:avLst>
                  <a:gd name="adj1" fmla="val 493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3" name="Oval 12">
                <a:extLst>
                  <a:ext uri="{FF2B5EF4-FFF2-40B4-BE49-F238E27FC236}">
                    <a16:creationId xmlns:a16="http://schemas.microsoft.com/office/drawing/2014/main" id="{AD175120-83D1-4E19-DB32-5005C70EA750}"/>
                  </a:ext>
                </a:extLst>
              </p:cNvPr>
              <p:cNvSpPr/>
              <p:nvPr/>
            </p:nvSpPr>
            <p:spPr>
              <a:xfrm>
                <a:off x="7916671" y="5050247"/>
                <a:ext cx="412910" cy="41291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grpSp>
        <p:nvGrpSpPr>
          <p:cNvPr id="57" name="Group 56">
            <a:extLst>
              <a:ext uri="{FF2B5EF4-FFF2-40B4-BE49-F238E27FC236}">
                <a16:creationId xmlns:a16="http://schemas.microsoft.com/office/drawing/2014/main" id="{43B2043D-2D36-5AF8-4CC4-F5DA1A5F842F}"/>
              </a:ext>
            </a:extLst>
          </p:cNvPr>
          <p:cNvGrpSpPr/>
          <p:nvPr/>
        </p:nvGrpSpPr>
        <p:grpSpPr>
          <a:xfrm>
            <a:off x="2475287" y="5368364"/>
            <a:ext cx="280059" cy="530385"/>
            <a:chOff x="7838339" y="2226754"/>
            <a:chExt cx="1969639" cy="3730164"/>
          </a:xfrm>
          <a:solidFill>
            <a:schemeClr val="accent4"/>
          </a:solidFill>
        </p:grpSpPr>
        <p:sp>
          <p:nvSpPr>
            <p:cNvPr id="58" name="Round Same Side Corner Rectangle 3">
              <a:extLst>
                <a:ext uri="{FF2B5EF4-FFF2-40B4-BE49-F238E27FC236}">
                  <a16:creationId xmlns:a16="http://schemas.microsoft.com/office/drawing/2014/main" id="{A77B4A5B-1F22-EF8A-A200-C5F1532C6C8B}"/>
                </a:ext>
              </a:extLst>
            </p:cNvPr>
            <p:cNvSpPr/>
            <p:nvPr/>
          </p:nvSpPr>
          <p:spPr>
            <a:xfrm>
              <a:off x="8212525" y="3545356"/>
              <a:ext cx="1224623" cy="2411562"/>
            </a:xfrm>
            <a:prstGeom prst="round2SameRect">
              <a:avLst>
                <a:gd name="adj1" fmla="val 41871"/>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59" name="Oval 58">
              <a:extLst>
                <a:ext uri="{FF2B5EF4-FFF2-40B4-BE49-F238E27FC236}">
                  <a16:creationId xmlns:a16="http://schemas.microsoft.com/office/drawing/2014/main" id="{E0CFF7E3-4537-04DE-201D-BFB096B56F0F}"/>
                </a:ext>
              </a:extLst>
            </p:cNvPr>
            <p:cNvSpPr/>
            <p:nvPr/>
          </p:nvSpPr>
          <p:spPr>
            <a:xfrm>
              <a:off x="8212539" y="2226754"/>
              <a:ext cx="1238543" cy="123854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nvGrpSpPr>
            <p:cNvPr id="60" name="Group 59">
              <a:extLst>
                <a:ext uri="{FF2B5EF4-FFF2-40B4-BE49-F238E27FC236}">
                  <a16:creationId xmlns:a16="http://schemas.microsoft.com/office/drawing/2014/main" id="{CF83A5A4-46B9-4CD4-158F-8B8ECDBD66DD}"/>
                </a:ext>
              </a:extLst>
            </p:cNvPr>
            <p:cNvGrpSpPr/>
            <p:nvPr/>
          </p:nvGrpSpPr>
          <p:grpSpPr>
            <a:xfrm rot="507905">
              <a:off x="7838339" y="3815940"/>
              <a:ext cx="553322" cy="1525212"/>
              <a:chOff x="7916671" y="3937945"/>
              <a:chExt cx="553322" cy="1525212"/>
            </a:xfrm>
            <a:grpFill/>
          </p:grpSpPr>
          <p:sp>
            <p:nvSpPr>
              <p:cNvPr id="64" name="Round Same Side Corner Rectangle 25">
                <a:extLst>
                  <a:ext uri="{FF2B5EF4-FFF2-40B4-BE49-F238E27FC236}">
                    <a16:creationId xmlns:a16="http://schemas.microsoft.com/office/drawing/2014/main" id="{712F2955-3852-0ED4-8C3E-C308842BFAEA}"/>
                  </a:ext>
                </a:extLst>
              </p:cNvPr>
              <p:cNvSpPr/>
              <p:nvPr/>
            </p:nvSpPr>
            <p:spPr>
              <a:xfrm rot="11570187">
                <a:off x="8118418" y="3937945"/>
                <a:ext cx="351575" cy="1086828"/>
              </a:xfrm>
              <a:prstGeom prst="round2SameRect">
                <a:avLst>
                  <a:gd name="adj1" fmla="val 493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65" name="Oval 64">
                <a:extLst>
                  <a:ext uri="{FF2B5EF4-FFF2-40B4-BE49-F238E27FC236}">
                    <a16:creationId xmlns:a16="http://schemas.microsoft.com/office/drawing/2014/main" id="{F78C763F-6DCF-018D-9135-974C0DF53BF6}"/>
                  </a:ext>
                </a:extLst>
              </p:cNvPr>
              <p:cNvSpPr/>
              <p:nvPr/>
            </p:nvSpPr>
            <p:spPr>
              <a:xfrm>
                <a:off x="7916671" y="5050247"/>
                <a:ext cx="412910" cy="41291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nvGrpSpPr>
            <p:cNvPr id="61" name="Group 60">
              <a:extLst>
                <a:ext uri="{FF2B5EF4-FFF2-40B4-BE49-F238E27FC236}">
                  <a16:creationId xmlns:a16="http://schemas.microsoft.com/office/drawing/2014/main" id="{884A34A3-E834-B768-23B6-CDEA758A53EA}"/>
                </a:ext>
              </a:extLst>
            </p:cNvPr>
            <p:cNvGrpSpPr/>
            <p:nvPr/>
          </p:nvGrpSpPr>
          <p:grpSpPr>
            <a:xfrm rot="21105829" flipH="1">
              <a:off x="9243874" y="3806245"/>
              <a:ext cx="564104" cy="1525212"/>
              <a:chOff x="7916671" y="3937945"/>
              <a:chExt cx="553322" cy="1525212"/>
            </a:xfrm>
            <a:grpFill/>
          </p:grpSpPr>
          <p:sp>
            <p:nvSpPr>
              <p:cNvPr id="62" name="Round Same Side Corner Rectangle 25">
                <a:extLst>
                  <a:ext uri="{FF2B5EF4-FFF2-40B4-BE49-F238E27FC236}">
                    <a16:creationId xmlns:a16="http://schemas.microsoft.com/office/drawing/2014/main" id="{1BEF6F1B-A02D-5715-EE14-FBE041945D00}"/>
                  </a:ext>
                </a:extLst>
              </p:cNvPr>
              <p:cNvSpPr/>
              <p:nvPr/>
            </p:nvSpPr>
            <p:spPr>
              <a:xfrm rot="11570187">
                <a:off x="8118418" y="3937945"/>
                <a:ext cx="351575" cy="1086828"/>
              </a:xfrm>
              <a:prstGeom prst="round2SameRect">
                <a:avLst>
                  <a:gd name="adj1" fmla="val 493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63" name="Oval 62">
                <a:extLst>
                  <a:ext uri="{FF2B5EF4-FFF2-40B4-BE49-F238E27FC236}">
                    <a16:creationId xmlns:a16="http://schemas.microsoft.com/office/drawing/2014/main" id="{7AABB70B-D9AD-3403-A511-A3ABD6309899}"/>
                  </a:ext>
                </a:extLst>
              </p:cNvPr>
              <p:cNvSpPr/>
              <p:nvPr/>
            </p:nvSpPr>
            <p:spPr>
              <a:xfrm>
                <a:off x="7916671" y="5050247"/>
                <a:ext cx="412910" cy="41291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grpSp>
        <p:nvGrpSpPr>
          <p:cNvPr id="66" name="Group 65">
            <a:extLst>
              <a:ext uri="{FF2B5EF4-FFF2-40B4-BE49-F238E27FC236}">
                <a16:creationId xmlns:a16="http://schemas.microsoft.com/office/drawing/2014/main" id="{F8B30D06-2A9C-B0E3-82AF-CCF40F31AA01}"/>
              </a:ext>
            </a:extLst>
          </p:cNvPr>
          <p:cNvGrpSpPr/>
          <p:nvPr/>
        </p:nvGrpSpPr>
        <p:grpSpPr>
          <a:xfrm>
            <a:off x="2107657" y="5368364"/>
            <a:ext cx="280059" cy="530385"/>
            <a:chOff x="7838339" y="2226754"/>
            <a:chExt cx="1969639" cy="3730164"/>
          </a:xfrm>
          <a:solidFill>
            <a:schemeClr val="accent4"/>
          </a:solidFill>
        </p:grpSpPr>
        <p:sp>
          <p:nvSpPr>
            <p:cNvPr id="67" name="Round Same Side Corner Rectangle 3">
              <a:extLst>
                <a:ext uri="{FF2B5EF4-FFF2-40B4-BE49-F238E27FC236}">
                  <a16:creationId xmlns:a16="http://schemas.microsoft.com/office/drawing/2014/main" id="{C8DB46E7-7F66-79B8-9E16-90140EC6DD1C}"/>
                </a:ext>
              </a:extLst>
            </p:cNvPr>
            <p:cNvSpPr/>
            <p:nvPr/>
          </p:nvSpPr>
          <p:spPr>
            <a:xfrm>
              <a:off x="8212525" y="3545356"/>
              <a:ext cx="1224623" cy="2411562"/>
            </a:xfrm>
            <a:prstGeom prst="round2SameRect">
              <a:avLst>
                <a:gd name="adj1" fmla="val 41871"/>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68" name="Oval 67">
              <a:extLst>
                <a:ext uri="{FF2B5EF4-FFF2-40B4-BE49-F238E27FC236}">
                  <a16:creationId xmlns:a16="http://schemas.microsoft.com/office/drawing/2014/main" id="{3B007BEE-92F4-D480-927A-73108F808FCB}"/>
                </a:ext>
              </a:extLst>
            </p:cNvPr>
            <p:cNvSpPr/>
            <p:nvPr/>
          </p:nvSpPr>
          <p:spPr>
            <a:xfrm>
              <a:off x="8212539" y="2226754"/>
              <a:ext cx="1238543" cy="123854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nvGrpSpPr>
            <p:cNvPr id="69" name="Group 68">
              <a:extLst>
                <a:ext uri="{FF2B5EF4-FFF2-40B4-BE49-F238E27FC236}">
                  <a16:creationId xmlns:a16="http://schemas.microsoft.com/office/drawing/2014/main" id="{A978D34D-FA2A-4316-99A5-41FC4F8F9EEA}"/>
                </a:ext>
              </a:extLst>
            </p:cNvPr>
            <p:cNvGrpSpPr/>
            <p:nvPr/>
          </p:nvGrpSpPr>
          <p:grpSpPr>
            <a:xfrm rot="507905">
              <a:off x="7838339" y="3815940"/>
              <a:ext cx="553322" cy="1525212"/>
              <a:chOff x="7916671" y="3937945"/>
              <a:chExt cx="553322" cy="1525212"/>
            </a:xfrm>
            <a:grpFill/>
          </p:grpSpPr>
          <p:sp>
            <p:nvSpPr>
              <p:cNvPr id="73" name="Round Same Side Corner Rectangle 25">
                <a:extLst>
                  <a:ext uri="{FF2B5EF4-FFF2-40B4-BE49-F238E27FC236}">
                    <a16:creationId xmlns:a16="http://schemas.microsoft.com/office/drawing/2014/main" id="{B7E4F821-8DB6-B07C-8A21-C9B02FC7DBFA}"/>
                  </a:ext>
                </a:extLst>
              </p:cNvPr>
              <p:cNvSpPr/>
              <p:nvPr/>
            </p:nvSpPr>
            <p:spPr>
              <a:xfrm rot="11570187">
                <a:off x="8118418" y="3937945"/>
                <a:ext cx="351575" cy="1086828"/>
              </a:xfrm>
              <a:prstGeom prst="round2SameRect">
                <a:avLst>
                  <a:gd name="adj1" fmla="val 493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74" name="Oval 73">
                <a:extLst>
                  <a:ext uri="{FF2B5EF4-FFF2-40B4-BE49-F238E27FC236}">
                    <a16:creationId xmlns:a16="http://schemas.microsoft.com/office/drawing/2014/main" id="{BFBFC2D3-06D8-9554-C538-C770800AAF36}"/>
                  </a:ext>
                </a:extLst>
              </p:cNvPr>
              <p:cNvSpPr/>
              <p:nvPr/>
            </p:nvSpPr>
            <p:spPr>
              <a:xfrm>
                <a:off x="7916671" y="5050247"/>
                <a:ext cx="412910" cy="41291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nvGrpSpPr>
            <p:cNvPr id="70" name="Group 69">
              <a:extLst>
                <a:ext uri="{FF2B5EF4-FFF2-40B4-BE49-F238E27FC236}">
                  <a16:creationId xmlns:a16="http://schemas.microsoft.com/office/drawing/2014/main" id="{165D7745-96A9-881E-75AC-EC9EB92AA13A}"/>
                </a:ext>
              </a:extLst>
            </p:cNvPr>
            <p:cNvGrpSpPr/>
            <p:nvPr/>
          </p:nvGrpSpPr>
          <p:grpSpPr>
            <a:xfrm rot="21105829" flipH="1">
              <a:off x="9243874" y="3806245"/>
              <a:ext cx="564104" cy="1525212"/>
              <a:chOff x="7916671" y="3937945"/>
              <a:chExt cx="553322" cy="1525212"/>
            </a:xfrm>
            <a:grpFill/>
          </p:grpSpPr>
          <p:sp>
            <p:nvSpPr>
              <p:cNvPr id="71" name="Round Same Side Corner Rectangle 25">
                <a:extLst>
                  <a:ext uri="{FF2B5EF4-FFF2-40B4-BE49-F238E27FC236}">
                    <a16:creationId xmlns:a16="http://schemas.microsoft.com/office/drawing/2014/main" id="{3F578748-EFCB-AC37-4888-3F0EC362BA34}"/>
                  </a:ext>
                </a:extLst>
              </p:cNvPr>
              <p:cNvSpPr/>
              <p:nvPr/>
            </p:nvSpPr>
            <p:spPr>
              <a:xfrm rot="11570187">
                <a:off x="8118418" y="3937945"/>
                <a:ext cx="351575" cy="1086828"/>
              </a:xfrm>
              <a:prstGeom prst="round2SameRect">
                <a:avLst>
                  <a:gd name="adj1" fmla="val 493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72" name="Oval 71">
                <a:extLst>
                  <a:ext uri="{FF2B5EF4-FFF2-40B4-BE49-F238E27FC236}">
                    <a16:creationId xmlns:a16="http://schemas.microsoft.com/office/drawing/2014/main" id="{B41A101A-3BFF-72F9-F068-220E3BD12FF5}"/>
                  </a:ext>
                </a:extLst>
              </p:cNvPr>
              <p:cNvSpPr/>
              <p:nvPr/>
            </p:nvSpPr>
            <p:spPr>
              <a:xfrm>
                <a:off x="7916671" y="5050247"/>
                <a:ext cx="412910" cy="41291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grpSp>
        <p:nvGrpSpPr>
          <p:cNvPr id="75" name="Group 74">
            <a:extLst>
              <a:ext uri="{FF2B5EF4-FFF2-40B4-BE49-F238E27FC236}">
                <a16:creationId xmlns:a16="http://schemas.microsoft.com/office/drawing/2014/main" id="{C7DC75D0-DEFC-B191-AC25-AA5B7E793768}"/>
              </a:ext>
            </a:extLst>
          </p:cNvPr>
          <p:cNvGrpSpPr/>
          <p:nvPr/>
        </p:nvGrpSpPr>
        <p:grpSpPr>
          <a:xfrm>
            <a:off x="1734655" y="5368364"/>
            <a:ext cx="280059" cy="530385"/>
            <a:chOff x="7838339" y="2226754"/>
            <a:chExt cx="1969639" cy="3730164"/>
          </a:xfrm>
          <a:solidFill>
            <a:schemeClr val="accent4"/>
          </a:solidFill>
        </p:grpSpPr>
        <p:sp>
          <p:nvSpPr>
            <p:cNvPr id="76" name="Round Same Side Corner Rectangle 3">
              <a:extLst>
                <a:ext uri="{FF2B5EF4-FFF2-40B4-BE49-F238E27FC236}">
                  <a16:creationId xmlns:a16="http://schemas.microsoft.com/office/drawing/2014/main" id="{E412D271-095D-49CA-5116-E9B5735F3A24}"/>
                </a:ext>
              </a:extLst>
            </p:cNvPr>
            <p:cNvSpPr/>
            <p:nvPr/>
          </p:nvSpPr>
          <p:spPr>
            <a:xfrm>
              <a:off x="8212525" y="3545356"/>
              <a:ext cx="1224623" cy="2411562"/>
            </a:xfrm>
            <a:prstGeom prst="round2SameRect">
              <a:avLst>
                <a:gd name="adj1" fmla="val 41871"/>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77" name="Oval 76">
              <a:extLst>
                <a:ext uri="{FF2B5EF4-FFF2-40B4-BE49-F238E27FC236}">
                  <a16:creationId xmlns:a16="http://schemas.microsoft.com/office/drawing/2014/main" id="{60CD451F-AF1A-095B-F155-8A26B7EC9D3E}"/>
                </a:ext>
              </a:extLst>
            </p:cNvPr>
            <p:cNvSpPr/>
            <p:nvPr/>
          </p:nvSpPr>
          <p:spPr>
            <a:xfrm>
              <a:off x="8212539" y="2226754"/>
              <a:ext cx="1238543" cy="123854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nvGrpSpPr>
            <p:cNvPr id="78" name="Group 77">
              <a:extLst>
                <a:ext uri="{FF2B5EF4-FFF2-40B4-BE49-F238E27FC236}">
                  <a16:creationId xmlns:a16="http://schemas.microsoft.com/office/drawing/2014/main" id="{B0FDC230-3149-B2FF-9966-C398BD94458E}"/>
                </a:ext>
              </a:extLst>
            </p:cNvPr>
            <p:cNvGrpSpPr/>
            <p:nvPr/>
          </p:nvGrpSpPr>
          <p:grpSpPr>
            <a:xfrm rot="507905">
              <a:off x="7838339" y="3815940"/>
              <a:ext cx="553322" cy="1525212"/>
              <a:chOff x="7916671" y="3937945"/>
              <a:chExt cx="553322" cy="1525212"/>
            </a:xfrm>
            <a:grpFill/>
          </p:grpSpPr>
          <p:sp>
            <p:nvSpPr>
              <p:cNvPr id="82" name="Round Same Side Corner Rectangle 25">
                <a:extLst>
                  <a:ext uri="{FF2B5EF4-FFF2-40B4-BE49-F238E27FC236}">
                    <a16:creationId xmlns:a16="http://schemas.microsoft.com/office/drawing/2014/main" id="{1144D5B9-66E6-8BDD-04E0-DF880A39061D}"/>
                  </a:ext>
                </a:extLst>
              </p:cNvPr>
              <p:cNvSpPr/>
              <p:nvPr/>
            </p:nvSpPr>
            <p:spPr>
              <a:xfrm rot="11570187">
                <a:off x="8118418" y="3937945"/>
                <a:ext cx="351575" cy="1086828"/>
              </a:xfrm>
              <a:prstGeom prst="round2SameRect">
                <a:avLst>
                  <a:gd name="adj1" fmla="val 493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83" name="Oval 82">
                <a:extLst>
                  <a:ext uri="{FF2B5EF4-FFF2-40B4-BE49-F238E27FC236}">
                    <a16:creationId xmlns:a16="http://schemas.microsoft.com/office/drawing/2014/main" id="{6F6B6EF5-C0D7-520F-E69D-F77FC5FAC882}"/>
                  </a:ext>
                </a:extLst>
              </p:cNvPr>
              <p:cNvSpPr/>
              <p:nvPr/>
            </p:nvSpPr>
            <p:spPr>
              <a:xfrm>
                <a:off x="7916671" y="5050247"/>
                <a:ext cx="412910" cy="41291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nvGrpSpPr>
            <p:cNvPr id="79" name="Group 78">
              <a:extLst>
                <a:ext uri="{FF2B5EF4-FFF2-40B4-BE49-F238E27FC236}">
                  <a16:creationId xmlns:a16="http://schemas.microsoft.com/office/drawing/2014/main" id="{3B36F12B-9153-67A7-758E-F1CEA14FA23E}"/>
                </a:ext>
              </a:extLst>
            </p:cNvPr>
            <p:cNvGrpSpPr/>
            <p:nvPr/>
          </p:nvGrpSpPr>
          <p:grpSpPr>
            <a:xfrm rot="21105829" flipH="1">
              <a:off x="9243874" y="3806245"/>
              <a:ext cx="564104" cy="1525212"/>
              <a:chOff x="7916671" y="3937945"/>
              <a:chExt cx="553322" cy="1525212"/>
            </a:xfrm>
            <a:grpFill/>
          </p:grpSpPr>
          <p:sp>
            <p:nvSpPr>
              <p:cNvPr id="80" name="Round Same Side Corner Rectangle 25">
                <a:extLst>
                  <a:ext uri="{FF2B5EF4-FFF2-40B4-BE49-F238E27FC236}">
                    <a16:creationId xmlns:a16="http://schemas.microsoft.com/office/drawing/2014/main" id="{C9A01C2E-864D-1F52-B2B9-DEBE6462BE6C}"/>
                  </a:ext>
                </a:extLst>
              </p:cNvPr>
              <p:cNvSpPr/>
              <p:nvPr/>
            </p:nvSpPr>
            <p:spPr>
              <a:xfrm rot="11570187">
                <a:off x="8118418" y="3937945"/>
                <a:ext cx="351575" cy="1086828"/>
              </a:xfrm>
              <a:prstGeom prst="round2SameRect">
                <a:avLst>
                  <a:gd name="adj1" fmla="val 493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81" name="Oval 80">
                <a:extLst>
                  <a:ext uri="{FF2B5EF4-FFF2-40B4-BE49-F238E27FC236}">
                    <a16:creationId xmlns:a16="http://schemas.microsoft.com/office/drawing/2014/main" id="{9E47DBA1-1DF0-9A1E-5253-DB505B97A2BF}"/>
                  </a:ext>
                </a:extLst>
              </p:cNvPr>
              <p:cNvSpPr/>
              <p:nvPr/>
            </p:nvSpPr>
            <p:spPr>
              <a:xfrm>
                <a:off x="7916671" y="5050247"/>
                <a:ext cx="412910" cy="41291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grpSp>
        <p:nvGrpSpPr>
          <p:cNvPr id="84" name="Group 83">
            <a:extLst>
              <a:ext uri="{FF2B5EF4-FFF2-40B4-BE49-F238E27FC236}">
                <a16:creationId xmlns:a16="http://schemas.microsoft.com/office/drawing/2014/main" id="{A3FE982E-B001-99B7-78CE-B42A2F85A1D7}"/>
              </a:ext>
            </a:extLst>
          </p:cNvPr>
          <p:cNvGrpSpPr/>
          <p:nvPr/>
        </p:nvGrpSpPr>
        <p:grpSpPr>
          <a:xfrm>
            <a:off x="1408884" y="5368364"/>
            <a:ext cx="280059" cy="530385"/>
            <a:chOff x="7838339" y="2226754"/>
            <a:chExt cx="1969639" cy="3730164"/>
          </a:xfrm>
          <a:solidFill>
            <a:schemeClr val="accent4"/>
          </a:solidFill>
        </p:grpSpPr>
        <p:sp>
          <p:nvSpPr>
            <p:cNvPr id="85" name="Round Same Side Corner Rectangle 3">
              <a:extLst>
                <a:ext uri="{FF2B5EF4-FFF2-40B4-BE49-F238E27FC236}">
                  <a16:creationId xmlns:a16="http://schemas.microsoft.com/office/drawing/2014/main" id="{FAE27D9A-358C-B192-6494-FAC4F703CC30}"/>
                </a:ext>
              </a:extLst>
            </p:cNvPr>
            <p:cNvSpPr/>
            <p:nvPr/>
          </p:nvSpPr>
          <p:spPr>
            <a:xfrm>
              <a:off x="8212525" y="3545356"/>
              <a:ext cx="1224623" cy="2411562"/>
            </a:xfrm>
            <a:prstGeom prst="round2SameRect">
              <a:avLst>
                <a:gd name="adj1" fmla="val 41871"/>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86" name="Oval 85">
              <a:extLst>
                <a:ext uri="{FF2B5EF4-FFF2-40B4-BE49-F238E27FC236}">
                  <a16:creationId xmlns:a16="http://schemas.microsoft.com/office/drawing/2014/main" id="{5C219393-A687-5A7D-DFAF-C5CCEC5FFF89}"/>
                </a:ext>
              </a:extLst>
            </p:cNvPr>
            <p:cNvSpPr/>
            <p:nvPr/>
          </p:nvSpPr>
          <p:spPr>
            <a:xfrm>
              <a:off x="8212539" y="2226754"/>
              <a:ext cx="1238543" cy="123854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nvGrpSpPr>
            <p:cNvPr id="87" name="Group 86">
              <a:extLst>
                <a:ext uri="{FF2B5EF4-FFF2-40B4-BE49-F238E27FC236}">
                  <a16:creationId xmlns:a16="http://schemas.microsoft.com/office/drawing/2014/main" id="{E9790571-DC03-EF7E-2B6A-9BD4A1BC10AC}"/>
                </a:ext>
              </a:extLst>
            </p:cNvPr>
            <p:cNvGrpSpPr/>
            <p:nvPr/>
          </p:nvGrpSpPr>
          <p:grpSpPr>
            <a:xfrm rot="507905">
              <a:off x="7838339" y="3815940"/>
              <a:ext cx="553322" cy="1525212"/>
              <a:chOff x="7916671" y="3937945"/>
              <a:chExt cx="553322" cy="1525212"/>
            </a:xfrm>
            <a:grpFill/>
          </p:grpSpPr>
          <p:sp>
            <p:nvSpPr>
              <p:cNvPr id="91" name="Round Same Side Corner Rectangle 25">
                <a:extLst>
                  <a:ext uri="{FF2B5EF4-FFF2-40B4-BE49-F238E27FC236}">
                    <a16:creationId xmlns:a16="http://schemas.microsoft.com/office/drawing/2014/main" id="{46BC376B-9A2D-980B-089A-97186B4659CD}"/>
                  </a:ext>
                </a:extLst>
              </p:cNvPr>
              <p:cNvSpPr/>
              <p:nvPr/>
            </p:nvSpPr>
            <p:spPr>
              <a:xfrm rot="11570187">
                <a:off x="8118418" y="3937945"/>
                <a:ext cx="351575" cy="1086828"/>
              </a:xfrm>
              <a:prstGeom prst="round2SameRect">
                <a:avLst>
                  <a:gd name="adj1" fmla="val 493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92" name="Oval 91">
                <a:extLst>
                  <a:ext uri="{FF2B5EF4-FFF2-40B4-BE49-F238E27FC236}">
                    <a16:creationId xmlns:a16="http://schemas.microsoft.com/office/drawing/2014/main" id="{37CE40BE-D7AC-4DCD-CC98-96FC162AFC56}"/>
                  </a:ext>
                </a:extLst>
              </p:cNvPr>
              <p:cNvSpPr/>
              <p:nvPr/>
            </p:nvSpPr>
            <p:spPr>
              <a:xfrm>
                <a:off x="7916671" y="5050247"/>
                <a:ext cx="412910" cy="41291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nvGrpSpPr>
            <p:cNvPr id="88" name="Group 87">
              <a:extLst>
                <a:ext uri="{FF2B5EF4-FFF2-40B4-BE49-F238E27FC236}">
                  <a16:creationId xmlns:a16="http://schemas.microsoft.com/office/drawing/2014/main" id="{C6407572-CF56-9B5D-B63A-F7B1D37D8FDE}"/>
                </a:ext>
              </a:extLst>
            </p:cNvPr>
            <p:cNvGrpSpPr/>
            <p:nvPr/>
          </p:nvGrpSpPr>
          <p:grpSpPr>
            <a:xfrm rot="21105829" flipH="1">
              <a:off x="9243874" y="3806245"/>
              <a:ext cx="564104" cy="1525212"/>
              <a:chOff x="7916671" y="3937945"/>
              <a:chExt cx="553322" cy="1525212"/>
            </a:xfrm>
            <a:grpFill/>
          </p:grpSpPr>
          <p:sp>
            <p:nvSpPr>
              <p:cNvPr id="89" name="Round Same Side Corner Rectangle 25">
                <a:extLst>
                  <a:ext uri="{FF2B5EF4-FFF2-40B4-BE49-F238E27FC236}">
                    <a16:creationId xmlns:a16="http://schemas.microsoft.com/office/drawing/2014/main" id="{36CABC44-4AA1-45F7-92A4-731258299837}"/>
                  </a:ext>
                </a:extLst>
              </p:cNvPr>
              <p:cNvSpPr/>
              <p:nvPr/>
            </p:nvSpPr>
            <p:spPr>
              <a:xfrm rot="11570187">
                <a:off x="8118418" y="3937945"/>
                <a:ext cx="351575" cy="1086828"/>
              </a:xfrm>
              <a:prstGeom prst="round2SameRect">
                <a:avLst>
                  <a:gd name="adj1" fmla="val 493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90" name="Oval 89">
                <a:extLst>
                  <a:ext uri="{FF2B5EF4-FFF2-40B4-BE49-F238E27FC236}">
                    <a16:creationId xmlns:a16="http://schemas.microsoft.com/office/drawing/2014/main" id="{67E8355E-CD59-46BC-0607-FECA5ED1D8D2}"/>
                  </a:ext>
                </a:extLst>
              </p:cNvPr>
              <p:cNvSpPr/>
              <p:nvPr/>
            </p:nvSpPr>
            <p:spPr>
              <a:xfrm>
                <a:off x="7916671" y="5050247"/>
                <a:ext cx="412910" cy="41291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grpSp>
        <p:nvGrpSpPr>
          <p:cNvPr id="93" name="Group 92">
            <a:extLst>
              <a:ext uri="{FF2B5EF4-FFF2-40B4-BE49-F238E27FC236}">
                <a16:creationId xmlns:a16="http://schemas.microsoft.com/office/drawing/2014/main" id="{163897A8-5BC3-1640-FBAF-ADC12C02924F}"/>
              </a:ext>
            </a:extLst>
          </p:cNvPr>
          <p:cNvGrpSpPr/>
          <p:nvPr/>
        </p:nvGrpSpPr>
        <p:grpSpPr>
          <a:xfrm>
            <a:off x="1048646" y="5368364"/>
            <a:ext cx="280059" cy="530385"/>
            <a:chOff x="7838339" y="2226754"/>
            <a:chExt cx="1969639" cy="3730164"/>
          </a:xfrm>
          <a:solidFill>
            <a:schemeClr val="accent4"/>
          </a:solidFill>
        </p:grpSpPr>
        <p:sp>
          <p:nvSpPr>
            <p:cNvPr id="94" name="Round Same Side Corner Rectangle 3">
              <a:extLst>
                <a:ext uri="{FF2B5EF4-FFF2-40B4-BE49-F238E27FC236}">
                  <a16:creationId xmlns:a16="http://schemas.microsoft.com/office/drawing/2014/main" id="{21F95DB6-AEF7-33C9-4155-2229215F8A30}"/>
                </a:ext>
              </a:extLst>
            </p:cNvPr>
            <p:cNvSpPr/>
            <p:nvPr/>
          </p:nvSpPr>
          <p:spPr>
            <a:xfrm>
              <a:off x="8212525" y="3545356"/>
              <a:ext cx="1224623" cy="2411562"/>
            </a:xfrm>
            <a:prstGeom prst="round2SameRect">
              <a:avLst>
                <a:gd name="adj1" fmla="val 41871"/>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95" name="Oval 94">
              <a:extLst>
                <a:ext uri="{FF2B5EF4-FFF2-40B4-BE49-F238E27FC236}">
                  <a16:creationId xmlns:a16="http://schemas.microsoft.com/office/drawing/2014/main" id="{515DB8A6-A7C8-5C6D-33C3-F237B9B54138}"/>
                </a:ext>
              </a:extLst>
            </p:cNvPr>
            <p:cNvSpPr/>
            <p:nvPr/>
          </p:nvSpPr>
          <p:spPr>
            <a:xfrm>
              <a:off x="8212539" y="2226754"/>
              <a:ext cx="1238543" cy="123854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nvGrpSpPr>
            <p:cNvPr id="96" name="Group 95">
              <a:extLst>
                <a:ext uri="{FF2B5EF4-FFF2-40B4-BE49-F238E27FC236}">
                  <a16:creationId xmlns:a16="http://schemas.microsoft.com/office/drawing/2014/main" id="{878684C3-A38D-4005-3837-CEFE387DD200}"/>
                </a:ext>
              </a:extLst>
            </p:cNvPr>
            <p:cNvGrpSpPr/>
            <p:nvPr/>
          </p:nvGrpSpPr>
          <p:grpSpPr>
            <a:xfrm rot="507905">
              <a:off x="7838339" y="3815940"/>
              <a:ext cx="553322" cy="1525212"/>
              <a:chOff x="7916671" y="3937945"/>
              <a:chExt cx="553322" cy="1525212"/>
            </a:xfrm>
            <a:grpFill/>
          </p:grpSpPr>
          <p:sp>
            <p:nvSpPr>
              <p:cNvPr id="100" name="Round Same Side Corner Rectangle 25">
                <a:extLst>
                  <a:ext uri="{FF2B5EF4-FFF2-40B4-BE49-F238E27FC236}">
                    <a16:creationId xmlns:a16="http://schemas.microsoft.com/office/drawing/2014/main" id="{6170CFF8-6138-F198-BD19-4A6C461AAF99}"/>
                  </a:ext>
                </a:extLst>
              </p:cNvPr>
              <p:cNvSpPr/>
              <p:nvPr/>
            </p:nvSpPr>
            <p:spPr>
              <a:xfrm rot="11570187">
                <a:off x="8118418" y="3937945"/>
                <a:ext cx="351575" cy="1086828"/>
              </a:xfrm>
              <a:prstGeom prst="round2SameRect">
                <a:avLst>
                  <a:gd name="adj1" fmla="val 493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01" name="Oval 100">
                <a:extLst>
                  <a:ext uri="{FF2B5EF4-FFF2-40B4-BE49-F238E27FC236}">
                    <a16:creationId xmlns:a16="http://schemas.microsoft.com/office/drawing/2014/main" id="{FBB5827A-075B-D8A0-24A7-DF1E7F141AD1}"/>
                  </a:ext>
                </a:extLst>
              </p:cNvPr>
              <p:cNvSpPr/>
              <p:nvPr/>
            </p:nvSpPr>
            <p:spPr>
              <a:xfrm>
                <a:off x="7916671" y="5050247"/>
                <a:ext cx="412910" cy="41291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nvGrpSpPr>
            <p:cNvPr id="97" name="Group 96">
              <a:extLst>
                <a:ext uri="{FF2B5EF4-FFF2-40B4-BE49-F238E27FC236}">
                  <a16:creationId xmlns:a16="http://schemas.microsoft.com/office/drawing/2014/main" id="{A0BBE088-9E4B-8F57-DB6F-49668F0456DB}"/>
                </a:ext>
              </a:extLst>
            </p:cNvPr>
            <p:cNvGrpSpPr/>
            <p:nvPr/>
          </p:nvGrpSpPr>
          <p:grpSpPr>
            <a:xfrm rot="21105829" flipH="1">
              <a:off x="9243874" y="3806245"/>
              <a:ext cx="564104" cy="1525212"/>
              <a:chOff x="7916671" y="3937945"/>
              <a:chExt cx="553322" cy="1525212"/>
            </a:xfrm>
            <a:grpFill/>
          </p:grpSpPr>
          <p:sp>
            <p:nvSpPr>
              <p:cNvPr id="98" name="Round Same Side Corner Rectangle 25">
                <a:extLst>
                  <a:ext uri="{FF2B5EF4-FFF2-40B4-BE49-F238E27FC236}">
                    <a16:creationId xmlns:a16="http://schemas.microsoft.com/office/drawing/2014/main" id="{A44514A4-60ED-A233-F9C4-B214F6E81E0F}"/>
                  </a:ext>
                </a:extLst>
              </p:cNvPr>
              <p:cNvSpPr/>
              <p:nvPr/>
            </p:nvSpPr>
            <p:spPr>
              <a:xfrm rot="11570187">
                <a:off x="8118418" y="3937945"/>
                <a:ext cx="351575" cy="1086828"/>
              </a:xfrm>
              <a:prstGeom prst="round2SameRect">
                <a:avLst>
                  <a:gd name="adj1" fmla="val 493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99" name="Oval 98">
                <a:extLst>
                  <a:ext uri="{FF2B5EF4-FFF2-40B4-BE49-F238E27FC236}">
                    <a16:creationId xmlns:a16="http://schemas.microsoft.com/office/drawing/2014/main" id="{B995DD27-AB8C-F64A-6B3A-49BD69DD66B1}"/>
                  </a:ext>
                </a:extLst>
              </p:cNvPr>
              <p:cNvSpPr/>
              <p:nvPr/>
            </p:nvSpPr>
            <p:spPr>
              <a:xfrm>
                <a:off x="7916671" y="5050247"/>
                <a:ext cx="412910" cy="41291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grpSp>
        <p:nvGrpSpPr>
          <p:cNvPr id="102" name="Group 101">
            <a:extLst>
              <a:ext uri="{FF2B5EF4-FFF2-40B4-BE49-F238E27FC236}">
                <a16:creationId xmlns:a16="http://schemas.microsoft.com/office/drawing/2014/main" id="{503B0A61-049B-3448-05DD-F9D3D16A5C83}"/>
              </a:ext>
            </a:extLst>
          </p:cNvPr>
          <p:cNvGrpSpPr/>
          <p:nvPr/>
        </p:nvGrpSpPr>
        <p:grpSpPr>
          <a:xfrm>
            <a:off x="681016" y="5368364"/>
            <a:ext cx="280059" cy="530385"/>
            <a:chOff x="7838339" y="2226754"/>
            <a:chExt cx="1969639" cy="3730164"/>
          </a:xfrm>
          <a:solidFill>
            <a:schemeClr val="accent4"/>
          </a:solidFill>
        </p:grpSpPr>
        <p:sp>
          <p:nvSpPr>
            <p:cNvPr id="103" name="Round Same Side Corner Rectangle 3">
              <a:extLst>
                <a:ext uri="{FF2B5EF4-FFF2-40B4-BE49-F238E27FC236}">
                  <a16:creationId xmlns:a16="http://schemas.microsoft.com/office/drawing/2014/main" id="{E3AD00FD-3ADE-D37D-8E16-325204161001}"/>
                </a:ext>
              </a:extLst>
            </p:cNvPr>
            <p:cNvSpPr/>
            <p:nvPr/>
          </p:nvSpPr>
          <p:spPr>
            <a:xfrm>
              <a:off x="8212525" y="3545356"/>
              <a:ext cx="1224623" cy="2411562"/>
            </a:xfrm>
            <a:prstGeom prst="round2SameRect">
              <a:avLst>
                <a:gd name="adj1" fmla="val 41871"/>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04" name="Oval 103">
              <a:extLst>
                <a:ext uri="{FF2B5EF4-FFF2-40B4-BE49-F238E27FC236}">
                  <a16:creationId xmlns:a16="http://schemas.microsoft.com/office/drawing/2014/main" id="{314C0F1F-744B-C572-6540-787C5C63D751}"/>
                </a:ext>
              </a:extLst>
            </p:cNvPr>
            <p:cNvSpPr/>
            <p:nvPr/>
          </p:nvSpPr>
          <p:spPr>
            <a:xfrm>
              <a:off x="8212539" y="2226754"/>
              <a:ext cx="1238543" cy="123854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nvGrpSpPr>
            <p:cNvPr id="105" name="Group 104">
              <a:extLst>
                <a:ext uri="{FF2B5EF4-FFF2-40B4-BE49-F238E27FC236}">
                  <a16:creationId xmlns:a16="http://schemas.microsoft.com/office/drawing/2014/main" id="{7317CCB4-6116-2E21-5758-2CD998F9DB4C}"/>
                </a:ext>
              </a:extLst>
            </p:cNvPr>
            <p:cNvGrpSpPr/>
            <p:nvPr/>
          </p:nvGrpSpPr>
          <p:grpSpPr>
            <a:xfrm rot="507905">
              <a:off x="7838339" y="3815940"/>
              <a:ext cx="553322" cy="1525212"/>
              <a:chOff x="7916671" y="3937945"/>
              <a:chExt cx="553322" cy="1525212"/>
            </a:xfrm>
            <a:grpFill/>
          </p:grpSpPr>
          <p:sp>
            <p:nvSpPr>
              <p:cNvPr id="109" name="Round Same Side Corner Rectangle 25">
                <a:extLst>
                  <a:ext uri="{FF2B5EF4-FFF2-40B4-BE49-F238E27FC236}">
                    <a16:creationId xmlns:a16="http://schemas.microsoft.com/office/drawing/2014/main" id="{3CEB0578-7914-1A70-6D98-9CD84070F820}"/>
                  </a:ext>
                </a:extLst>
              </p:cNvPr>
              <p:cNvSpPr/>
              <p:nvPr/>
            </p:nvSpPr>
            <p:spPr>
              <a:xfrm rot="11570187">
                <a:off x="8118418" y="3937945"/>
                <a:ext cx="351575" cy="1086828"/>
              </a:xfrm>
              <a:prstGeom prst="round2SameRect">
                <a:avLst>
                  <a:gd name="adj1" fmla="val 493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10" name="Oval 109">
                <a:extLst>
                  <a:ext uri="{FF2B5EF4-FFF2-40B4-BE49-F238E27FC236}">
                    <a16:creationId xmlns:a16="http://schemas.microsoft.com/office/drawing/2014/main" id="{528A2225-AD41-7A27-FC9F-BBE8F937C2CA}"/>
                  </a:ext>
                </a:extLst>
              </p:cNvPr>
              <p:cNvSpPr/>
              <p:nvPr/>
            </p:nvSpPr>
            <p:spPr>
              <a:xfrm>
                <a:off x="7916671" y="5050247"/>
                <a:ext cx="412910" cy="41291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nvGrpSpPr>
            <p:cNvPr id="106" name="Group 105">
              <a:extLst>
                <a:ext uri="{FF2B5EF4-FFF2-40B4-BE49-F238E27FC236}">
                  <a16:creationId xmlns:a16="http://schemas.microsoft.com/office/drawing/2014/main" id="{9EF7BCAE-BB09-DB0D-E0D5-5AF41001D1A9}"/>
                </a:ext>
              </a:extLst>
            </p:cNvPr>
            <p:cNvGrpSpPr/>
            <p:nvPr/>
          </p:nvGrpSpPr>
          <p:grpSpPr>
            <a:xfrm rot="21105829" flipH="1">
              <a:off x="9243874" y="3806245"/>
              <a:ext cx="564104" cy="1525212"/>
              <a:chOff x="7916671" y="3937945"/>
              <a:chExt cx="553322" cy="1525212"/>
            </a:xfrm>
            <a:grpFill/>
          </p:grpSpPr>
          <p:sp>
            <p:nvSpPr>
              <p:cNvPr id="107" name="Round Same Side Corner Rectangle 25">
                <a:extLst>
                  <a:ext uri="{FF2B5EF4-FFF2-40B4-BE49-F238E27FC236}">
                    <a16:creationId xmlns:a16="http://schemas.microsoft.com/office/drawing/2014/main" id="{DC2183FC-BBBB-BBE1-2187-558F2ECD9491}"/>
                  </a:ext>
                </a:extLst>
              </p:cNvPr>
              <p:cNvSpPr/>
              <p:nvPr/>
            </p:nvSpPr>
            <p:spPr>
              <a:xfrm rot="11570187">
                <a:off x="8118418" y="3937945"/>
                <a:ext cx="351575" cy="1086828"/>
              </a:xfrm>
              <a:prstGeom prst="round2SameRect">
                <a:avLst>
                  <a:gd name="adj1" fmla="val 493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08" name="Oval 107">
                <a:extLst>
                  <a:ext uri="{FF2B5EF4-FFF2-40B4-BE49-F238E27FC236}">
                    <a16:creationId xmlns:a16="http://schemas.microsoft.com/office/drawing/2014/main" id="{B0DDB7BF-2D83-6A1D-C580-B2ACB3BE9550}"/>
                  </a:ext>
                </a:extLst>
              </p:cNvPr>
              <p:cNvSpPr/>
              <p:nvPr/>
            </p:nvSpPr>
            <p:spPr>
              <a:xfrm>
                <a:off x="7916671" y="5050247"/>
                <a:ext cx="412910" cy="41291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grpSp>
        <p:nvGrpSpPr>
          <p:cNvPr id="111" name="Group 110">
            <a:extLst>
              <a:ext uri="{FF2B5EF4-FFF2-40B4-BE49-F238E27FC236}">
                <a16:creationId xmlns:a16="http://schemas.microsoft.com/office/drawing/2014/main" id="{A4D3DF34-9EDA-EAFE-D808-2CC57485A9BF}"/>
              </a:ext>
            </a:extLst>
          </p:cNvPr>
          <p:cNvGrpSpPr/>
          <p:nvPr/>
        </p:nvGrpSpPr>
        <p:grpSpPr>
          <a:xfrm>
            <a:off x="308014" y="5368364"/>
            <a:ext cx="280059" cy="530385"/>
            <a:chOff x="7838339" y="2226754"/>
            <a:chExt cx="1969639" cy="3730164"/>
          </a:xfrm>
          <a:solidFill>
            <a:schemeClr val="accent4"/>
          </a:solidFill>
        </p:grpSpPr>
        <p:sp>
          <p:nvSpPr>
            <p:cNvPr id="112" name="Round Same Side Corner Rectangle 3">
              <a:extLst>
                <a:ext uri="{FF2B5EF4-FFF2-40B4-BE49-F238E27FC236}">
                  <a16:creationId xmlns:a16="http://schemas.microsoft.com/office/drawing/2014/main" id="{95120DA7-E1C2-2ABE-630D-4AC0E6DC6F84}"/>
                </a:ext>
              </a:extLst>
            </p:cNvPr>
            <p:cNvSpPr/>
            <p:nvPr/>
          </p:nvSpPr>
          <p:spPr>
            <a:xfrm>
              <a:off x="8212525" y="3545356"/>
              <a:ext cx="1224623" cy="2411562"/>
            </a:xfrm>
            <a:prstGeom prst="round2SameRect">
              <a:avLst>
                <a:gd name="adj1" fmla="val 41871"/>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13" name="Oval 112">
              <a:extLst>
                <a:ext uri="{FF2B5EF4-FFF2-40B4-BE49-F238E27FC236}">
                  <a16:creationId xmlns:a16="http://schemas.microsoft.com/office/drawing/2014/main" id="{0BDE6951-EEC3-1C24-DFF4-8655E8BFD331}"/>
                </a:ext>
              </a:extLst>
            </p:cNvPr>
            <p:cNvSpPr/>
            <p:nvPr/>
          </p:nvSpPr>
          <p:spPr>
            <a:xfrm>
              <a:off x="8212539" y="2226754"/>
              <a:ext cx="1238543" cy="123854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nvGrpSpPr>
            <p:cNvPr id="114" name="Group 113">
              <a:extLst>
                <a:ext uri="{FF2B5EF4-FFF2-40B4-BE49-F238E27FC236}">
                  <a16:creationId xmlns:a16="http://schemas.microsoft.com/office/drawing/2014/main" id="{B20FFFF3-3914-676B-BA93-99C4379A59CD}"/>
                </a:ext>
              </a:extLst>
            </p:cNvPr>
            <p:cNvGrpSpPr/>
            <p:nvPr/>
          </p:nvGrpSpPr>
          <p:grpSpPr>
            <a:xfrm rot="507905">
              <a:off x="7838339" y="3815940"/>
              <a:ext cx="553322" cy="1525212"/>
              <a:chOff x="7916671" y="3937945"/>
              <a:chExt cx="553322" cy="1525212"/>
            </a:xfrm>
            <a:grpFill/>
          </p:grpSpPr>
          <p:sp>
            <p:nvSpPr>
              <p:cNvPr id="118" name="Round Same Side Corner Rectangle 25">
                <a:extLst>
                  <a:ext uri="{FF2B5EF4-FFF2-40B4-BE49-F238E27FC236}">
                    <a16:creationId xmlns:a16="http://schemas.microsoft.com/office/drawing/2014/main" id="{AFAC7EC6-C38F-369E-FB1E-A3BC46855BF5}"/>
                  </a:ext>
                </a:extLst>
              </p:cNvPr>
              <p:cNvSpPr/>
              <p:nvPr/>
            </p:nvSpPr>
            <p:spPr>
              <a:xfrm rot="11570187">
                <a:off x="8118418" y="3937945"/>
                <a:ext cx="351575" cy="1086828"/>
              </a:xfrm>
              <a:prstGeom prst="round2SameRect">
                <a:avLst>
                  <a:gd name="adj1" fmla="val 493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19" name="Oval 118">
                <a:extLst>
                  <a:ext uri="{FF2B5EF4-FFF2-40B4-BE49-F238E27FC236}">
                    <a16:creationId xmlns:a16="http://schemas.microsoft.com/office/drawing/2014/main" id="{E796ABF6-FF57-EE09-5585-8F40B397B548}"/>
                  </a:ext>
                </a:extLst>
              </p:cNvPr>
              <p:cNvSpPr/>
              <p:nvPr/>
            </p:nvSpPr>
            <p:spPr>
              <a:xfrm>
                <a:off x="7916671" y="5050247"/>
                <a:ext cx="412910" cy="41291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nvGrpSpPr>
            <p:cNvPr id="115" name="Group 114">
              <a:extLst>
                <a:ext uri="{FF2B5EF4-FFF2-40B4-BE49-F238E27FC236}">
                  <a16:creationId xmlns:a16="http://schemas.microsoft.com/office/drawing/2014/main" id="{964021D8-311C-824D-564B-6B694350375F}"/>
                </a:ext>
              </a:extLst>
            </p:cNvPr>
            <p:cNvGrpSpPr/>
            <p:nvPr/>
          </p:nvGrpSpPr>
          <p:grpSpPr>
            <a:xfrm rot="21105829" flipH="1">
              <a:off x="9243874" y="3806245"/>
              <a:ext cx="564104" cy="1525212"/>
              <a:chOff x="7916671" y="3937945"/>
              <a:chExt cx="553322" cy="1525212"/>
            </a:xfrm>
            <a:grpFill/>
          </p:grpSpPr>
          <p:sp>
            <p:nvSpPr>
              <p:cNvPr id="116" name="Round Same Side Corner Rectangle 25">
                <a:extLst>
                  <a:ext uri="{FF2B5EF4-FFF2-40B4-BE49-F238E27FC236}">
                    <a16:creationId xmlns:a16="http://schemas.microsoft.com/office/drawing/2014/main" id="{0E85F7DB-DFD1-5D06-FAC7-3480DC87714E}"/>
                  </a:ext>
                </a:extLst>
              </p:cNvPr>
              <p:cNvSpPr/>
              <p:nvPr/>
            </p:nvSpPr>
            <p:spPr>
              <a:xfrm rot="11570187">
                <a:off x="8118418" y="3937945"/>
                <a:ext cx="351575" cy="1086828"/>
              </a:xfrm>
              <a:prstGeom prst="round2SameRect">
                <a:avLst>
                  <a:gd name="adj1" fmla="val 493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17" name="Oval 116">
                <a:extLst>
                  <a:ext uri="{FF2B5EF4-FFF2-40B4-BE49-F238E27FC236}">
                    <a16:creationId xmlns:a16="http://schemas.microsoft.com/office/drawing/2014/main" id="{25D8970F-1EF5-7FD0-5F9B-3EB5898F51AA}"/>
                  </a:ext>
                </a:extLst>
              </p:cNvPr>
              <p:cNvSpPr/>
              <p:nvPr/>
            </p:nvSpPr>
            <p:spPr>
              <a:xfrm>
                <a:off x="7916671" y="5050247"/>
                <a:ext cx="412910" cy="41291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grpSp>
        <p:nvGrpSpPr>
          <p:cNvPr id="120" name="Group 119">
            <a:extLst>
              <a:ext uri="{FF2B5EF4-FFF2-40B4-BE49-F238E27FC236}">
                <a16:creationId xmlns:a16="http://schemas.microsoft.com/office/drawing/2014/main" id="{6547DA60-347F-084B-BB26-7BA5A61DC3D7}"/>
              </a:ext>
            </a:extLst>
          </p:cNvPr>
          <p:cNvGrpSpPr/>
          <p:nvPr/>
        </p:nvGrpSpPr>
        <p:grpSpPr>
          <a:xfrm>
            <a:off x="3226377" y="4192380"/>
            <a:ext cx="280059" cy="530385"/>
            <a:chOff x="7838339" y="2226754"/>
            <a:chExt cx="1969639" cy="3730164"/>
          </a:xfrm>
          <a:solidFill>
            <a:schemeClr val="accent4"/>
          </a:solidFill>
        </p:grpSpPr>
        <p:sp>
          <p:nvSpPr>
            <p:cNvPr id="121" name="Round Same Side Corner Rectangle 3">
              <a:extLst>
                <a:ext uri="{FF2B5EF4-FFF2-40B4-BE49-F238E27FC236}">
                  <a16:creationId xmlns:a16="http://schemas.microsoft.com/office/drawing/2014/main" id="{88946400-C22A-54B3-1C26-12559633430A}"/>
                </a:ext>
              </a:extLst>
            </p:cNvPr>
            <p:cNvSpPr/>
            <p:nvPr/>
          </p:nvSpPr>
          <p:spPr>
            <a:xfrm>
              <a:off x="8212525" y="3545356"/>
              <a:ext cx="1224623" cy="2411562"/>
            </a:xfrm>
            <a:prstGeom prst="round2SameRect">
              <a:avLst>
                <a:gd name="adj1" fmla="val 41871"/>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22" name="Oval 121">
              <a:extLst>
                <a:ext uri="{FF2B5EF4-FFF2-40B4-BE49-F238E27FC236}">
                  <a16:creationId xmlns:a16="http://schemas.microsoft.com/office/drawing/2014/main" id="{CF1007E6-B458-1437-4CA2-F96367F8F6B0}"/>
                </a:ext>
              </a:extLst>
            </p:cNvPr>
            <p:cNvSpPr/>
            <p:nvPr/>
          </p:nvSpPr>
          <p:spPr>
            <a:xfrm>
              <a:off x="8212539" y="2226754"/>
              <a:ext cx="1238543" cy="123854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nvGrpSpPr>
            <p:cNvPr id="123" name="Group 122">
              <a:extLst>
                <a:ext uri="{FF2B5EF4-FFF2-40B4-BE49-F238E27FC236}">
                  <a16:creationId xmlns:a16="http://schemas.microsoft.com/office/drawing/2014/main" id="{E8428ECC-EAA2-7214-97C5-8906C87C2F69}"/>
                </a:ext>
              </a:extLst>
            </p:cNvPr>
            <p:cNvGrpSpPr/>
            <p:nvPr/>
          </p:nvGrpSpPr>
          <p:grpSpPr>
            <a:xfrm rot="507905">
              <a:off x="7838339" y="3815940"/>
              <a:ext cx="553322" cy="1525212"/>
              <a:chOff x="7916671" y="3937945"/>
              <a:chExt cx="553322" cy="1525212"/>
            </a:xfrm>
            <a:grpFill/>
          </p:grpSpPr>
          <p:sp>
            <p:nvSpPr>
              <p:cNvPr id="127" name="Round Same Side Corner Rectangle 25">
                <a:extLst>
                  <a:ext uri="{FF2B5EF4-FFF2-40B4-BE49-F238E27FC236}">
                    <a16:creationId xmlns:a16="http://schemas.microsoft.com/office/drawing/2014/main" id="{A289DDBF-621E-AC8D-163D-28F2B8FCB3DE}"/>
                  </a:ext>
                </a:extLst>
              </p:cNvPr>
              <p:cNvSpPr/>
              <p:nvPr/>
            </p:nvSpPr>
            <p:spPr>
              <a:xfrm rot="11570187">
                <a:off x="8118418" y="3937945"/>
                <a:ext cx="351575" cy="1086828"/>
              </a:xfrm>
              <a:prstGeom prst="round2SameRect">
                <a:avLst>
                  <a:gd name="adj1" fmla="val 493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28" name="Oval 127">
                <a:extLst>
                  <a:ext uri="{FF2B5EF4-FFF2-40B4-BE49-F238E27FC236}">
                    <a16:creationId xmlns:a16="http://schemas.microsoft.com/office/drawing/2014/main" id="{EDCDA9C1-64FA-A110-048F-F410E175BF35}"/>
                  </a:ext>
                </a:extLst>
              </p:cNvPr>
              <p:cNvSpPr/>
              <p:nvPr/>
            </p:nvSpPr>
            <p:spPr>
              <a:xfrm>
                <a:off x="7916671" y="5050247"/>
                <a:ext cx="412910" cy="41291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nvGrpSpPr>
            <p:cNvPr id="124" name="Group 123">
              <a:extLst>
                <a:ext uri="{FF2B5EF4-FFF2-40B4-BE49-F238E27FC236}">
                  <a16:creationId xmlns:a16="http://schemas.microsoft.com/office/drawing/2014/main" id="{FB2F11B5-D1C4-D03E-89B9-25B4247386F9}"/>
                </a:ext>
              </a:extLst>
            </p:cNvPr>
            <p:cNvGrpSpPr/>
            <p:nvPr/>
          </p:nvGrpSpPr>
          <p:grpSpPr>
            <a:xfrm rot="21105829" flipH="1">
              <a:off x="9243874" y="3806245"/>
              <a:ext cx="564104" cy="1525212"/>
              <a:chOff x="7916671" y="3937945"/>
              <a:chExt cx="553322" cy="1525212"/>
            </a:xfrm>
            <a:grpFill/>
          </p:grpSpPr>
          <p:sp>
            <p:nvSpPr>
              <p:cNvPr id="125" name="Round Same Side Corner Rectangle 25">
                <a:extLst>
                  <a:ext uri="{FF2B5EF4-FFF2-40B4-BE49-F238E27FC236}">
                    <a16:creationId xmlns:a16="http://schemas.microsoft.com/office/drawing/2014/main" id="{B35E584C-8FAC-186D-A795-874AF3F921B2}"/>
                  </a:ext>
                </a:extLst>
              </p:cNvPr>
              <p:cNvSpPr/>
              <p:nvPr/>
            </p:nvSpPr>
            <p:spPr>
              <a:xfrm rot="11570187">
                <a:off x="8118418" y="3937945"/>
                <a:ext cx="351575" cy="1086828"/>
              </a:xfrm>
              <a:prstGeom prst="round2SameRect">
                <a:avLst>
                  <a:gd name="adj1" fmla="val 493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26" name="Oval 125">
                <a:extLst>
                  <a:ext uri="{FF2B5EF4-FFF2-40B4-BE49-F238E27FC236}">
                    <a16:creationId xmlns:a16="http://schemas.microsoft.com/office/drawing/2014/main" id="{6F736F80-5BBE-CD61-23DB-E5FEE2EA6F8E}"/>
                  </a:ext>
                </a:extLst>
              </p:cNvPr>
              <p:cNvSpPr/>
              <p:nvPr/>
            </p:nvSpPr>
            <p:spPr>
              <a:xfrm>
                <a:off x="7916671" y="5050247"/>
                <a:ext cx="412910" cy="41291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grpSp>
        <p:nvGrpSpPr>
          <p:cNvPr id="129" name="Group 128">
            <a:extLst>
              <a:ext uri="{FF2B5EF4-FFF2-40B4-BE49-F238E27FC236}">
                <a16:creationId xmlns:a16="http://schemas.microsoft.com/office/drawing/2014/main" id="{06C91E1C-A0A7-05AC-911C-7A165182862C}"/>
              </a:ext>
            </a:extLst>
          </p:cNvPr>
          <p:cNvGrpSpPr/>
          <p:nvPr/>
        </p:nvGrpSpPr>
        <p:grpSpPr>
          <a:xfrm>
            <a:off x="2866139" y="4192380"/>
            <a:ext cx="280059" cy="530385"/>
            <a:chOff x="7838339" y="2226754"/>
            <a:chExt cx="1969639" cy="3730164"/>
          </a:xfrm>
          <a:solidFill>
            <a:schemeClr val="accent4"/>
          </a:solidFill>
        </p:grpSpPr>
        <p:sp>
          <p:nvSpPr>
            <p:cNvPr id="130" name="Round Same Side Corner Rectangle 3">
              <a:extLst>
                <a:ext uri="{FF2B5EF4-FFF2-40B4-BE49-F238E27FC236}">
                  <a16:creationId xmlns:a16="http://schemas.microsoft.com/office/drawing/2014/main" id="{450E2368-0B2C-1486-175C-23DAEA35F307}"/>
                </a:ext>
              </a:extLst>
            </p:cNvPr>
            <p:cNvSpPr/>
            <p:nvPr/>
          </p:nvSpPr>
          <p:spPr>
            <a:xfrm>
              <a:off x="8212525" y="3545356"/>
              <a:ext cx="1224623" cy="2411562"/>
            </a:xfrm>
            <a:prstGeom prst="round2SameRect">
              <a:avLst>
                <a:gd name="adj1" fmla="val 41871"/>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31" name="Oval 130">
              <a:extLst>
                <a:ext uri="{FF2B5EF4-FFF2-40B4-BE49-F238E27FC236}">
                  <a16:creationId xmlns:a16="http://schemas.microsoft.com/office/drawing/2014/main" id="{14BABC96-3E21-5DB2-6D5E-C1A55241B431}"/>
                </a:ext>
              </a:extLst>
            </p:cNvPr>
            <p:cNvSpPr/>
            <p:nvPr/>
          </p:nvSpPr>
          <p:spPr>
            <a:xfrm>
              <a:off x="8212539" y="2226754"/>
              <a:ext cx="1238543" cy="123854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nvGrpSpPr>
            <p:cNvPr id="132" name="Group 131">
              <a:extLst>
                <a:ext uri="{FF2B5EF4-FFF2-40B4-BE49-F238E27FC236}">
                  <a16:creationId xmlns:a16="http://schemas.microsoft.com/office/drawing/2014/main" id="{B13D4470-7254-A787-FEEA-3A7582A0D3E5}"/>
                </a:ext>
              </a:extLst>
            </p:cNvPr>
            <p:cNvGrpSpPr/>
            <p:nvPr/>
          </p:nvGrpSpPr>
          <p:grpSpPr>
            <a:xfrm rot="507905">
              <a:off x="7838339" y="3815940"/>
              <a:ext cx="553322" cy="1525212"/>
              <a:chOff x="7916671" y="3937945"/>
              <a:chExt cx="553322" cy="1525212"/>
            </a:xfrm>
            <a:grpFill/>
          </p:grpSpPr>
          <p:sp>
            <p:nvSpPr>
              <p:cNvPr id="136" name="Round Same Side Corner Rectangle 25">
                <a:extLst>
                  <a:ext uri="{FF2B5EF4-FFF2-40B4-BE49-F238E27FC236}">
                    <a16:creationId xmlns:a16="http://schemas.microsoft.com/office/drawing/2014/main" id="{C004769A-5F76-377A-D486-0814E42686FE}"/>
                  </a:ext>
                </a:extLst>
              </p:cNvPr>
              <p:cNvSpPr/>
              <p:nvPr/>
            </p:nvSpPr>
            <p:spPr>
              <a:xfrm rot="11570187">
                <a:off x="8118418" y="3937945"/>
                <a:ext cx="351575" cy="1086828"/>
              </a:xfrm>
              <a:prstGeom prst="round2SameRect">
                <a:avLst>
                  <a:gd name="adj1" fmla="val 493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37" name="Oval 136">
                <a:extLst>
                  <a:ext uri="{FF2B5EF4-FFF2-40B4-BE49-F238E27FC236}">
                    <a16:creationId xmlns:a16="http://schemas.microsoft.com/office/drawing/2014/main" id="{431D272C-FA88-A58F-D8FA-D32183B0B1FB}"/>
                  </a:ext>
                </a:extLst>
              </p:cNvPr>
              <p:cNvSpPr/>
              <p:nvPr/>
            </p:nvSpPr>
            <p:spPr>
              <a:xfrm>
                <a:off x="7916671" y="5050247"/>
                <a:ext cx="412910" cy="41291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nvGrpSpPr>
            <p:cNvPr id="133" name="Group 132">
              <a:extLst>
                <a:ext uri="{FF2B5EF4-FFF2-40B4-BE49-F238E27FC236}">
                  <a16:creationId xmlns:a16="http://schemas.microsoft.com/office/drawing/2014/main" id="{9E90AF7D-7F9E-664F-46B6-B68FA0908CBB}"/>
                </a:ext>
              </a:extLst>
            </p:cNvPr>
            <p:cNvGrpSpPr/>
            <p:nvPr/>
          </p:nvGrpSpPr>
          <p:grpSpPr>
            <a:xfrm rot="21105829" flipH="1">
              <a:off x="9243874" y="3806245"/>
              <a:ext cx="564104" cy="1525212"/>
              <a:chOff x="7916671" y="3937945"/>
              <a:chExt cx="553322" cy="1525212"/>
            </a:xfrm>
            <a:grpFill/>
          </p:grpSpPr>
          <p:sp>
            <p:nvSpPr>
              <p:cNvPr id="134" name="Round Same Side Corner Rectangle 25">
                <a:extLst>
                  <a:ext uri="{FF2B5EF4-FFF2-40B4-BE49-F238E27FC236}">
                    <a16:creationId xmlns:a16="http://schemas.microsoft.com/office/drawing/2014/main" id="{9910DC6D-5157-DEDD-0212-3895C0D99A76}"/>
                  </a:ext>
                </a:extLst>
              </p:cNvPr>
              <p:cNvSpPr/>
              <p:nvPr/>
            </p:nvSpPr>
            <p:spPr>
              <a:xfrm rot="11570187">
                <a:off x="8118418" y="3937945"/>
                <a:ext cx="351575" cy="1086828"/>
              </a:xfrm>
              <a:prstGeom prst="round2SameRect">
                <a:avLst>
                  <a:gd name="adj1" fmla="val 493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35" name="Oval 134">
                <a:extLst>
                  <a:ext uri="{FF2B5EF4-FFF2-40B4-BE49-F238E27FC236}">
                    <a16:creationId xmlns:a16="http://schemas.microsoft.com/office/drawing/2014/main" id="{9F787444-B330-4DC9-640D-45640A4147A6}"/>
                  </a:ext>
                </a:extLst>
              </p:cNvPr>
              <p:cNvSpPr/>
              <p:nvPr/>
            </p:nvSpPr>
            <p:spPr>
              <a:xfrm>
                <a:off x="7916671" y="5050247"/>
                <a:ext cx="412910" cy="41291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grpSp>
        <p:nvGrpSpPr>
          <p:cNvPr id="138" name="Group 137">
            <a:extLst>
              <a:ext uri="{FF2B5EF4-FFF2-40B4-BE49-F238E27FC236}">
                <a16:creationId xmlns:a16="http://schemas.microsoft.com/office/drawing/2014/main" id="{04FACE8B-9FCC-9D3B-0F81-CD7C56247D6B}"/>
              </a:ext>
            </a:extLst>
          </p:cNvPr>
          <p:cNvGrpSpPr/>
          <p:nvPr/>
        </p:nvGrpSpPr>
        <p:grpSpPr>
          <a:xfrm>
            <a:off x="2498509" y="4192380"/>
            <a:ext cx="280059" cy="530385"/>
            <a:chOff x="7838339" y="2226754"/>
            <a:chExt cx="1969639" cy="3730164"/>
          </a:xfrm>
          <a:solidFill>
            <a:schemeClr val="accent4"/>
          </a:solidFill>
        </p:grpSpPr>
        <p:sp>
          <p:nvSpPr>
            <p:cNvPr id="139" name="Round Same Side Corner Rectangle 3">
              <a:extLst>
                <a:ext uri="{FF2B5EF4-FFF2-40B4-BE49-F238E27FC236}">
                  <a16:creationId xmlns:a16="http://schemas.microsoft.com/office/drawing/2014/main" id="{EB2BD967-2DE1-D111-6299-EBE5D04260F0}"/>
                </a:ext>
              </a:extLst>
            </p:cNvPr>
            <p:cNvSpPr/>
            <p:nvPr/>
          </p:nvSpPr>
          <p:spPr>
            <a:xfrm>
              <a:off x="8212525" y="3545356"/>
              <a:ext cx="1224623" cy="2411562"/>
            </a:xfrm>
            <a:prstGeom prst="round2SameRect">
              <a:avLst>
                <a:gd name="adj1" fmla="val 41871"/>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40" name="Oval 139">
              <a:extLst>
                <a:ext uri="{FF2B5EF4-FFF2-40B4-BE49-F238E27FC236}">
                  <a16:creationId xmlns:a16="http://schemas.microsoft.com/office/drawing/2014/main" id="{27BE2783-CDCE-899B-DA92-9916E9B8614E}"/>
                </a:ext>
              </a:extLst>
            </p:cNvPr>
            <p:cNvSpPr/>
            <p:nvPr/>
          </p:nvSpPr>
          <p:spPr>
            <a:xfrm>
              <a:off x="8212539" y="2226754"/>
              <a:ext cx="1238543" cy="123854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nvGrpSpPr>
            <p:cNvPr id="141" name="Group 140">
              <a:extLst>
                <a:ext uri="{FF2B5EF4-FFF2-40B4-BE49-F238E27FC236}">
                  <a16:creationId xmlns:a16="http://schemas.microsoft.com/office/drawing/2014/main" id="{6332F44C-4D4A-5ADA-8D0A-15B52147EEB8}"/>
                </a:ext>
              </a:extLst>
            </p:cNvPr>
            <p:cNvGrpSpPr/>
            <p:nvPr/>
          </p:nvGrpSpPr>
          <p:grpSpPr>
            <a:xfrm rot="507905">
              <a:off x="7838339" y="3815940"/>
              <a:ext cx="553322" cy="1525212"/>
              <a:chOff x="7916671" y="3937945"/>
              <a:chExt cx="553322" cy="1525212"/>
            </a:xfrm>
            <a:grpFill/>
          </p:grpSpPr>
          <p:sp>
            <p:nvSpPr>
              <p:cNvPr id="145" name="Round Same Side Corner Rectangle 25">
                <a:extLst>
                  <a:ext uri="{FF2B5EF4-FFF2-40B4-BE49-F238E27FC236}">
                    <a16:creationId xmlns:a16="http://schemas.microsoft.com/office/drawing/2014/main" id="{2B380422-DC5F-C6AD-A730-4293514A655F}"/>
                  </a:ext>
                </a:extLst>
              </p:cNvPr>
              <p:cNvSpPr/>
              <p:nvPr/>
            </p:nvSpPr>
            <p:spPr>
              <a:xfrm rot="11570187">
                <a:off x="8118418" y="3937945"/>
                <a:ext cx="351575" cy="1086828"/>
              </a:xfrm>
              <a:prstGeom prst="round2SameRect">
                <a:avLst>
                  <a:gd name="adj1" fmla="val 493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46" name="Oval 145">
                <a:extLst>
                  <a:ext uri="{FF2B5EF4-FFF2-40B4-BE49-F238E27FC236}">
                    <a16:creationId xmlns:a16="http://schemas.microsoft.com/office/drawing/2014/main" id="{E8D55373-F8D7-9297-B1A8-3AA8091BCF90}"/>
                  </a:ext>
                </a:extLst>
              </p:cNvPr>
              <p:cNvSpPr/>
              <p:nvPr/>
            </p:nvSpPr>
            <p:spPr>
              <a:xfrm>
                <a:off x="7916671" y="5050247"/>
                <a:ext cx="412910" cy="41291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nvGrpSpPr>
            <p:cNvPr id="142" name="Group 141">
              <a:extLst>
                <a:ext uri="{FF2B5EF4-FFF2-40B4-BE49-F238E27FC236}">
                  <a16:creationId xmlns:a16="http://schemas.microsoft.com/office/drawing/2014/main" id="{27CF7512-E537-713D-AE26-A7F36119CDB1}"/>
                </a:ext>
              </a:extLst>
            </p:cNvPr>
            <p:cNvGrpSpPr/>
            <p:nvPr/>
          </p:nvGrpSpPr>
          <p:grpSpPr>
            <a:xfrm rot="21105829" flipH="1">
              <a:off x="9243874" y="3806245"/>
              <a:ext cx="564104" cy="1525212"/>
              <a:chOff x="7916671" y="3937945"/>
              <a:chExt cx="553322" cy="1525212"/>
            </a:xfrm>
            <a:grpFill/>
          </p:grpSpPr>
          <p:sp>
            <p:nvSpPr>
              <p:cNvPr id="143" name="Round Same Side Corner Rectangle 25">
                <a:extLst>
                  <a:ext uri="{FF2B5EF4-FFF2-40B4-BE49-F238E27FC236}">
                    <a16:creationId xmlns:a16="http://schemas.microsoft.com/office/drawing/2014/main" id="{E902CBBF-D7C2-9C4D-B540-012A61933F40}"/>
                  </a:ext>
                </a:extLst>
              </p:cNvPr>
              <p:cNvSpPr/>
              <p:nvPr/>
            </p:nvSpPr>
            <p:spPr>
              <a:xfrm rot="11570187">
                <a:off x="8118418" y="3937945"/>
                <a:ext cx="351575" cy="1086828"/>
              </a:xfrm>
              <a:prstGeom prst="round2SameRect">
                <a:avLst>
                  <a:gd name="adj1" fmla="val 493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44" name="Oval 143">
                <a:extLst>
                  <a:ext uri="{FF2B5EF4-FFF2-40B4-BE49-F238E27FC236}">
                    <a16:creationId xmlns:a16="http://schemas.microsoft.com/office/drawing/2014/main" id="{65153DFF-954F-FC62-5BF5-0B22B0122A2E}"/>
                  </a:ext>
                </a:extLst>
              </p:cNvPr>
              <p:cNvSpPr/>
              <p:nvPr/>
            </p:nvSpPr>
            <p:spPr>
              <a:xfrm>
                <a:off x="7916671" y="5050247"/>
                <a:ext cx="412910" cy="41291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grpSp>
        <p:nvGrpSpPr>
          <p:cNvPr id="147" name="Group 146">
            <a:extLst>
              <a:ext uri="{FF2B5EF4-FFF2-40B4-BE49-F238E27FC236}">
                <a16:creationId xmlns:a16="http://schemas.microsoft.com/office/drawing/2014/main" id="{8339FFDF-48FA-1F2B-DC16-2BE9EE3B4A13}"/>
              </a:ext>
            </a:extLst>
          </p:cNvPr>
          <p:cNvGrpSpPr/>
          <p:nvPr/>
        </p:nvGrpSpPr>
        <p:grpSpPr>
          <a:xfrm>
            <a:off x="2125507" y="4192380"/>
            <a:ext cx="280059" cy="530385"/>
            <a:chOff x="7838339" y="2226754"/>
            <a:chExt cx="1969639" cy="3730164"/>
          </a:xfrm>
          <a:solidFill>
            <a:schemeClr val="accent4"/>
          </a:solidFill>
        </p:grpSpPr>
        <p:sp>
          <p:nvSpPr>
            <p:cNvPr id="148" name="Round Same Side Corner Rectangle 3">
              <a:extLst>
                <a:ext uri="{FF2B5EF4-FFF2-40B4-BE49-F238E27FC236}">
                  <a16:creationId xmlns:a16="http://schemas.microsoft.com/office/drawing/2014/main" id="{11EF5CE8-4E89-1CE4-68B6-FDA5B2317CD4}"/>
                </a:ext>
              </a:extLst>
            </p:cNvPr>
            <p:cNvSpPr/>
            <p:nvPr/>
          </p:nvSpPr>
          <p:spPr>
            <a:xfrm>
              <a:off x="8212525" y="3545356"/>
              <a:ext cx="1224623" cy="2411562"/>
            </a:xfrm>
            <a:prstGeom prst="round2SameRect">
              <a:avLst>
                <a:gd name="adj1" fmla="val 41871"/>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49" name="Oval 148">
              <a:extLst>
                <a:ext uri="{FF2B5EF4-FFF2-40B4-BE49-F238E27FC236}">
                  <a16:creationId xmlns:a16="http://schemas.microsoft.com/office/drawing/2014/main" id="{8603C1C4-9C70-2901-D3BE-3EE4F12072BF}"/>
                </a:ext>
              </a:extLst>
            </p:cNvPr>
            <p:cNvSpPr/>
            <p:nvPr/>
          </p:nvSpPr>
          <p:spPr>
            <a:xfrm>
              <a:off x="8212539" y="2226754"/>
              <a:ext cx="1238543" cy="123854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nvGrpSpPr>
            <p:cNvPr id="150" name="Group 149">
              <a:extLst>
                <a:ext uri="{FF2B5EF4-FFF2-40B4-BE49-F238E27FC236}">
                  <a16:creationId xmlns:a16="http://schemas.microsoft.com/office/drawing/2014/main" id="{056407C0-34C6-6353-F261-2EB6DF99C2ED}"/>
                </a:ext>
              </a:extLst>
            </p:cNvPr>
            <p:cNvGrpSpPr/>
            <p:nvPr/>
          </p:nvGrpSpPr>
          <p:grpSpPr>
            <a:xfrm rot="507905">
              <a:off x="7838339" y="3815940"/>
              <a:ext cx="553322" cy="1525212"/>
              <a:chOff x="7916671" y="3937945"/>
              <a:chExt cx="553322" cy="1525212"/>
            </a:xfrm>
            <a:grpFill/>
          </p:grpSpPr>
          <p:sp>
            <p:nvSpPr>
              <p:cNvPr id="154" name="Round Same Side Corner Rectangle 25">
                <a:extLst>
                  <a:ext uri="{FF2B5EF4-FFF2-40B4-BE49-F238E27FC236}">
                    <a16:creationId xmlns:a16="http://schemas.microsoft.com/office/drawing/2014/main" id="{543773D4-5E07-836A-8398-FD37965610FF}"/>
                  </a:ext>
                </a:extLst>
              </p:cNvPr>
              <p:cNvSpPr/>
              <p:nvPr/>
            </p:nvSpPr>
            <p:spPr>
              <a:xfrm rot="11570187">
                <a:off x="8118418" y="3937945"/>
                <a:ext cx="351575" cy="1086828"/>
              </a:xfrm>
              <a:prstGeom prst="round2SameRect">
                <a:avLst>
                  <a:gd name="adj1" fmla="val 493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55" name="Oval 154">
                <a:extLst>
                  <a:ext uri="{FF2B5EF4-FFF2-40B4-BE49-F238E27FC236}">
                    <a16:creationId xmlns:a16="http://schemas.microsoft.com/office/drawing/2014/main" id="{123F4A3F-8873-8AAE-A723-92F4AA797434}"/>
                  </a:ext>
                </a:extLst>
              </p:cNvPr>
              <p:cNvSpPr/>
              <p:nvPr/>
            </p:nvSpPr>
            <p:spPr>
              <a:xfrm>
                <a:off x="7916671" y="5050247"/>
                <a:ext cx="412910" cy="41291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nvGrpSpPr>
            <p:cNvPr id="151" name="Group 150">
              <a:extLst>
                <a:ext uri="{FF2B5EF4-FFF2-40B4-BE49-F238E27FC236}">
                  <a16:creationId xmlns:a16="http://schemas.microsoft.com/office/drawing/2014/main" id="{87EDE129-D930-93AF-E4AD-36FC8357789D}"/>
                </a:ext>
              </a:extLst>
            </p:cNvPr>
            <p:cNvGrpSpPr/>
            <p:nvPr/>
          </p:nvGrpSpPr>
          <p:grpSpPr>
            <a:xfrm rot="21105829" flipH="1">
              <a:off x="9243874" y="3806245"/>
              <a:ext cx="564104" cy="1525212"/>
              <a:chOff x="7916671" y="3937945"/>
              <a:chExt cx="553322" cy="1525212"/>
            </a:xfrm>
            <a:grpFill/>
          </p:grpSpPr>
          <p:sp>
            <p:nvSpPr>
              <p:cNvPr id="152" name="Round Same Side Corner Rectangle 25">
                <a:extLst>
                  <a:ext uri="{FF2B5EF4-FFF2-40B4-BE49-F238E27FC236}">
                    <a16:creationId xmlns:a16="http://schemas.microsoft.com/office/drawing/2014/main" id="{5F8C6BCF-00C8-8C30-E4B8-5C564A8D1D4D}"/>
                  </a:ext>
                </a:extLst>
              </p:cNvPr>
              <p:cNvSpPr/>
              <p:nvPr/>
            </p:nvSpPr>
            <p:spPr>
              <a:xfrm rot="11570187">
                <a:off x="8118418" y="3937945"/>
                <a:ext cx="351575" cy="1086828"/>
              </a:xfrm>
              <a:prstGeom prst="round2SameRect">
                <a:avLst>
                  <a:gd name="adj1" fmla="val 493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53" name="Oval 152">
                <a:extLst>
                  <a:ext uri="{FF2B5EF4-FFF2-40B4-BE49-F238E27FC236}">
                    <a16:creationId xmlns:a16="http://schemas.microsoft.com/office/drawing/2014/main" id="{C4392B68-0BB9-6188-30BE-AD055DE85B5E}"/>
                  </a:ext>
                </a:extLst>
              </p:cNvPr>
              <p:cNvSpPr/>
              <p:nvPr/>
            </p:nvSpPr>
            <p:spPr>
              <a:xfrm>
                <a:off x="7916671" y="5050247"/>
                <a:ext cx="412910" cy="41291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grpSp>
        <p:nvGrpSpPr>
          <p:cNvPr id="156" name="Group 155">
            <a:extLst>
              <a:ext uri="{FF2B5EF4-FFF2-40B4-BE49-F238E27FC236}">
                <a16:creationId xmlns:a16="http://schemas.microsoft.com/office/drawing/2014/main" id="{90C062EB-4D99-97B8-B996-F8ED80FEAB84}"/>
              </a:ext>
            </a:extLst>
          </p:cNvPr>
          <p:cNvGrpSpPr/>
          <p:nvPr/>
        </p:nvGrpSpPr>
        <p:grpSpPr>
          <a:xfrm>
            <a:off x="1799736" y="4192380"/>
            <a:ext cx="280059" cy="530385"/>
            <a:chOff x="7838339" y="2226754"/>
            <a:chExt cx="1969639" cy="3730164"/>
          </a:xfrm>
          <a:solidFill>
            <a:schemeClr val="accent4"/>
          </a:solidFill>
        </p:grpSpPr>
        <p:sp>
          <p:nvSpPr>
            <p:cNvPr id="157" name="Round Same Side Corner Rectangle 3">
              <a:extLst>
                <a:ext uri="{FF2B5EF4-FFF2-40B4-BE49-F238E27FC236}">
                  <a16:creationId xmlns:a16="http://schemas.microsoft.com/office/drawing/2014/main" id="{A5E0ADFC-45FB-6050-D814-714C31963814}"/>
                </a:ext>
              </a:extLst>
            </p:cNvPr>
            <p:cNvSpPr/>
            <p:nvPr/>
          </p:nvSpPr>
          <p:spPr>
            <a:xfrm>
              <a:off x="8212525" y="3545356"/>
              <a:ext cx="1224623" cy="2411562"/>
            </a:xfrm>
            <a:prstGeom prst="round2SameRect">
              <a:avLst>
                <a:gd name="adj1" fmla="val 41871"/>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58" name="Oval 157">
              <a:extLst>
                <a:ext uri="{FF2B5EF4-FFF2-40B4-BE49-F238E27FC236}">
                  <a16:creationId xmlns:a16="http://schemas.microsoft.com/office/drawing/2014/main" id="{B6878DF7-872F-13B7-F81A-F3741F3590A9}"/>
                </a:ext>
              </a:extLst>
            </p:cNvPr>
            <p:cNvSpPr/>
            <p:nvPr/>
          </p:nvSpPr>
          <p:spPr>
            <a:xfrm>
              <a:off x="8212539" y="2226754"/>
              <a:ext cx="1238543" cy="123854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nvGrpSpPr>
            <p:cNvPr id="159" name="Group 158">
              <a:extLst>
                <a:ext uri="{FF2B5EF4-FFF2-40B4-BE49-F238E27FC236}">
                  <a16:creationId xmlns:a16="http://schemas.microsoft.com/office/drawing/2014/main" id="{C8B1F353-3A78-4A18-C1EA-25F33F54E060}"/>
                </a:ext>
              </a:extLst>
            </p:cNvPr>
            <p:cNvGrpSpPr/>
            <p:nvPr/>
          </p:nvGrpSpPr>
          <p:grpSpPr>
            <a:xfrm rot="507905">
              <a:off x="7838339" y="3815940"/>
              <a:ext cx="553322" cy="1525212"/>
              <a:chOff x="7916671" y="3937945"/>
              <a:chExt cx="553322" cy="1525212"/>
            </a:xfrm>
            <a:grpFill/>
          </p:grpSpPr>
          <p:sp>
            <p:nvSpPr>
              <p:cNvPr id="163" name="Round Same Side Corner Rectangle 25">
                <a:extLst>
                  <a:ext uri="{FF2B5EF4-FFF2-40B4-BE49-F238E27FC236}">
                    <a16:creationId xmlns:a16="http://schemas.microsoft.com/office/drawing/2014/main" id="{5559DF29-101A-C3A4-83BE-941C2BED92C4}"/>
                  </a:ext>
                </a:extLst>
              </p:cNvPr>
              <p:cNvSpPr/>
              <p:nvPr/>
            </p:nvSpPr>
            <p:spPr>
              <a:xfrm rot="11570187">
                <a:off x="8118418" y="3937945"/>
                <a:ext cx="351575" cy="1086828"/>
              </a:xfrm>
              <a:prstGeom prst="round2SameRect">
                <a:avLst>
                  <a:gd name="adj1" fmla="val 493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64" name="Oval 163">
                <a:extLst>
                  <a:ext uri="{FF2B5EF4-FFF2-40B4-BE49-F238E27FC236}">
                    <a16:creationId xmlns:a16="http://schemas.microsoft.com/office/drawing/2014/main" id="{5A8FBCA6-04E8-71AA-6F40-11C994697F48}"/>
                  </a:ext>
                </a:extLst>
              </p:cNvPr>
              <p:cNvSpPr/>
              <p:nvPr/>
            </p:nvSpPr>
            <p:spPr>
              <a:xfrm>
                <a:off x="7916671" y="5050247"/>
                <a:ext cx="412910" cy="41291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nvGrpSpPr>
            <p:cNvPr id="160" name="Group 159">
              <a:extLst>
                <a:ext uri="{FF2B5EF4-FFF2-40B4-BE49-F238E27FC236}">
                  <a16:creationId xmlns:a16="http://schemas.microsoft.com/office/drawing/2014/main" id="{5F017170-A3D2-F5A2-CAB8-B83FC87637F4}"/>
                </a:ext>
              </a:extLst>
            </p:cNvPr>
            <p:cNvGrpSpPr/>
            <p:nvPr/>
          </p:nvGrpSpPr>
          <p:grpSpPr>
            <a:xfrm rot="21105829" flipH="1">
              <a:off x="9243874" y="3806245"/>
              <a:ext cx="564104" cy="1525212"/>
              <a:chOff x="7916671" y="3937945"/>
              <a:chExt cx="553322" cy="1525212"/>
            </a:xfrm>
            <a:grpFill/>
          </p:grpSpPr>
          <p:sp>
            <p:nvSpPr>
              <p:cNvPr id="161" name="Round Same Side Corner Rectangle 25">
                <a:extLst>
                  <a:ext uri="{FF2B5EF4-FFF2-40B4-BE49-F238E27FC236}">
                    <a16:creationId xmlns:a16="http://schemas.microsoft.com/office/drawing/2014/main" id="{E1E67A38-EA1D-451C-30FA-E2F7A0DBCD79}"/>
                  </a:ext>
                </a:extLst>
              </p:cNvPr>
              <p:cNvSpPr/>
              <p:nvPr/>
            </p:nvSpPr>
            <p:spPr>
              <a:xfrm rot="11570187">
                <a:off x="8118418" y="3937945"/>
                <a:ext cx="351575" cy="1086828"/>
              </a:xfrm>
              <a:prstGeom prst="round2SameRect">
                <a:avLst>
                  <a:gd name="adj1" fmla="val 493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62" name="Oval 161">
                <a:extLst>
                  <a:ext uri="{FF2B5EF4-FFF2-40B4-BE49-F238E27FC236}">
                    <a16:creationId xmlns:a16="http://schemas.microsoft.com/office/drawing/2014/main" id="{958D692C-1EBC-7CC2-AC0A-FE2B1994C1A9}"/>
                  </a:ext>
                </a:extLst>
              </p:cNvPr>
              <p:cNvSpPr/>
              <p:nvPr/>
            </p:nvSpPr>
            <p:spPr>
              <a:xfrm>
                <a:off x="7916671" y="5050247"/>
                <a:ext cx="412910" cy="41291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grpSp>
        <p:nvGrpSpPr>
          <p:cNvPr id="165" name="Group 164">
            <a:extLst>
              <a:ext uri="{FF2B5EF4-FFF2-40B4-BE49-F238E27FC236}">
                <a16:creationId xmlns:a16="http://schemas.microsoft.com/office/drawing/2014/main" id="{36C52D40-9921-1A3C-B218-26564684D500}"/>
              </a:ext>
            </a:extLst>
          </p:cNvPr>
          <p:cNvGrpSpPr/>
          <p:nvPr/>
        </p:nvGrpSpPr>
        <p:grpSpPr>
          <a:xfrm>
            <a:off x="3727771" y="2998040"/>
            <a:ext cx="280059" cy="530385"/>
            <a:chOff x="7838339" y="2226754"/>
            <a:chExt cx="1969639" cy="3730164"/>
          </a:xfrm>
          <a:solidFill>
            <a:schemeClr val="accent4"/>
          </a:solidFill>
        </p:grpSpPr>
        <p:sp>
          <p:nvSpPr>
            <p:cNvPr id="166" name="Round Same Side Corner Rectangle 3">
              <a:extLst>
                <a:ext uri="{FF2B5EF4-FFF2-40B4-BE49-F238E27FC236}">
                  <a16:creationId xmlns:a16="http://schemas.microsoft.com/office/drawing/2014/main" id="{E0E89DCE-C5FF-331E-D4E9-88A8C65D4838}"/>
                </a:ext>
              </a:extLst>
            </p:cNvPr>
            <p:cNvSpPr/>
            <p:nvPr/>
          </p:nvSpPr>
          <p:spPr>
            <a:xfrm>
              <a:off x="8212525" y="3545356"/>
              <a:ext cx="1224623" cy="2411562"/>
            </a:xfrm>
            <a:prstGeom prst="round2SameRect">
              <a:avLst>
                <a:gd name="adj1" fmla="val 41871"/>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67" name="Oval 166">
              <a:extLst>
                <a:ext uri="{FF2B5EF4-FFF2-40B4-BE49-F238E27FC236}">
                  <a16:creationId xmlns:a16="http://schemas.microsoft.com/office/drawing/2014/main" id="{FBC196E5-57BD-78DA-899E-DE89257249C0}"/>
                </a:ext>
              </a:extLst>
            </p:cNvPr>
            <p:cNvSpPr/>
            <p:nvPr/>
          </p:nvSpPr>
          <p:spPr>
            <a:xfrm>
              <a:off x="8212539" y="2226754"/>
              <a:ext cx="1238543" cy="123854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nvGrpSpPr>
            <p:cNvPr id="168" name="Group 167">
              <a:extLst>
                <a:ext uri="{FF2B5EF4-FFF2-40B4-BE49-F238E27FC236}">
                  <a16:creationId xmlns:a16="http://schemas.microsoft.com/office/drawing/2014/main" id="{527F41E0-5455-E110-F239-083E20CC1AF1}"/>
                </a:ext>
              </a:extLst>
            </p:cNvPr>
            <p:cNvGrpSpPr/>
            <p:nvPr/>
          </p:nvGrpSpPr>
          <p:grpSpPr>
            <a:xfrm rot="507905">
              <a:off x="7838339" y="3815940"/>
              <a:ext cx="553322" cy="1525212"/>
              <a:chOff x="7916671" y="3937945"/>
              <a:chExt cx="553322" cy="1525212"/>
            </a:xfrm>
            <a:grpFill/>
          </p:grpSpPr>
          <p:sp>
            <p:nvSpPr>
              <p:cNvPr id="172" name="Round Same Side Corner Rectangle 25">
                <a:extLst>
                  <a:ext uri="{FF2B5EF4-FFF2-40B4-BE49-F238E27FC236}">
                    <a16:creationId xmlns:a16="http://schemas.microsoft.com/office/drawing/2014/main" id="{A4B6097D-2A63-78D0-4280-7BD71F8C6837}"/>
                  </a:ext>
                </a:extLst>
              </p:cNvPr>
              <p:cNvSpPr/>
              <p:nvPr/>
            </p:nvSpPr>
            <p:spPr>
              <a:xfrm rot="11570187">
                <a:off x="8118418" y="3937945"/>
                <a:ext cx="351575" cy="1086828"/>
              </a:xfrm>
              <a:prstGeom prst="round2SameRect">
                <a:avLst>
                  <a:gd name="adj1" fmla="val 493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73" name="Oval 172">
                <a:extLst>
                  <a:ext uri="{FF2B5EF4-FFF2-40B4-BE49-F238E27FC236}">
                    <a16:creationId xmlns:a16="http://schemas.microsoft.com/office/drawing/2014/main" id="{62D6CB30-D4B4-1EB8-1AA1-ADD8156508E9}"/>
                  </a:ext>
                </a:extLst>
              </p:cNvPr>
              <p:cNvSpPr/>
              <p:nvPr/>
            </p:nvSpPr>
            <p:spPr>
              <a:xfrm>
                <a:off x="7916671" y="5050247"/>
                <a:ext cx="412910" cy="41291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nvGrpSpPr>
            <p:cNvPr id="169" name="Group 168">
              <a:extLst>
                <a:ext uri="{FF2B5EF4-FFF2-40B4-BE49-F238E27FC236}">
                  <a16:creationId xmlns:a16="http://schemas.microsoft.com/office/drawing/2014/main" id="{02810E9D-4E73-A5F0-D52F-EADC76D4C165}"/>
                </a:ext>
              </a:extLst>
            </p:cNvPr>
            <p:cNvGrpSpPr/>
            <p:nvPr/>
          </p:nvGrpSpPr>
          <p:grpSpPr>
            <a:xfrm rot="21105829" flipH="1">
              <a:off x="9243874" y="3806245"/>
              <a:ext cx="564104" cy="1525212"/>
              <a:chOff x="7916671" y="3937945"/>
              <a:chExt cx="553322" cy="1525212"/>
            </a:xfrm>
            <a:grpFill/>
          </p:grpSpPr>
          <p:sp>
            <p:nvSpPr>
              <p:cNvPr id="170" name="Round Same Side Corner Rectangle 25">
                <a:extLst>
                  <a:ext uri="{FF2B5EF4-FFF2-40B4-BE49-F238E27FC236}">
                    <a16:creationId xmlns:a16="http://schemas.microsoft.com/office/drawing/2014/main" id="{B6C9C7FE-F6BD-B19E-FBF3-F6E44B5C3137}"/>
                  </a:ext>
                </a:extLst>
              </p:cNvPr>
              <p:cNvSpPr/>
              <p:nvPr/>
            </p:nvSpPr>
            <p:spPr>
              <a:xfrm rot="11570187">
                <a:off x="8118418" y="3937945"/>
                <a:ext cx="351575" cy="1086828"/>
              </a:xfrm>
              <a:prstGeom prst="round2SameRect">
                <a:avLst>
                  <a:gd name="adj1" fmla="val 493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71" name="Oval 170">
                <a:extLst>
                  <a:ext uri="{FF2B5EF4-FFF2-40B4-BE49-F238E27FC236}">
                    <a16:creationId xmlns:a16="http://schemas.microsoft.com/office/drawing/2014/main" id="{9079DF63-F1D8-E868-F063-65414DBD2612}"/>
                  </a:ext>
                </a:extLst>
              </p:cNvPr>
              <p:cNvSpPr/>
              <p:nvPr/>
            </p:nvSpPr>
            <p:spPr>
              <a:xfrm>
                <a:off x="7916671" y="5050247"/>
                <a:ext cx="412910" cy="41291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grpSp>
        <p:nvGrpSpPr>
          <p:cNvPr id="174" name="Group 173">
            <a:extLst>
              <a:ext uri="{FF2B5EF4-FFF2-40B4-BE49-F238E27FC236}">
                <a16:creationId xmlns:a16="http://schemas.microsoft.com/office/drawing/2014/main" id="{D07831C5-62FE-384A-EC9B-73CC0045DE67}"/>
              </a:ext>
            </a:extLst>
          </p:cNvPr>
          <p:cNvGrpSpPr/>
          <p:nvPr/>
        </p:nvGrpSpPr>
        <p:grpSpPr>
          <a:xfrm>
            <a:off x="3367533" y="2998040"/>
            <a:ext cx="280059" cy="530385"/>
            <a:chOff x="7838339" y="2226754"/>
            <a:chExt cx="1969639" cy="3730164"/>
          </a:xfrm>
          <a:solidFill>
            <a:schemeClr val="accent4"/>
          </a:solidFill>
        </p:grpSpPr>
        <p:sp>
          <p:nvSpPr>
            <p:cNvPr id="175" name="Round Same Side Corner Rectangle 3">
              <a:extLst>
                <a:ext uri="{FF2B5EF4-FFF2-40B4-BE49-F238E27FC236}">
                  <a16:creationId xmlns:a16="http://schemas.microsoft.com/office/drawing/2014/main" id="{2AD6D43E-F47C-F6C1-6A11-1AE3507505E6}"/>
                </a:ext>
              </a:extLst>
            </p:cNvPr>
            <p:cNvSpPr/>
            <p:nvPr/>
          </p:nvSpPr>
          <p:spPr>
            <a:xfrm>
              <a:off x="8212525" y="3545356"/>
              <a:ext cx="1224623" cy="2411562"/>
            </a:xfrm>
            <a:prstGeom prst="round2SameRect">
              <a:avLst>
                <a:gd name="adj1" fmla="val 41871"/>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76" name="Oval 175">
              <a:extLst>
                <a:ext uri="{FF2B5EF4-FFF2-40B4-BE49-F238E27FC236}">
                  <a16:creationId xmlns:a16="http://schemas.microsoft.com/office/drawing/2014/main" id="{64E15DC2-6CE7-6513-90D2-E4ADB201BADB}"/>
                </a:ext>
              </a:extLst>
            </p:cNvPr>
            <p:cNvSpPr/>
            <p:nvPr/>
          </p:nvSpPr>
          <p:spPr>
            <a:xfrm>
              <a:off x="8212539" y="2226754"/>
              <a:ext cx="1238543" cy="123854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nvGrpSpPr>
            <p:cNvPr id="177" name="Group 176">
              <a:extLst>
                <a:ext uri="{FF2B5EF4-FFF2-40B4-BE49-F238E27FC236}">
                  <a16:creationId xmlns:a16="http://schemas.microsoft.com/office/drawing/2014/main" id="{9149284C-50BB-6D6E-39BA-331C69EA4FAC}"/>
                </a:ext>
              </a:extLst>
            </p:cNvPr>
            <p:cNvGrpSpPr/>
            <p:nvPr/>
          </p:nvGrpSpPr>
          <p:grpSpPr>
            <a:xfrm rot="507905">
              <a:off x="7838339" y="3815940"/>
              <a:ext cx="553322" cy="1525212"/>
              <a:chOff x="7916671" y="3937945"/>
              <a:chExt cx="553322" cy="1525212"/>
            </a:xfrm>
            <a:grpFill/>
          </p:grpSpPr>
          <p:sp>
            <p:nvSpPr>
              <p:cNvPr id="181" name="Round Same Side Corner Rectangle 25">
                <a:extLst>
                  <a:ext uri="{FF2B5EF4-FFF2-40B4-BE49-F238E27FC236}">
                    <a16:creationId xmlns:a16="http://schemas.microsoft.com/office/drawing/2014/main" id="{BA27AA1F-5438-957D-A119-24A497D6BF7B}"/>
                  </a:ext>
                </a:extLst>
              </p:cNvPr>
              <p:cNvSpPr/>
              <p:nvPr/>
            </p:nvSpPr>
            <p:spPr>
              <a:xfrm rot="11570187">
                <a:off x="8118418" y="3937945"/>
                <a:ext cx="351575" cy="1086828"/>
              </a:xfrm>
              <a:prstGeom prst="round2SameRect">
                <a:avLst>
                  <a:gd name="adj1" fmla="val 493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82" name="Oval 181">
                <a:extLst>
                  <a:ext uri="{FF2B5EF4-FFF2-40B4-BE49-F238E27FC236}">
                    <a16:creationId xmlns:a16="http://schemas.microsoft.com/office/drawing/2014/main" id="{8FB9946B-CA73-6319-106F-12C239988408}"/>
                  </a:ext>
                </a:extLst>
              </p:cNvPr>
              <p:cNvSpPr/>
              <p:nvPr/>
            </p:nvSpPr>
            <p:spPr>
              <a:xfrm>
                <a:off x="7916671" y="5050247"/>
                <a:ext cx="412910" cy="41291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nvGrpSpPr>
            <p:cNvPr id="178" name="Group 177">
              <a:extLst>
                <a:ext uri="{FF2B5EF4-FFF2-40B4-BE49-F238E27FC236}">
                  <a16:creationId xmlns:a16="http://schemas.microsoft.com/office/drawing/2014/main" id="{BB1F82C9-56B9-0C2D-E45F-3BACECE82EA4}"/>
                </a:ext>
              </a:extLst>
            </p:cNvPr>
            <p:cNvGrpSpPr/>
            <p:nvPr/>
          </p:nvGrpSpPr>
          <p:grpSpPr>
            <a:xfrm rot="21105829" flipH="1">
              <a:off x="9243874" y="3806245"/>
              <a:ext cx="564104" cy="1525212"/>
              <a:chOff x="7916671" y="3937945"/>
              <a:chExt cx="553322" cy="1525212"/>
            </a:xfrm>
            <a:grpFill/>
          </p:grpSpPr>
          <p:sp>
            <p:nvSpPr>
              <p:cNvPr id="179" name="Round Same Side Corner Rectangle 25">
                <a:extLst>
                  <a:ext uri="{FF2B5EF4-FFF2-40B4-BE49-F238E27FC236}">
                    <a16:creationId xmlns:a16="http://schemas.microsoft.com/office/drawing/2014/main" id="{F824ACAE-26E6-93B5-EA4F-DE6E14BFDC0B}"/>
                  </a:ext>
                </a:extLst>
              </p:cNvPr>
              <p:cNvSpPr/>
              <p:nvPr/>
            </p:nvSpPr>
            <p:spPr>
              <a:xfrm rot="11570187">
                <a:off x="8118418" y="3937945"/>
                <a:ext cx="351575" cy="1086828"/>
              </a:xfrm>
              <a:prstGeom prst="round2SameRect">
                <a:avLst>
                  <a:gd name="adj1" fmla="val 493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80" name="Oval 179">
                <a:extLst>
                  <a:ext uri="{FF2B5EF4-FFF2-40B4-BE49-F238E27FC236}">
                    <a16:creationId xmlns:a16="http://schemas.microsoft.com/office/drawing/2014/main" id="{AA07105E-70E9-8F92-44E3-52174C6278F7}"/>
                  </a:ext>
                </a:extLst>
              </p:cNvPr>
              <p:cNvSpPr/>
              <p:nvPr/>
            </p:nvSpPr>
            <p:spPr>
              <a:xfrm>
                <a:off x="7916671" y="5050247"/>
                <a:ext cx="412910" cy="41291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grpSp>
        <p:nvGrpSpPr>
          <p:cNvPr id="183" name="Group 182">
            <a:extLst>
              <a:ext uri="{FF2B5EF4-FFF2-40B4-BE49-F238E27FC236}">
                <a16:creationId xmlns:a16="http://schemas.microsoft.com/office/drawing/2014/main" id="{12A01A7B-66D1-2603-BCAB-91D859B76BF6}"/>
              </a:ext>
            </a:extLst>
          </p:cNvPr>
          <p:cNvGrpSpPr/>
          <p:nvPr/>
        </p:nvGrpSpPr>
        <p:grpSpPr>
          <a:xfrm>
            <a:off x="2999903" y="2998040"/>
            <a:ext cx="280059" cy="530385"/>
            <a:chOff x="7838339" y="2226754"/>
            <a:chExt cx="1969639" cy="3730164"/>
          </a:xfrm>
          <a:solidFill>
            <a:schemeClr val="accent4"/>
          </a:solidFill>
        </p:grpSpPr>
        <p:sp>
          <p:nvSpPr>
            <p:cNvPr id="184" name="Round Same Side Corner Rectangle 3">
              <a:extLst>
                <a:ext uri="{FF2B5EF4-FFF2-40B4-BE49-F238E27FC236}">
                  <a16:creationId xmlns:a16="http://schemas.microsoft.com/office/drawing/2014/main" id="{7779E702-0B04-A98E-8555-476D11EA5C97}"/>
                </a:ext>
              </a:extLst>
            </p:cNvPr>
            <p:cNvSpPr/>
            <p:nvPr/>
          </p:nvSpPr>
          <p:spPr>
            <a:xfrm>
              <a:off x="8212525" y="3545356"/>
              <a:ext cx="1224623" cy="2411562"/>
            </a:xfrm>
            <a:prstGeom prst="round2SameRect">
              <a:avLst>
                <a:gd name="adj1" fmla="val 41871"/>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85" name="Oval 184">
              <a:extLst>
                <a:ext uri="{FF2B5EF4-FFF2-40B4-BE49-F238E27FC236}">
                  <a16:creationId xmlns:a16="http://schemas.microsoft.com/office/drawing/2014/main" id="{FBB26A7E-AF11-F5C8-493A-7ACCB638B692}"/>
                </a:ext>
              </a:extLst>
            </p:cNvPr>
            <p:cNvSpPr/>
            <p:nvPr/>
          </p:nvSpPr>
          <p:spPr>
            <a:xfrm>
              <a:off x="8212539" y="2226754"/>
              <a:ext cx="1238543" cy="123854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nvGrpSpPr>
            <p:cNvPr id="186" name="Group 185">
              <a:extLst>
                <a:ext uri="{FF2B5EF4-FFF2-40B4-BE49-F238E27FC236}">
                  <a16:creationId xmlns:a16="http://schemas.microsoft.com/office/drawing/2014/main" id="{41DFF5EC-8FA1-C5AD-62A9-659CF74D02F2}"/>
                </a:ext>
              </a:extLst>
            </p:cNvPr>
            <p:cNvGrpSpPr/>
            <p:nvPr/>
          </p:nvGrpSpPr>
          <p:grpSpPr>
            <a:xfrm rot="507905">
              <a:off x="7838339" y="3815940"/>
              <a:ext cx="553322" cy="1525212"/>
              <a:chOff x="7916671" y="3937945"/>
              <a:chExt cx="553322" cy="1525212"/>
            </a:xfrm>
            <a:grpFill/>
          </p:grpSpPr>
          <p:sp>
            <p:nvSpPr>
              <p:cNvPr id="190" name="Round Same Side Corner Rectangle 25">
                <a:extLst>
                  <a:ext uri="{FF2B5EF4-FFF2-40B4-BE49-F238E27FC236}">
                    <a16:creationId xmlns:a16="http://schemas.microsoft.com/office/drawing/2014/main" id="{AE20D149-145E-98F1-B1E5-C390BA20C286}"/>
                  </a:ext>
                </a:extLst>
              </p:cNvPr>
              <p:cNvSpPr/>
              <p:nvPr/>
            </p:nvSpPr>
            <p:spPr>
              <a:xfrm rot="11570187">
                <a:off x="8118418" y="3937945"/>
                <a:ext cx="351575" cy="1086828"/>
              </a:xfrm>
              <a:prstGeom prst="round2SameRect">
                <a:avLst>
                  <a:gd name="adj1" fmla="val 493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91" name="Oval 190">
                <a:extLst>
                  <a:ext uri="{FF2B5EF4-FFF2-40B4-BE49-F238E27FC236}">
                    <a16:creationId xmlns:a16="http://schemas.microsoft.com/office/drawing/2014/main" id="{468FA787-2E68-293E-AF9A-FD17D0E0708A}"/>
                  </a:ext>
                </a:extLst>
              </p:cNvPr>
              <p:cNvSpPr/>
              <p:nvPr/>
            </p:nvSpPr>
            <p:spPr>
              <a:xfrm>
                <a:off x="7916671" y="5050247"/>
                <a:ext cx="412910" cy="41291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nvGrpSpPr>
            <p:cNvPr id="187" name="Group 186">
              <a:extLst>
                <a:ext uri="{FF2B5EF4-FFF2-40B4-BE49-F238E27FC236}">
                  <a16:creationId xmlns:a16="http://schemas.microsoft.com/office/drawing/2014/main" id="{0D281D4A-9848-E834-8A8D-4AE7627B05F2}"/>
                </a:ext>
              </a:extLst>
            </p:cNvPr>
            <p:cNvGrpSpPr/>
            <p:nvPr/>
          </p:nvGrpSpPr>
          <p:grpSpPr>
            <a:xfrm rot="21105829" flipH="1">
              <a:off x="9243874" y="3806245"/>
              <a:ext cx="564104" cy="1525212"/>
              <a:chOff x="7916671" y="3937945"/>
              <a:chExt cx="553322" cy="1525212"/>
            </a:xfrm>
            <a:grpFill/>
          </p:grpSpPr>
          <p:sp>
            <p:nvSpPr>
              <p:cNvPr id="188" name="Round Same Side Corner Rectangle 25">
                <a:extLst>
                  <a:ext uri="{FF2B5EF4-FFF2-40B4-BE49-F238E27FC236}">
                    <a16:creationId xmlns:a16="http://schemas.microsoft.com/office/drawing/2014/main" id="{BA384E01-23E9-0EE5-443C-912B5228AEF6}"/>
                  </a:ext>
                </a:extLst>
              </p:cNvPr>
              <p:cNvSpPr/>
              <p:nvPr/>
            </p:nvSpPr>
            <p:spPr>
              <a:xfrm rot="11570187">
                <a:off x="8118418" y="3937945"/>
                <a:ext cx="351575" cy="1086828"/>
              </a:xfrm>
              <a:prstGeom prst="round2SameRect">
                <a:avLst>
                  <a:gd name="adj1" fmla="val 493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89" name="Oval 188">
                <a:extLst>
                  <a:ext uri="{FF2B5EF4-FFF2-40B4-BE49-F238E27FC236}">
                    <a16:creationId xmlns:a16="http://schemas.microsoft.com/office/drawing/2014/main" id="{17856C48-18C8-4DA4-36BC-2549C3D247D1}"/>
                  </a:ext>
                </a:extLst>
              </p:cNvPr>
              <p:cNvSpPr/>
              <p:nvPr/>
            </p:nvSpPr>
            <p:spPr>
              <a:xfrm>
                <a:off x="7916671" y="5050247"/>
                <a:ext cx="412910" cy="41291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grpSp>
        <p:nvGrpSpPr>
          <p:cNvPr id="192" name="Group 191">
            <a:extLst>
              <a:ext uri="{FF2B5EF4-FFF2-40B4-BE49-F238E27FC236}">
                <a16:creationId xmlns:a16="http://schemas.microsoft.com/office/drawing/2014/main" id="{FDF10D87-97BC-D0F4-51CE-5795AB5CA5B2}"/>
              </a:ext>
            </a:extLst>
          </p:cNvPr>
          <p:cNvGrpSpPr/>
          <p:nvPr/>
        </p:nvGrpSpPr>
        <p:grpSpPr>
          <a:xfrm>
            <a:off x="3990089" y="1795354"/>
            <a:ext cx="280059" cy="530385"/>
            <a:chOff x="7838339" y="2226754"/>
            <a:chExt cx="1969639" cy="3730164"/>
          </a:xfrm>
          <a:solidFill>
            <a:schemeClr val="accent4"/>
          </a:solidFill>
        </p:grpSpPr>
        <p:sp>
          <p:nvSpPr>
            <p:cNvPr id="193" name="Round Same Side Corner Rectangle 3">
              <a:extLst>
                <a:ext uri="{FF2B5EF4-FFF2-40B4-BE49-F238E27FC236}">
                  <a16:creationId xmlns:a16="http://schemas.microsoft.com/office/drawing/2014/main" id="{9109D1CF-3E2C-7036-EC44-10C05CEA52AC}"/>
                </a:ext>
              </a:extLst>
            </p:cNvPr>
            <p:cNvSpPr/>
            <p:nvPr/>
          </p:nvSpPr>
          <p:spPr>
            <a:xfrm>
              <a:off x="8212525" y="3545356"/>
              <a:ext cx="1224623" cy="2411562"/>
            </a:xfrm>
            <a:prstGeom prst="round2SameRect">
              <a:avLst>
                <a:gd name="adj1" fmla="val 41871"/>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94" name="Oval 193">
              <a:extLst>
                <a:ext uri="{FF2B5EF4-FFF2-40B4-BE49-F238E27FC236}">
                  <a16:creationId xmlns:a16="http://schemas.microsoft.com/office/drawing/2014/main" id="{EE70FC8A-D316-7F50-FC55-291E243CF4A6}"/>
                </a:ext>
              </a:extLst>
            </p:cNvPr>
            <p:cNvSpPr/>
            <p:nvPr/>
          </p:nvSpPr>
          <p:spPr>
            <a:xfrm>
              <a:off x="8212539" y="2226754"/>
              <a:ext cx="1238543" cy="123854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nvGrpSpPr>
            <p:cNvPr id="195" name="Group 194">
              <a:extLst>
                <a:ext uri="{FF2B5EF4-FFF2-40B4-BE49-F238E27FC236}">
                  <a16:creationId xmlns:a16="http://schemas.microsoft.com/office/drawing/2014/main" id="{F78FF6F9-F2F4-154D-1FED-71A0A42DA412}"/>
                </a:ext>
              </a:extLst>
            </p:cNvPr>
            <p:cNvGrpSpPr/>
            <p:nvPr/>
          </p:nvGrpSpPr>
          <p:grpSpPr>
            <a:xfrm rot="507905">
              <a:off x="7838339" y="3815940"/>
              <a:ext cx="553322" cy="1525212"/>
              <a:chOff x="7916671" y="3937945"/>
              <a:chExt cx="553322" cy="1525212"/>
            </a:xfrm>
            <a:grpFill/>
          </p:grpSpPr>
          <p:sp>
            <p:nvSpPr>
              <p:cNvPr id="199" name="Round Same Side Corner Rectangle 25">
                <a:extLst>
                  <a:ext uri="{FF2B5EF4-FFF2-40B4-BE49-F238E27FC236}">
                    <a16:creationId xmlns:a16="http://schemas.microsoft.com/office/drawing/2014/main" id="{D713C625-E1EF-8635-E687-92BC28C9DB52}"/>
                  </a:ext>
                </a:extLst>
              </p:cNvPr>
              <p:cNvSpPr/>
              <p:nvPr/>
            </p:nvSpPr>
            <p:spPr>
              <a:xfrm rot="11570187">
                <a:off x="8118418" y="3937945"/>
                <a:ext cx="351575" cy="1086828"/>
              </a:xfrm>
              <a:prstGeom prst="round2SameRect">
                <a:avLst>
                  <a:gd name="adj1" fmla="val 493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200" name="Oval 199">
                <a:extLst>
                  <a:ext uri="{FF2B5EF4-FFF2-40B4-BE49-F238E27FC236}">
                    <a16:creationId xmlns:a16="http://schemas.microsoft.com/office/drawing/2014/main" id="{EE763C32-8211-56B7-5ABB-5148071003E6}"/>
                  </a:ext>
                </a:extLst>
              </p:cNvPr>
              <p:cNvSpPr/>
              <p:nvPr/>
            </p:nvSpPr>
            <p:spPr>
              <a:xfrm>
                <a:off x="7916671" y="5050247"/>
                <a:ext cx="412910" cy="41291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nvGrpSpPr>
            <p:cNvPr id="196" name="Group 195">
              <a:extLst>
                <a:ext uri="{FF2B5EF4-FFF2-40B4-BE49-F238E27FC236}">
                  <a16:creationId xmlns:a16="http://schemas.microsoft.com/office/drawing/2014/main" id="{A16E6929-FEC6-D4EE-F01D-E6536A188C2D}"/>
                </a:ext>
              </a:extLst>
            </p:cNvPr>
            <p:cNvGrpSpPr/>
            <p:nvPr/>
          </p:nvGrpSpPr>
          <p:grpSpPr>
            <a:xfrm rot="21105829" flipH="1">
              <a:off x="9243874" y="3806245"/>
              <a:ext cx="564104" cy="1525212"/>
              <a:chOff x="7916671" y="3937945"/>
              <a:chExt cx="553322" cy="1525212"/>
            </a:xfrm>
            <a:grpFill/>
          </p:grpSpPr>
          <p:sp>
            <p:nvSpPr>
              <p:cNvPr id="197" name="Round Same Side Corner Rectangle 25">
                <a:extLst>
                  <a:ext uri="{FF2B5EF4-FFF2-40B4-BE49-F238E27FC236}">
                    <a16:creationId xmlns:a16="http://schemas.microsoft.com/office/drawing/2014/main" id="{C89D63E4-8E32-AA7D-7994-B3429C634130}"/>
                  </a:ext>
                </a:extLst>
              </p:cNvPr>
              <p:cNvSpPr/>
              <p:nvPr/>
            </p:nvSpPr>
            <p:spPr>
              <a:xfrm rot="11570187">
                <a:off x="8118418" y="3937945"/>
                <a:ext cx="351575" cy="1086828"/>
              </a:xfrm>
              <a:prstGeom prst="round2SameRect">
                <a:avLst>
                  <a:gd name="adj1" fmla="val 493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98" name="Oval 197">
                <a:extLst>
                  <a:ext uri="{FF2B5EF4-FFF2-40B4-BE49-F238E27FC236}">
                    <a16:creationId xmlns:a16="http://schemas.microsoft.com/office/drawing/2014/main" id="{96697D5A-0743-1C76-1CAB-4AB09AC1A076}"/>
                  </a:ext>
                </a:extLst>
              </p:cNvPr>
              <p:cNvSpPr/>
              <p:nvPr/>
            </p:nvSpPr>
            <p:spPr>
              <a:xfrm>
                <a:off x="7916671" y="5050247"/>
                <a:ext cx="412910" cy="41291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grpSp>
        <p:nvGrpSpPr>
          <p:cNvPr id="201" name="Group 200">
            <a:extLst>
              <a:ext uri="{FF2B5EF4-FFF2-40B4-BE49-F238E27FC236}">
                <a16:creationId xmlns:a16="http://schemas.microsoft.com/office/drawing/2014/main" id="{2B3EA52E-BA3A-E26F-B56B-8BDDDE6366AD}"/>
              </a:ext>
            </a:extLst>
          </p:cNvPr>
          <p:cNvGrpSpPr/>
          <p:nvPr/>
        </p:nvGrpSpPr>
        <p:grpSpPr>
          <a:xfrm>
            <a:off x="3616513" y="1795354"/>
            <a:ext cx="280059" cy="530385"/>
            <a:chOff x="7838339" y="2226754"/>
            <a:chExt cx="1969639" cy="3730164"/>
          </a:xfrm>
          <a:solidFill>
            <a:schemeClr val="accent4"/>
          </a:solidFill>
        </p:grpSpPr>
        <p:sp>
          <p:nvSpPr>
            <p:cNvPr id="202" name="Round Same Side Corner Rectangle 3">
              <a:extLst>
                <a:ext uri="{FF2B5EF4-FFF2-40B4-BE49-F238E27FC236}">
                  <a16:creationId xmlns:a16="http://schemas.microsoft.com/office/drawing/2014/main" id="{20252242-1994-3881-21A0-312421D300FF}"/>
                </a:ext>
              </a:extLst>
            </p:cNvPr>
            <p:cNvSpPr/>
            <p:nvPr/>
          </p:nvSpPr>
          <p:spPr>
            <a:xfrm>
              <a:off x="8212525" y="3545356"/>
              <a:ext cx="1224623" cy="2411562"/>
            </a:xfrm>
            <a:prstGeom prst="round2SameRect">
              <a:avLst>
                <a:gd name="adj1" fmla="val 41871"/>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203" name="Oval 202">
              <a:extLst>
                <a:ext uri="{FF2B5EF4-FFF2-40B4-BE49-F238E27FC236}">
                  <a16:creationId xmlns:a16="http://schemas.microsoft.com/office/drawing/2014/main" id="{32972819-DB51-CAA7-4FAE-AC26607E7651}"/>
                </a:ext>
              </a:extLst>
            </p:cNvPr>
            <p:cNvSpPr/>
            <p:nvPr/>
          </p:nvSpPr>
          <p:spPr>
            <a:xfrm>
              <a:off x="8212539" y="2226754"/>
              <a:ext cx="1238543" cy="123854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nvGrpSpPr>
            <p:cNvPr id="204" name="Group 203">
              <a:extLst>
                <a:ext uri="{FF2B5EF4-FFF2-40B4-BE49-F238E27FC236}">
                  <a16:creationId xmlns:a16="http://schemas.microsoft.com/office/drawing/2014/main" id="{BC4B428F-6A35-6DB8-AC78-C02CD713B2F8}"/>
                </a:ext>
              </a:extLst>
            </p:cNvPr>
            <p:cNvGrpSpPr/>
            <p:nvPr/>
          </p:nvGrpSpPr>
          <p:grpSpPr>
            <a:xfrm rot="507905">
              <a:off x="7838339" y="3815940"/>
              <a:ext cx="553322" cy="1525212"/>
              <a:chOff x="7916671" y="3937945"/>
              <a:chExt cx="553322" cy="1525212"/>
            </a:xfrm>
            <a:grpFill/>
          </p:grpSpPr>
          <p:sp>
            <p:nvSpPr>
              <p:cNvPr id="208" name="Round Same Side Corner Rectangle 25">
                <a:extLst>
                  <a:ext uri="{FF2B5EF4-FFF2-40B4-BE49-F238E27FC236}">
                    <a16:creationId xmlns:a16="http://schemas.microsoft.com/office/drawing/2014/main" id="{51F05FEA-9FFC-2607-758F-8CB271852EF7}"/>
                  </a:ext>
                </a:extLst>
              </p:cNvPr>
              <p:cNvSpPr/>
              <p:nvPr/>
            </p:nvSpPr>
            <p:spPr>
              <a:xfrm rot="11570187">
                <a:off x="8118418" y="3937945"/>
                <a:ext cx="351575" cy="1086828"/>
              </a:xfrm>
              <a:prstGeom prst="round2SameRect">
                <a:avLst>
                  <a:gd name="adj1" fmla="val 493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209" name="Oval 208">
                <a:extLst>
                  <a:ext uri="{FF2B5EF4-FFF2-40B4-BE49-F238E27FC236}">
                    <a16:creationId xmlns:a16="http://schemas.microsoft.com/office/drawing/2014/main" id="{1482B8BC-BB08-A01F-2CA3-9F11570B0E2D}"/>
                  </a:ext>
                </a:extLst>
              </p:cNvPr>
              <p:cNvSpPr/>
              <p:nvPr/>
            </p:nvSpPr>
            <p:spPr>
              <a:xfrm>
                <a:off x="7916671" y="5050247"/>
                <a:ext cx="412910" cy="41291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nvGrpSpPr>
            <p:cNvPr id="205" name="Group 204">
              <a:extLst>
                <a:ext uri="{FF2B5EF4-FFF2-40B4-BE49-F238E27FC236}">
                  <a16:creationId xmlns:a16="http://schemas.microsoft.com/office/drawing/2014/main" id="{3FFECF0A-7E20-4BF6-5CEF-8A909BA693A0}"/>
                </a:ext>
              </a:extLst>
            </p:cNvPr>
            <p:cNvGrpSpPr/>
            <p:nvPr/>
          </p:nvGrpSpPr>
          <p:grpSpPr>
            <a:xfrm rot="21105829" flipH="1">
              <a:off x="9243874" y="3806245"/>
              <a:ext cx="564104" cy="1525212"/>
              <a:chOff x="7916671" y="3937945"/>
              <a:chExt cx="553322" cy="1525212"/>
            </a:xfrm>
            <a:grpFill/>
          </p:grpSpPr>
          <p:sp>
            <p:nvSpPr>
              <p:cNvPr id="206" name="Round Same Side Corner Rectangle 25">
                <a:extLst>
                  <a:ext uri="{FF2B5EF4-FFF2-40B4-BE49-F238E27FC236}">
                    <a16:creationId xmlns:a16="http://schemas.microsoft.com/office/drawing/2014/main" id="{C688EE13-16C6-1B6B-04B9-E3484AE9F072}"/>
                  </a:ext>
                </a:extLst>
              </p:cNvPr>
              <p:cNvSpPr/>
              <p:nvPr/>
            </p:nvSpPr>
            <p:spPr>
              <a:xfrm rot="11570187">
                <a:off x="8118418" y="3937945"/>
                <a:ext cx="351575" cy="1086828"/>
              </a:xfrm>
              <a:prstGeom prst="round2SameRect">
                <a:avLst>
                  <a:gd name="adj1" fmla="val 493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207" name="Oval 206">
                <a:extLst>
                  <a:ext uri="{FF2B5EF4-FFF2-40B4-BE49-F238E27FC236}">
                    <a16:creationId xmlns:a16="http://schemas.microsoft.com/office/drawing/2014/main" id="{8F04D6BA-C2ED-80D3-3CCD-E057C2DBA440}"/>
                  </a:ext>
                </a:extLst>
              </p:cNvPr>
              <p:cNvSpPr/>
              <p:nvPr/>
            </p:nvSpPr>
            <p:spPr>
              <a:xfrm>
                <a:off x="7916671" y="5050247"/>
                <a:ext cx="412910" cy="41291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grpSp>
        <p:nvGrpSpPr>
          <p:cNvPr id="210" name="Group 209">
            <a:extLst>
              <a:ext uri="{FF2B5EF4-FFF2-40B4-BE49-F238E27FC236}">
                <a16:creationId xmlns:a16="http://schemas.microsoft.com/office/drawing/2014/main" id="{4EBF3189-9DCD-0614-7A5A-BE8CCF6F7BD7}"/>
              </a:ext>
            </a:extLst>
          </p:cNvPr>
          <p:cNvGrpSpPr/>
          <p:nvPr/>
        </p:nvGrpSpPr>
        <p:grpSpPr>
          <a:xfrm>
            <a:off x="2611773" y="2998040"/>
            <a:ext cx="280059" cy="530385"/>
            <a:chOff x="7838339" y="2226754"/>
            <a:chExt cx="1969639" cy="3730164"/>
          </a:xfrm>
          <a:solidFill>
            <a:schemeClr val="accent4"/>
          </a:solidFill>
        </p:grpSpPr>
        <p:sp>
          <p:nvSpPr>
            <p:cNvPr id="211" name="Round Same Side Corner Rectangle 3">
              <a:extLst>
                <a:ext uri="{FF2B5EF4-FFF2-40B4-BE49-F238E27FC236}">
                  <a16:creationId xmlns:a16="http://schemas.microsoft.com/office/drawing/2014/main" id="{A789BAE0-ED58-2BC1-F2B7-3129C3001DC4}"/>
                </a:ext>
              </a:extLst>
            </p:cNvPr>
            <p:cNvSpPr/>
            <p:nvPr/>
          </p:nvSpPr>
          <p:spPr>
            <a:xfrm>
              <a:off x="8212525" y="3545356"/>
              <a:ext cx="1224623" cy="2411562"/>
            </a:xfrm>
            <a:prstGeom prst="round2SameRect">
              <a:avLst>
                <a:gd name="adj1" fmla="val 41871"/>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212" name="Oval 211">
              <a:extLst>
                <a:ext uri="{FF2B5EF4-FFF2-40B4-BE49-F238E27FC236}">
                  <a16:creationId xmlns:a16="http://schemas.microsoft.com/office/drawing/2014/main" id="{7330D04E-FF19-74DF-2475-C022833498A9}"/>
                </a:ext>
              </a:extLst>
            </p:cNvPr>
            <p:cNvSpPr/>
            <p:nvPr/>
          </p:nvSpPr>
          <p:spPr>
            <a:xfrm>
              <a:off x="8212539" y="2226754"/>
              <a:ext cx="1238543" cy="123854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nvGrpSpPr>
            <p:cNvPr id="213" name="Group 212">
              <a:extLst>
                <a:ext uri="{FF2B5EF4-FFF2-40B4-BE49-F238E27FC236}">
                  <a16:creationId xmlns:a16="http://schemas.microsoft.com/office/drawing/2014/main" id="{0B1873BD-0A1E-F06C-26CC-8454F365844F}"/>
                </a:ext>
              </a:extLst>
            </p:cNvPr>
            <p:cNvGrpSpPr/>
            <p:nvPr/>
          </p:nvGrpSpPr>
          <p:grpSpPr>
            <a:xfrm rot="507905">
              <a:off x="7838339" y="3815940"/>
              <a:ext cx="553322" cy="1525212"/>
              <a:chOff x="7916671" y="3937945"/>
              <a:chExt cx="553322" cy="1525212"/>
            </a:xfrm>
            <a:grpFill/>
          </p:grpSpPr>
          <p:sp>
            <p:nvSpPr>
              <p:cNvPr id="217" name="Round Same Side Corner Rectangle 25">
                <a:extLst>
                  <a:ext uri="{FF2B5EF4-FFF2-40B4-BE49-F238E27FC236}">
                    <a16:creationId xmlns:a16="http://schemas.microsoft.com/office/drawing/2014/main" id="{812DA436-5445-E1D7-C42E-CABD3FECCB0A}"/>
                  </a:ext>
                </a:extLst>
              </p:cNvPr>
              <p:cNvSpPr/>
              <p:nvPr/>
            </p:nvSpPr>
            <p:spPr>
              <a:xfrm rot="11570187">
                <a:off x="8118418" y="3937945"/>
                <a:ext cx="351575" cy="1086828"/>
              </a:xfrm>
              <a:prstGeom prst="round2SameRect">
                <a:avLst>
                  <a:gd name="adj1" fmla="val 493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218" name="Oval 217">
                <a:extLst>
                  <a:ext uri="{FF2B5EF4-FFF2-40B4-BE49-F238E27FC236}">
                    <a16:creationId xmlns:a16="http://schemas.microsoft.com/office/drawing/2014/main" id="{73F781B4-D4FE-59A5-41A5-DE16C46980E0}"/>
                  </a:ext>
                </a:extLst>
              </p:cNvPr>
              <p:cNvSpPr/>
              <p:nvPr/>
            </p:nvSpPr>
            <p:spPr>
              <a:xfrm>
                <a:off x="7916671" y="5050247"/>
                <a:ext cx="412910" cy="41291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nvGrpSpPr>
            <p:cNvPr id="214" name="Group 213">
              <a:extLst>
                <a:ext uri="{FF2B5EF4-FFF2-40B4-BE49-F238E27FC236}">
                  <a16:creationId xmlns:a16="http://schemas.microsoft.com/office/drawing/2014/main" id="{AA8619D5-D67D-FA30-ACEA-F245EE5EC2B8}"/>
                </a:ext>
              </a:extLst>
            </p:cNvPr>
            <p:cNvGrpSpPr/>
            <p:nvPr/>
          </p:nvGrpSpPr>
          <p:grpSpPr>
            <a:xfrm rot="21105829" flipH="1">
              <a:off x="9243874" y="3806245"/>
              <a:ext cx="564104" cy="1525212"/>
              <a:chOff x="7916671" y="3937945"/>
              <a:chExt cx="553322" cy="1525212"/>
            </a:xfrm>
            <a:grpFill/>
          </p:grpSpPr>
          <p:sp>
            <p:nvSpPr>
              <p:cNvPr id="215" name="Round Same Side Corner Rectangle 25">
                <a:extLst>
                  <a:ext uri="{FF2B5EF4-FFF2-40B4-BE49-F238E27FC236}">
                    <a16:creationId xmlns:a16="http://schemas.microsoft.com/office/drawing/2014/main" id="{9E9D1059-C123-2DE5-947A-EB14F4D7840B}"/>
                  </a:ext>
                </a:extLst>
              </p:cNvPr>
              <p:cNvSpPr/>
              <p:nvPr/>
            </p:nvSpPr>
            <p:spPr>
              <a:xfrm rot="11570187">
                <a:off x="8118418" y="3937945"/>
                <a:ext cx="351575" cy="1086828"/>
              </a:xfrm>
              <a:prstGeom prst="round2SameRect">
                <a:avLst>
                  <a:gd name="adj1" fmla="val 493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216" name="Oval 215">
                <a:extLst>
                  <a:ext uri="{FF2B5EF4-FFF2-40B4-BE49-F238E27FC236}">
                    <a16:creationId xmlns:a16="http://schemas.microsoft.com/office/drawing/2014/main" id="{D5B53298-BB9B-F871-D728-63DFCB3A834F}"/>
                  </a:ext>
                </a:extLst>
              </p:cNvPr>
              <p:cNvSpPr/>
              <p:nvPr/>
            </p:nvSpPr>
            <p:spPr>
              <a:xfrm>
                <a:off x="7916671" y="5050247"/>
                <a:ext cx="412910" cy="41291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grpSp>
        <p:nvGrpSpPr>
          <p:cNvPr id="219" name="Group 218">
            <a:extLst>
              <a:ext uri="{FF2B5EF4-FFF2-40B4-BE49-F238E27FC236}">
                <a16:creationId xmlns:a16="http://schemas.microsoft.com/office/drawing/2014/main" id="{0ECCE3EE-23BF-53F3-560A-B8F64A713DA4}"/>
              </a:ext>
            </a:extLst>
          </p:cNvPr>
          <p:cNvGrpSpPr/>
          <p:nvPr/>
        </p:nvGrpSpPr>
        <p:grpSpPr>
          <a:xfrm>
            <a:off x="1439071" y="4192380"/>
            <a:ext cx="280059" cy="530385"/>
            <a:chOff x="7838339" y="2226754"/>
            <a:chExt cx="1969639" cy="3730164"/>
          </a:xfrm>
          <a:solidFill>
            <a:schemeClr val="accent4"/>
          </a:solidFill>
        </p:grpSpPr>
        <p:sp>
          <p:nvSpPr>
            <p:cNvPr id="220" name="Round Same Side Corner Rectangle 3">
              <a:extLst>
                <a:ext uri="{FF2B5EF4-FFF2-40B4-BE49-F238E27FC236}">
                  <a16:creationId xmlns:a16="http://schemas.microsoft.com/office/drawing/2014/main" id="{2E071571-8DEE-7EFA-28A9-1B84EEEA5E4E}"/>
                </a:ext>
              </a:extLst>
            </p:cNvPr>
            <p:cNvSpPr/>
            <p:nvPr/>
          </p:nvSpPr>
          <p:spPr>
            <a:xfrm>
              <a:off x="8212525" y="3545356"/>
              <a:ext cx="1224623" cy="2411562"/>
            </a:xfrm>
            <a:prstGeom prst="round2SameRect">
              <a:avLst>
                <a:gd name="adj1" fmla="val 41871"/>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221" name="Oval 220">
              <a:extLst>
                <a:ext uri="{FF2B5EF4-FFF2-40B4-BE49-F238E27FC236}">
                  <a16:creationId xmlns:a16="http://schemas.microsoft.com/office/drawing/2014/main" id="{B8DC5D60-4287-49C0-9439-83324C6D6BE8}"/>
                </a:ext>
              </a:extLst>
            </p:cNvPr>
            <p:cNvSpPr/>
            <p:nvPr/>
          </p:nvSpPr>
          <p:spPr>
            <a:xfrm>
              <a:off x="8212539" y="2226754"/>
              <a:ext cx="1238543" cy="123854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nvGrpSpPr>
            <p:cNvPr id="222" name="Group 221">
              <a:extLst>
                <a:ext uri="{FF2B5EF4-FFF2-40B4-BE49-F238E27FC236}">
                  <a16:creationId xmlns:a16="http://schemas.microsoft.com/office/drawing/2014/main" id="{02C2B076-C812-50E5-A200-46E0B98261F0}"/>
                </a:ext>
              </a:extLst>
            </p:cNvPr>
            <p:cNvGrpSpPr/>
            <p:nvPr/>
          </p:nvGrpSpPr>
          <p:grpSpPr>
            <a:xfrm rot="507905">
              <a:off x="7838339" y="3815940"/>
              <a:ext cx="553322" cy="1525212"/>
              <a:chOff x="7916671" y="3937945"/>
              <a:chExt cx="553322" cy="1525212"/>
            </a:xfrm>
            <a:grpFill/>
          </p:grpSpPr>
          <p:sp>
            <p:nvSpPr>
              <p:cNvPr id="226" name="Round Same Side Corner Rectangle 25">
                <a:extLst>
                  <a:ext uri="{FF2B5EF4-FFF2-40B4-BE49-F238E27FC236}">
                    <a16:creationId xmlns:a16="http://schemas.microsoft.com/office/drawing/2014/main" id="{A4F7614C-47DC-663E-4960-D765B5418AFE}"/>
                  </a:ext>
                </a:extLst>
              </p:cNvPr>
              <p:cNvSpPr/>
              <p:nvPr/>
            </p:nvSpPr>
            <p:spPr>
              <a:xfrm rot="11570187">
                <a:off x="8118418" y="3937945"/>
                <a:ext cx="351575" cy="1086828"/>
              </a:xfrm>
              <a:prstGeom prst="round2SameRect">
                <a:avLst>
                  <a:gd name="adj1" fmla="val 493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227" name="Oval 226">
                <a:extLst>
                  <a:ext uri="{FF2B5EF4-FFF2-40B4-BE49-F238E27FC236}">
                    <a16:creationId xmlns:a16="http://schemas.microsoft.com/office/drawing/2014/main" id="{4BA66EB7-F6EB-7E6B-077D-28D6D215BDB2}"/>
                  </a:ext>
                </a:extLst>
              </p:cNvPr>
              <p:cNvSpPr/>
              <p:nvPr/>
            </p:nvSpPr>
            <p:spPr>
              <a:xfrm>
                <a:off x="7916671" y="5050247"/>
                <a:ext cx="412910" cy="41291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nvGrpSpPr>
            <p:cNvPr id="223" name="Group 222">
              <a:extLst>
                <a:ext uri="{FF2B5EF4-FFF2-40B4-BE49-F238E27FC236}">
                  <a16:creationId xmlns:a16="http://schemas.microsoft.com/office/drawing/2014/main" id="{75983E82-DBD8-52C8-68ED-47AB63CB8245}"/>
                </a:ext>
              </a:extLst>
            </p:cNvPr>
            <p:cNvGrpSpPr/>
            <p:nvPr/>
          </p:nvGrpSpPr>
          <p:grpSpPr>
            <a:xfrm rot="21105829" flipH="1">
              <a:off x="9243874" y="3806245"/>
              <a:ext cx="564104" cy="1525212"/>
              <a:chOff x="7916671" y="3937945"/>
              <a:chExt cx="553322" cy="1525212"/>
            </a:xfrm>
            <a:grpFill/>
          </p:grpSpPr>
          <p:sp>
            <p:nvSpPr>
              <p:cNvPr id="224" name="Round Same Side Corner Rectangle 25">
                <a:extLst>
                  <a:ext uri="{FF2B5EF4-FFF2-40B4-BE49-F238E27FC236}">
                    <a16:creationId xmlns:a16="http://schemas.microsoft.com/office/drawing/2014/main" id="{C24FB19A-1F58-C635-3DEA-D708F15CFF1B}"/>
                  </a:ext>
                </a:extLst>
              </p:cNvPr>
              <p:cNvSpPr/>
              <p:nvPr/>
            </p:nvSpPr>
            <p:spPr>
              <a:xfrm rot="11570187">
                <a:off x="8118418" y="3937945"/>
                <a:ext cx="351575" cy="1086828"/>
              </a:xfrm>
              <a:prstGeom prst="round2SameRect">
                <a:avLst>
                  <a:gd name="adj1" fmla="val 493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225" name="Oval 224">
                <a:extLst>
                  <a:ext uri="{FF2B5EF4-FFF2-40B4-BE49-F238E27FC236}">
                    <a16:creationId xmlns:a16="http://schemas.microsoft.com/office/drawing/2014/main" id="{E4DDC9FE-6A8B-A7F1-9F87-CF4541A64B5B}"/>
                  </a:ext>
                </a:extLst>
              </p:cNvPr>
              <p:cNvSpPr/>
              <p:nvPr/>
            </p:nvSpPr>
            <p:spPr>
              <a:xfrm>
                <a:off x="7916671" y="5050247"/>
                <a:ext cx="412910" cy="41291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spTree>
    <p:extLst>
      <p:ext uri="{BB962C8B-B14F-4D97-AF65-F5344CB8AC3E}">
        <p14:creationId xmlns:p14="http://schemas.microsoft.com/office/powerpoint/2010/main" val="41492274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B01798-FE64-977B-6379-96F3DC78FDDE}"/>
              </a:ext>
            </a:extLst>
          </p:cNvPr>
          <p:cNvSpPr>
            <a:spLocks noGrp="1"/>
          </p:cNvSpPr>
          <p:nvPr>
            <p:ph type="title"/>
          </p:nvPr>
        </p:nvSpPr>
        <p:spPr>
          <a:xfrm>
            <a:off x="1008093" y="120516"/>
            <a:ext cx="10345707" cy="868968"/>
          </a:xfrm>
        </p:spPr>
        <p:txBody>
          <a:bodyPr>
            <a:normAutofit/>
          </a:bodyPr>
          <a:lstStyle/>
          <a:p>
            <a:pPr algn="l"/>
            <a:r>
              <a:rPr lang="en-GB" sz="2800" dirty="0"/>
              <a:t>Role of the caseworker to respond to MHPSS needs</a:t>
            </a:r>
            <a:endParaRPr lang="en-BE" sz="2800" dirty="0"/>
          </a:p>
        </p:txBody>
      </p:sp>
      <p:grpSp>
        <p:nvGrpSpPr>
          <p:cNvPr id="19" name="Group 18">
            <a:extLst>
              <a:ext uri="{FF2B5EF4-FFF2-40B4-BE49-F238E27FC236}">
                <a16:creationId xmlns:a16="http://schemas.microsoft.com/office/drawing/2014/main" id="{E527E9E8-2E85-08CF-0651-FC17737242EC}"/>
              </a:ext>
            </a:extLst>
          </p:cNvPr>
          <p:cNvGrpSpPr/>
          <p:nvPr/>
        </p:nvGrpSpPr>
        <p:grpSpPr>
          <a:xfrm>
            <a:off x="10228983" y="337468"/>
            <a:ext cx="1587872" cy="1368854"/>
            <a:chOff x="10228983" y="337468"/>
            <a:chExt cx="1587872" cy="1368854"/>
          </a:xfrm>
        </p:grpSpPr>
        <p:sp>
          <p:nvSpPr>
            <p:cNvPr id="20" name="Hexagon 19">
              <a:extLst>
                <a:ext uri="{FF2B5EF4-FFF2-40B4-BE49-F238E27FC236}">
                  <a16:creationId xmlns:a16="http://schemas.microsoft.com/office/drawing/2014/main" id="{5B091653-3A9A-44B7-CE3A-86044C9B8FCE}"/>
                </a:ext>
              </a:extLst>
            </p:cNvPr>
            <p:cNvSpPr/>
            <p:nvPr/>
          </p:nvSpPr>
          <p:spPr>
            <a:xfrm rot="1782986">
              <a:off x="10228983" y="337468"/>
              <a:ext cx="1587872" cy="1368854"/>
            </a:xfrm>
            <a:prstGeom prst="hexagon">
              <a:avLst>
                <a:gd name="adj" fmla="val 28965"/>
                <a:gd name="vf" fmla="val 115470"/>
              </a:avLst>
            </a:prstGeom>
            <a:solidFill>
              <a:schemeClr val="bg1"/>
            </a:solidFill>
            <a:ln>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nvGrpSpPr>
            <p:cNvPr id="21" name="Group 20">
              <a:extLst>
                <a:ext uri="{FF2B5EF4-FFF2-40B4-BE49-F238E27FC236}">
                  <a16:creationId xmlns:a16="http://schemas.microsoft.com/office/drawing/2014/main" id="{D9A53B62-A8E5-DC6B-7F5E-B202EE8EE20E}"/>
                </a:ext>
              </a:extLst>
            </p:cNvPr>
            <p:cNvGrpSpPr/>
            <p:nvPr/>
          </p:nvGrpSpPr>
          <p:grpSpPr>
            <a:xfrm>
              <a:off x="10621771" y="762700"/>
              <a:ext cx="562136" cy="634675"/>
              <a:chOff x="760175" y="830142"/>
              <a:chExt cx="867619" cy="979579"/>
            </a:xfrm>
          </p:grpSpPr>
          <p:sp>
            <p:nvSpPr>
              <p:cNvPr id="25" name="Rectangle 24">
                <a:extLst>
                  <a:ext uri="{FF2B5EF4-FFF2-40B4-BE49-F238E27FC236}">
                    <a16:creationId xmlns:a16="http://schemas.microsoft.com/office/drawing/2014/main" id="{C515D167-65B9-49E0-8749-B22295FE2FB2}"/>
                  </a:ext>
                </a:extLst>
              </p:cNvPr>
              <p:cNvSpPr/>
              <p:nvPr/>
            </p:nvSpPr>
            <p:spPr>
              <a:xfrm>
                <a:off x="864636" y="830142"/>
                <a:ext cx="763158" cy="979577"/>
              </a:xfrm>
              <a:prstGeom prst="rec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b="1" dirty="0">
                    <a:latin typeface="Arial" panose="020B0604020202020204" pitchFamily="34" charset="0"/>
                    <a:cs typeface="Arial" panose="020B0604020202020204" pitchFamily="34" charset="0"/>
                  </a:rPr>
                  <a:t>63</a:t>
                </a:r>
              </a:p>
            </p:txBody>
          </p:sp>
          <p:sp>
            <p:nvSpPr>
              <p:cNvPr id="26" name="Rectangle 25">
                <a:extLst>
                  <a:ext uri="{FF2B5EF4-FFF2-40B4-BE49-F238E27FC236}">
                    <a16:creationId xmlns:a16="http://schemas.microsoft.com/office/drawing/2014/main" id="{32A50FFE-2BFB-8484-CE23-1F6FE97D41CE}"/>
                  </a:ext>
                </a:extLst>
              </p:cNvPr>
              <p:cNvSpPr/>
              <p:nvPr/>
            </p:nvSpPr>
            <p:spPr>
              <a:xfrm>
                <a:off x="760175" y="830144"/>
                <a:ext cx="149292" cy="979577"/>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nvGrpSpPr>
            <p:cNvPr id="22" name="Group 21">
              <a:extLst>
                <a:ext uri="{FF2B5EF4-FFF2-40B4-BE49-F238E27FC236}">
                  <a16:creationId xmlns:a16="http://schemas.microsoft.com/office/drawing/2014/main" id="{79E5D353-C9A7-7BF8-AC7C-267C18CB9B37}"/>
                </a:ext>
              </a:extLst>
            </p:cNvPr>
            <p:cNvGrpSpPr/>
            <p:nvPr/>
          </p:nvGrpSpPr>
          <p:grpSpPr>
            <a:xfrm>
              <a:off x="11325415" y="762701"/>
              <a:ext cx="182192" cy="634674"/>
              <a:chOff x="2121762" y="2323619"/>
              <a:chExt cx="200378" cy="825210"/>
            </a:xfrm>
          </p:grpSpPr>
          <p:sp>
            <p:nvSpPr>
              <p:cNvPr id="23" name="Isosceles Triangle 22">
                <a:extLst>
                  <a:ext uri="{FF2B5EF4-FFF2-40B4-BE49-F238E27FC236}">
                    <a16:creationId xmlns:a16="http://schemas.microsoft.com/office/drawing/2014/main" id="{528C6788-0734-EF15-CF5E-340C591D80A4}"/>
                  </a:ext>
                </a:extLst>
              </p:cNvPr>
              <p:cNvSpPr/>
              <p:nvPr/>
            </p:nvSpPr>
            <p:spPr>
              <a:xfrm>
                <a:off x="2121763" y="2323619"/>
                <a:ext cx="200377" cy="172739"/>
              </a:xfrm>
              <a:prstGeom prst="triangle">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24" name="Rectangle 23">
                <a:extLst>
                  <a:ext uri="{FF2B5EF4-FFF2-40B4-BE49-F238E27FC236}">
                    <a16:creationId xmlns:a16="http://schemas.microsoft.com/office/drawing/2014/main" id="{5ECF9781-3E76-0614-1B74-5BEBFE9CBBA5}"/>
                  </a:ext>
                </a:extLst>
              </p:cNvPr>
              <p:cNvSpPr/>
              <p:nvPr/>
            </p:nvSpPr>
            <p:spPr>
              <a:xfrm>
                <a:off x="2121762" y="2496169"/>
                <a:ext cx="200377" cy="652660"/>
              </a:xfrm>
              <a:prstGeom prst="rec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graphicFrame>
        <p:nvGraphicFramePr>
          <p:cNvPr id="30" name="Content Placeholder 3">
            <a:extLst>
              <a:ext uri="{FF2B5EF4-FFF2-40B4-BE49-F238E27FC236}">
                <a16:creationId xmlns:a16="http://schemas.microsoft.com/office/drawing/2014/main" id="{A33932C8-C274-FAA8-3F4A-A9DC1A65C1AB}"/>
              </a:ext>
            </a:extLst>
          </p:cNvPr>
          <p:cNvGraphicFramePr>
            <a:graphicFrameLocks/>
          </p:cNvGraphicFramePr>
          <p:nvPr>
            <p:extLst>
              <p:ext uri="{D42A27DB-BD31-4B8C-83A1-F6EECF244321}">
                <p14:modId xmlns:p14="http://schemas.microsoft.com/office/powerpoint/2010/main" val="3034824190"/>
              </p:ext>
            </p:extLst>
          </p:nvPr>
        </p:nvGraphicFramePr>
        <p:xfrm>
          <a:off x="3435763" y="1278082"/>
          <a:ext cx="5562600" cy="473432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27423422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FCFE94-8837-47DD-B69B-6BA207F449F6}"/>
              </a:ext>
            </a:extLst>
          </p:cNvPr>
          <p:cNvSpPr>
            <a:spLocks noGrp="1"/>
          </p:cNvSpPr>
          <p:nvPr>
            <p:ph type="title"/>
          </p:nvPr>
        </p:nvSpPr>
        <p:spPr>
          <a:xfrm>
            <a:off x="831272" y="120516"/>
            <a:ext cx="10522527" cy="868968"/>
          </a:xfrm>
        </p:spPr>
        <p:txBody>
          <a:bodyPr>
            <a:normAutofit/>
          </a:bodyPr>
          <a:lstStyle/>
          <a:p>
            <a:pPr algn="l"/>
            <a:r>
              <a:rPr lang="en-GB" sz="2800" dirty="0"/>
              <a:t>Role of the caseworker to respond to MHPSS needs</a:t>
            </a:r>
            <a:endParaRPr lang="en-CA" sz="2800" dirty="0"/>
          </a:p>
        </p:txBody>
      </p:sp>
      <p:sp>
        <p:nvSpPr>
          <p:cNvPr id="6" name="TextBox 5">
            <a:extLst>
              <a:ext uri="{FF2B5EF4-FFF2-40B4-BE49-F238E27FC236}">
                <a16:creationId xmlns:a16="http://schemas.microsoft.com/office/drawing/2014/main" id="{D78CB6B3-0FF6-F196-F201-8B68B90256E1}"/>
              </a:ext>
            </a:extLst>
          </p:cNvPr>
          <p:cNvSpPr txBox="1"/>
          <p:nvPr/>
        </p:nvSpPr>
        <p:spPr>
          <a:xfrm>
            <a:off x="3870325" y="4677821"/>
            <a:ext cx="4248150" cy="707886"/>
          </a:xfrm>
          <a:prstGeom prst="rect">
            <a:avLst/>
          </a:prstGeom>
          <a:noFill/>
        </p:spPr>
        <p:txBody>
          <a:bodyPr wrap="square" rtlCol="0">
            <a:spAutoFit/>
          </a:bodyPr>
          <a:lstStyle/>
          <a:p>
            <a:pPr algn="ctr"/>
            <a:r>
              <a:rPr lang="en-GB" sz="4000" b="1" dirty="0">
                <a:latin typeface="Arial" panose="020B0604020202020204" pitchFamily="34" charset="0"/>
                <a:cs typeface="Arial" panose="020B0604020202020204" pitchFamily="34" charset="0"/>
              </a:rPr>
              <a:t>True or false?</a:t>
            </a:r>
            <a:endParaRPr lang="en-BE" sz="4000" b="1" dirty="0">
              <a:latin typeface="Arial" panose="020B0604020202020204" pitchFamily="34" charset="0"/>
              <a:cs typeface="Arial" panose="020B0604020202020204" pitchFamily="34" charset="0"/>
            </a:endParaRPr>
          </a:p>
        </p:txBody>
      </p:sp>
      <p:grpSp>
        <p:nvGrpSpPr>
          <p:cNvPr id="4" name="Group 3">
            <a:extLst>
              <a:ext uri="{FF2B5EF4-FFF2-40B4-BE49-F238E27FC236}">
                <a16:creationId xmlns:a16="http://schemas.microsoft.com/office/drawing/2014/main" id="{E30E19EB-DDF3-DDB7-DB85-655CCEAC7B69}"/>
              </a:ext>
            </a:extLst>
          </p:cNvPr>
          <p:cNvGrpSpPr/>
          <p:nvPr/>
        </p:nvGrpSpPr>
        <p:grpSpPr>
          <a:xfrm>
            <a:off x="10228983" y="337468"/>
            <a:ext cx="1587872" cy="1368854"/>
            <a:chOff x="10228983" y="337468"/>
            <a:chExt cx="1587872" cy="1368854"/>
          </a:xfrm>
        </p:grpSpPr>
        <p:sp>
          <p:nvSpPr>
            <p:cNvPr id="14" name="Hexagon 13">
              <a:extLst>
                <a:ext uri="{FF2B5EF4-FFF2-40B4-BE49-F238E27FC236}">
                  <a16:creationId xmlns:a16="http://schemas.microsoft.com/office/drawing/2014/main" id="{6DDD22E9-A8D1-F4D7-75A9-4AB1E8858724}"/>
                </a:ext>
              </a:extLst>
            </p:cNvPr>
            <p:cNvSpPr/>
            <p:nvPr/>
          </p:nvSpPr>
          <p:spPr>
            <a:xfrm rot="1782986">
              <a:off x="10228983" y="337468"/>
              <a:ext cx="1587872" cy="1368854"/>
            </a:xfrm>
            <a:prstGeom prst="hexagon">
              <a:avLst>
                <a:gd name="adj" fmla="val 28965"/>
                <a:gd name="vf" fmla="val 115470"/>
              </a:avLst>
            </a:prstGeom>
            <a:solidFill>
              <a:schemeClr val="bg1"/>
            </a:solidFill>
            <a:ln>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nvGrpSpPr>
            <p:cNvPr id="15" name="Group 14">
              <a:extLst>
                <a:ext uri="{FF2B5EF4-FFF2-40B4-BE49-F238E27FC236}">
                  <a16:creationId xmlns:a16="http://schemas.microsoft.com/office/drawing/2014/main" id="{03AE96CA-99E1-5443-D3FD-4088AC7A2A1A}"/>
                </a:ext>
              </a:extLst>
            </p:cNvPr>
            <p:cNvGrpSpPr/>
            <p:nvPr/>
          </p:nvGrpSpPr>
          <p:grpSpPr>
            <a:xfrm>
              <a:off x="10621771" y="762700"/>
              <a:ext cx="562136" cy="634675"/>
              <a:chOff x="760175" y="830142"/>
              <a:chExt cx="867619" cy="979579"/>
            </a:xfrm>
          </p:grpSpPr>
          <p:sp>
            <p:nvSpPr>
              <p:cNvPr id="19" name="Rectangle 18">
                <a:extLst>
                  <a:ext uri="{FF2B5EF4-FFF2-40B4-BE49-F238E27FC236}">
                    <a16:creationId xmlns:a16="http://schemas.microsoft.com/office/drawing/2014/main" id="{FBA84C1F-89C3-ECA4-DF9A-3EEC23EE420E}"/>
                  </a:ext>
                </a:extLst>
              </p:cNvPr>
              <p:cNvSpPr/>
              <p:nvPr/>
            </p:nvSpPr>
            <p:spPr>
              <a:xfrm>
                <a:off x="864636" y="830142"/>
                <a:ext cx="763158" cy="979577"/>
              </a:xfrm>
              <a:prstGeom prst="rec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b="1" dirty="0">
                    <a:latin typeface="Arial" panose="020B0604020202020204" pitchFamily="34" charset="0"/>
                    <a:cs typeface="Arial" panose="020B0604020202020204" pitchFamily="34" charset="0"/>
                  </a:rPr>
                  <a:t>64</a:t>
                </a:r>
              </a:p>
            </p:txBody>
          </p:sp>
          <p:sp>
            <p:nvSpPr>
              <p:cNvPr id="20" name="Rectangle 19">
                <a:extLst>
                  <a:ext uri="{FF2B5EF4-FFF2-40B4-BE49-F238E27FC236}">
                    <a16:creationId xmlns:a16="http://schemas.microsoft.com/office/drawing/2014/main" id="{34EB8D4B-88C8-452D-E38F-D8A5F3C39D0C}"/>
                  </a:ext>
                </a:extLst>
              </p:cNvPr>
              <p:cNvSpPr/>
              <p:nvPr/>
            </p:nvSpPr>
            <p:spPr>
              <a:xfrm>
                <a:off x="760175" y="830144"/>
                <a:ext cx="149292" cy="979577"/>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nvGrpSpPr>
            <p:cNvPr id="16" name="Group 15">
              <a:extLst>
                <a:ext uri="{FF2B5EF4-FFF2-40B4-BE49-F238E27FC236}">
                  <a16:creationId xmlns:a16="http://schemas.microsoft.com/office/drawing/2014/main" id="{3C6BDAF0-D3BD-4DA0-2475-198ECBE0FD32}"/>
                </a:ext>
              </a:extLst>
            </p:cNvPr>
            <p:cNvGrpSpPr/>
            <p:nvPr/>
          </p:nvGrpSpPr>
          <p:grpSpPr>
            <a:xfrm>
              <a:off x="11325415" y="762701"/>
              <a:ext cx="182192" cy="634674"/>
              <a:chOff x="2121762" y="2323619"/>
              <a:chExt cx="200378" cy="825210"/>
            </a:xfrm>
          </p:grpSpPr>
          <p:sp>
            <p:nvSpPr>
              <p:cNvPr id="17" name="Isosceles Triangle 16">
                <a:extLst>
                  <a:ext uri="{FF2B5EF4-FFF2-40B4-BE49-F238E27FC236}">
                    <a16:creationId xmlns:a16="http://schemas.microsoft.com/office/drawing/2014/main" id="{2AE62D5B-BC25-ADFE-8519-3330F6E398EE}"/>
                  </a:ext>
                </a:extLst>
              </p:cNvPr>
              <p:cNvSpPr/>
              <p:nvPr/>
            </p:nvSpPr>
            <p:spPr>
              <a:xfrm>
                <a:off x="2121763" y="2323619"/>
                <a:ext cx="200377" cy="172739"/>
              </a:xfrm>
              <a:prstGeom prst="triangle">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8" name="Rectangle 17">
                <a:extLst>
                  <a:ext uri="{FF2B5EF4-FFF2-40B4-BE49-F238E27FC236}">
                    <a16:creationId xmlns:a16="http://schemas.microsoft.com/office/drawing/2014/main" id="{B93286E2-430B-5D74-8ADE-6104BBF7BF8C}"/>
                  </a:ext>
                </a:extLst>
              </p:cNvPr>
              <p:cNvSpPr/>
              <p:nvPr/>
            </p:nvSpPr>
            <p:spPr>
              <a:xfrm>
                <a:off x="2121762" y="2496169"/>
                <a:ext cx="200377" cy="652660"/>
              </a:xfrm>
              <a:prstGeom prst="rec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grpSp>
        <p:nvGrpSpPr>
          <p:cNvPr id="21" name="Group 20">
            <a:extLst>
              <a:ext uri="{FF2B5EF4-FFF2-40B4-BE49-F238E27FC236}">
                <a16:creationId xmlns:a16="http://schemas.microsoft.com/office/drawing/2014/main" id="{1E4FF62B-9B67-071B-EAAC-A3B8A8C01D81}"/>
              </a:ext>
            </a:extLst>
          </p:cNvPr>
          <p:cNvGrpSpPr/>
          <p:nvPr/>
        </p:nvGrpSpPr>
        <p:grpSpPr>
          <a:xfrm>
            <a:off x="3646790" y="2283756"/>
            <a:ext cx="1709395" cy="1786222"/>
            <a:chOff x="7345680" y="2484120"/>
            <a:chExt cx="904240" cy="944880"/>
          </a:xfrm>
        </p:grpSpPr>
        <p:sp>
          <p:nvSpPr>
            <p:cNvPr id="22" name="Oval 21">
              <a:extLst>
                <a:ext uri="{FF2B5EF4-FFF2-40B4-BE49-F238E27FC236}">
                  <a16:creationId xmlns:a16="http://schemas.microsoft.com/office/drawing/2014/main" id="{5DAA3F02-83D8-6200-4A5F-31C5D11728BA}"/>
                </a:ext>
              </a:extLst>
            </p:cNvPr>
            <p:cNvSpPr/>
            <p:nvPr/>
          </p:nvSpPr>
          <p:spPr>
            <a:xfrm>
              <a:off x="7345680" y="2484120"/>
              <a:ext cx="904240" cy="944880"/>
            </a:xfrm>
            <a:prstGeom prst="ellipse">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23" name="L-Shape 22">
              <a:extLst>
                <a:ext uri="{FF2B5EF4-FFF2-40B4-BE49-F238E27FC236}">
                  <a16:creationId xmlns:a16="http://schemas.microsoft.com/office/drawing/2014/main" id="{A73D6B60-A4BD-87FB-C642-4C30DE3048AF}"/>
                </a:ext>
              </a:extLst>
            </p:cNvPr>
            <p:cNvSpPr/>
            <p:nvPr/>
          </p:nvSpPr>
          <p:spPr>
            <a:xfrm rot="18361091">
              <a:off x="7500809" y="2772426"/>
              <a:ext cx="630274" cy="320762"/>
            </a:xfrm>
            <a:prstGeom prst="corner">
              <a:avLst>
                <a:gd name="adj1" fmla="val 42208"/>
                <a:gd name="adj2" fmla="val 4335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nvGrpSpPr>
          <p:cNvPr id="24" name="Group 23">
            <a:extLst>
              <a:ext uri="{FF2B5EF4-FFF2-40B4-BE49-F238E27FC236}">
                <a16:creationId xmlns:a16="http://schemas.microsoft.com/office/drawing/2014/main" id="{4EEDA3A4-E712-66F2-B036-9EF9184D5D24}"/>
              </a:ext>
            </a:extLst>
          </p:cNvPr>
          <p:cNvGrpSpPr/>
          <p:nvPr/>
        </p:nvGrpSpPr>
        <p:grpSpPr>
          <a:xfrm>
            <a:off x="6886228" y="2290909"/>
            <a:ext cx="1709395" cy="1786222"/>
            <a:chOff x="7090831" y="3731241"/>
            <a:chExt cx="904240" cy="944880"/>
          </a:xfrm>
        </p:grpSpPr>
        <p:sp>
          <p:nvSpPr>
            <p:cNvPr id="25" name="Oval 24">
              <a:extLst>
                <a:ext uri="{FF2B5EF4-FFF2-40B4-BE49-F238E27FC236}">
                  <a16:creationId xmlns:a16="http://schemas.microsoft.com/office/drawing/2014/main" id="{96F4861A-4AD1-9A36-C4C2-0279D47D95EC}"/>
                </a:ext>
              </a:extLst>
            </p:cNvPr>
            <p:cNvSpPr/>
            <p:nvPr/>
          </p:nvSpPr>
          <p:spPr>
            <a:xfrm>
              <a:off x="7090831" y="3731241"/>
              <a:ext cx="904240" cy="944880"/>
            </a:xfrm>
            <a:prstGeom prst="ellipse">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26" name="Plus Sign 25">
              <a:extLst>
                <a:ext uri="{FF2B5EF4-FFF2-40B4-BE49-F238E27FC236}">
                  <a16:creationId xmlns:a16="http://schemas.microsoft.com/office/drawing/2014/main" id="{BAD4DAF6-0399-219D-4F21-64CFADD84BD3}"/>
                </a:ext>
              </a:extLst>
            </p:cNvPr>
            <p:cNvSpPr/>
            <p:nvPr/>
          </p:nvSpPr>
          <p:spPr>
            <a:xfrm rot="2700000">
              <a:off x="7223315" y="3868494"/>
              <a:ext cx="655187" cy="670373"/>
            </a:xfrm>
            <a:prstGeom prst="mathPlus">
              <a:avLst>
                <a:gd name="adj1" fmla="val 2040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spTree>
    <p:extLst>
      <p:ext uri="{BB962C8B-B14F-4D97-AF65-F5344CB8AC3E}">
        <p14:creationId xmlns:p14="http://schemas.microsoft.com/office/powerpoint/2010/main" val="116494006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Rectangle 35">
            <a:extLst>
              <a:ext uri="{FF2B5EF4-FFF2-40B4-BE49-F238E27FC236}">
                <a16:creationId xmlns:a16="http://schemas.microsoft.com/office/drawing/2014/main" id="{F2665E6B-03F0-4E3C-8B9A-CE4AECBD87C1}"/>
              </a:ext>
            </a:extLst>
          </p:cNvPr>
          <p:cNvSpPr/>
          <p:nvPr/>
        </p:nvSpPr>
        <p:spPr>
          <a:xfrm>
            <a:off x="6946242" y="2943913"/>
            <a:ext cx="1768267" cy="409181"/>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6" name="Rectangle 5">
            <a:extLst>
              <a:ext uri="{FF2B5EF4-FFF2-40B4-BE49-F238E27FC236}">
                <a16:creationId xmlns:a16="http://schemas.microsoft.com/office/drawing/2014/main" id="{ED1B1844-1498-C809-BEC4-42563D3988C7}"/>
              </a:ext>
            </a:extLst>
          </p:cNvPr>
          <p:cNvSpPr/>
          <p:nvPr/>
        </p:nvSpPr>
        <p:spPr>
          <a:xfrm>
            <a:off x="7680532" y="3798997"/>
            <a:ext cx="2336303" cy="409181"/>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7" name="Rectangle 6">
            <a:extLst>
              <a:ext uri="{FF2B5EF4-FFF2-40B4-BE49-F238E27FC236}">
                <a16:creationId xmlns:a16="http://schemas.microsoft.com/office/drawing/2014/main" id="{FFEC7BDA-115B-205B-BFC7-1ECC5352CCCD}"/>
              </a:ext>
            </a:extLst>
          </p:cNvPr>
          <p:cNvSpPr/>
          <p:nvPr/>
        </p:nvSpPr>
        <p:spPr>
          <a:xfrm>
            <a:off x="6316012" y="4246278"/>
            <a:ext cx="1431196" cy="409181"/>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4" name="Title 3">
            <a:extLst>
              <a:ext uri="{FF2B5EF4-FFF2-40B4-BE49-F238E27FC236}">
                <a16:creationId xmlns:a16="http://schemas.microsoft.com/office/drawing/2014/main" id="{BA17EAA9-0757-4E70-857A-CCB621E253F9}"/>
              </a:ext>
            </a:extLst>
          </p:cNvPr>
          <p:cNvSpPr>
            <a:spLocks noGrp="1"/>
          </p:cNvSpPr>
          <p:nvPr>
            <p:ph type="title"/>
          </p:nvPr>
        </p:nvSpPr>
        <p:spPr>
          <a:xfrm>
            <a:off x="1661965" y="3099692"/>
            <a:ext cx="2808067" cy="562168"/>
          </a:xfrm>
        </p:spPr>
        <p:txBody>
          <a:bodyPr/>
          <a:lstStyle/>
          <a:p>
            <a:r>
              <a:rPr lang="en-CA" dirty="0"/>
              <a:t>Module aim</a:t>
            </a:r>
          </a:p>
        </p:txBody>
      </p:sp>
      <p:sp>
        <p:nvSpPr>
          <p:cNvPr id="11" name="TextBox 10">
            <a:extLst>
              <a:ext uri="{FF2B5EF4-FFF2-40B4-BE49-F238E27FC236}">
                <a16:creationId xmlns:a16="http://schemas.microsoft.com/office/drawing/2014/main" id="{E24EEE1C-BE7F-4B6C-BA92-E8B3F36132B2}"/>
              </a:ext>
            </a:extLst>
          </p:cNvPr>
          <p:cNvSpPr txBox="1"/>
          <p:nvPr/>
        </p:nvSpPr>
        <p:spPr>
          <a:xfrm>
            <a:off x="6249336" y="2031846"/>
            <a:ext cx="4460228" cy="2677656"/>
          </a:xfrm>
          <a:prstGeom prst="rect">
            <a:avLst/>
          </a:prstGeom>
          <a:noFill/>
        </p:spPr>
        <p:txBody>
          <a:bodyPr wrap="square">
            <a:spAutoFit/>
          </a:bodyPr>
          <a:lstStyle/>
          <a:p>
            <a:pPr marL="0" indent="0">
              <a:buNone/>
            </a:pPr>
            <a:r>
              <a:rPr lang="en-US" sz="2800" b="1" dirty="0">
                <a:solidFill>
                  <a:schemeClr val="bg1"/>
                </a:solidFill>
                <a:effectLst/>
                <a:latin typeface="Arial" panose="020B0604020202020204" pitchFamily="34" charset="0"/>
                <a:ea typeface="Calibri" panose="020F0502020204030204" pitchFamily="34" charset="0"/>
                <a:cs typeface="Arial" panose="020B0604020202020204" pitchFamily="34" charset="0"/>
              </a:rPr>
              <a:t>To provide the opportunity to practice the core skills necessary for caseworkers to </a:t>
            </a:r>
            <a:r>
              <a:rPr lang="en-US" sz="2800" b="1" dirty="0">
                <a:solidFill>
                  <a:schemeClr val="bg1"/>
                </a:solidFill>
                <a:latin typeface="Arial" panose="020B0604020202020204" pitchFamily="34" charset="0"/>
                <a:ea typeface="Calibri" panose="020F0502020204030204" pitchFamily="34" charset="0"/>
                <a:cs typeface="Arial" panose="020B0604020202020204" pitchFamily="34" charset="0"/>
              </a:rPr>
              <a:t>provide psychosocial support to children</a:t>
            </a:r>
            <a:endParaRPr lang="en-US" sz="2800" b="1" dirty="0">
              <a:solidFill>
                <a:schemeClr val="bg1"/>
              </a:solidFill>
              <a:effectLst/>
              <a:latin typeface="Arial" panose="020B0604020202020204" pitchFamily="34" charset="0"/>
              <a:ea typeface="Calibri" panose="020F0502020204030204" pitchFamily="34" charset="0"/>
              <a:cs typeface="Arial" panose="020B0604020202020204" pitchFamily="34" charset="0"/>
            </a:endParaRPr>
          </a:p>
        </p:txBody>
      </p:sp>
      <p:grpSp>
        <p:nvGrpSpPr>
          <p:cNvPr id="5" name="Group 4">
            <a:extLst>
              <a:ext uri="{FF2B5EF4-FFF2-40B4-BE49-F238E27FC236}">
                <a16:creationId xmlns:a16="http://schemas.microsoft.com/office/drawing/2014/main" id="{D070B0FF-E888-A192-BEC6-B97C2A240892}"/>
              </a:ext>
            </a:extLst>
          </p:cNvPr>
          <p:cNvGrpSpPr/>
          <p:nvPr/>
        </p:nvGrpSpPr>
        <p:grpSpPr>
          <a:xfrm>
            <a:off x="10016835" y="4980816"/>
            <a:ext cx="1586657" cy="1393884"/>
            <a:chOff x="9166317" y="3968794"/>
            <a:chExt cx="2569105" cy="2256969"/>
          </a:xfrm>
        </p:grpSpPr>
        <p:sp>
          <p:nvSpPr>
            <p:cNvPr id="2" name="Heart 1">
              <a:extLst>
                <a:ext uri="{FF2B5EF4-FFF2-40B4-BE49-F238E27FC236}">
                  <a16:creationId xmlns:a16="http://schemas.microsoft.com/office/drawing/2014/main" id="{385F2C9D-FF30-3BA7-4A27-B752FFF465B7}"/>
                </a:ext>
              </a:extLst>
            </p:cNvPr>
            <p:cNvSpPr/>
            <p:nvPr/>
          </p:nvSpPr>
          <p:spPr>
            <a:xfrm>
              <a:off x="9166317" y="3968794"/>
              <a:ext cx="2569105" cy="2256969"/>
            </a:xfrm>
            <a:prstGeom prst="hear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200" dirty="0"/>
            </a:p>
          </p:txBody>
        </p:sp>
        <p:sp>
          <p:nvSpPr>
            <p:cNvPr id="3" name="L-Shape 2">
              <a:extLst>
                <a:ext uri="{FF2B5EF4-FFF2-40B4-BE49-F238E27FC236}">
                  <a16:creationId xmlns:a16="http://schemas.microsoft.com/office/drawing/2014/main" id="{4AF7EA7A-CF4D-088A-C6B9-0644C314A459}"/>
                </a:ext>
              </a:extLst>
            </p:cNvPr>
            <p:cNvSpPr/>
            <p:nvPr/>
          </p:nvSpPr>
          <p:spPr>
            <a:xfrm rot="18361091">
              <a:off x="10044163" y="4875470"/>
              <a:ext cx="1004913" cy="485369"/>
            </a:xfrm>
            <a:prstGeom prst="corner">
              <a:avLst>
                <a:gd name="adj1" fmla="val 42208"/>
                <a:gd name="adj2" fmla="val 43350"/>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200" dirty="0"/>
            </a:p>
          </p:txBody>
        </p:sp>
      </p:grpSp>
    </p:spTree>
    <p:extLst>
      <p:ext uri="{BB962C8B-B14F-4D97-AF65-F5344CB8AC3E}">
        <p14:creationId xmlns:p14="http://schemas.microsoft.com/office/powerpoint/2010/main" val="399111846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F5DA22-4501-EB69-8411-B157BB17B434}"/>
              </a:ext>
            </a:extLst>
          </p:cNvPr>
          <p:cNvSpPr>
            <a:spLocks noGrp="1"/>
          </p:cNvSpPr>
          <p:nvPr>
            <p:ph type="title"/>
          </p:nvPr>
        </p:nvSpPr>
        <p:spPr/>
        <p:txBody>
          <a:bodyPr/>
          <a:lstStyle/>
          <a:p>
            <a:r>
              <a:rPr lang="en-GB" dirty="0">
                <a:latin typeface="Arial"/>
                <a:cs typeface="Arial"/>
              </a:rPr>
              <a:t>Role of the caseworker responding to MHPSS needs</a:t>
            </a:r>
            <a:endParaRPr lang="en-BE" dirty="0">
              <a:latin typeface="Arial"/>
              <a:cs typeface="Arial"/>
            </a:endParaRPr>
          </a:p>
        </p:txBody>
      </p:sp>
      <p:sp>
        <p:nvSpPr>
          <p:cNvPr id="4" name="TextBox 3">
            <a:extLst>
              <a:ext uri="{FF2B5EF4-FFF2-40B4-BE49-F238E27FC236}">
                <a16:creationId xmlns:a16="http://schemas.microsoft.com/office/drawing/2014/main" id="{302D7B4B-C4FF-BB29-0535-275667C3B641}"/>
              </a:ext>
            </a:extLst>
          </p:cNvPr>
          <p:cNvSpPr txBox="1"/>
          <p:nvPr/>
        </p:nvSpPr>
        <p:spPr>
          <a:xfrm>
            <a:off x="8274580" y="1436723"/>
            <a:ext cx="3379992" cy="2273443"/>
          </a:xfrm>
          <a:prstGeom prst="rect">
            <a:avLst/>
          </a:prstGeom>
          <a:noFill/>
        </p:spPr>
        <p:txBody>
          <a:bodyPr wrap="square" lIns="91440" tIns="45720" rIns="91440" bIns="45720" anchor="t">
            <a:spAutoFit/>
          </a:bodyPr>
          <a:lstStyle/>
          <a:p>
            <a:pPr fontAlgn="t">
              <a:lnSpc>
                <a:spcPct val="107000"/>
              </a:lnSpc>
              <a:spcAft>
                <a:spcPts val="800"/>
              </a:spcAft>
            </a:pPr>
            <a:r>
              <a:rPr lang="en-GB" sz="2000" b="1" i="0" u="none" strike="noStrike" dirty="0">
                <a:effectLst/>
                <a:latin typeface="Arial"/>
                <a:cs typeface="Arial"/>
              </a:rPr>
              <a:t>NOT </a:t>
            </a:r>
            <a:r>
              <a:rPr lang="en-GB" sz="2000" b="1" dirty="0">
                <a:latin typeface="Arial"/>
                <a:cs typeface="Arial"/>
              </a:rPr>
              <a:t>the caseworker's </a:t>
            </a:r>
            <a:r>
              <a:rPr lang="en-GB" sz="2000" b="1" i="0" u="none" strike="noStrike" dirty="0">
                <a:effectLst/>
                <a:latin typeface="Arial"/>
                <a:cs typeface="Arial"/>
              </a:rPr>
              <a:t>role</a:t>
            </a:r>
          </a:p>
          <a:p>
            <a:pPr marL="342900" indent="-342900" rtl="0" eaLnBrk="1" fontAlgn="t" latinLnBrk="0" hangingPunct="1">
              <a:lnSpc>
                <a:spcPct val="107000"/>
              </a:lnSpc>
              <a:spcBef>
                <a:spcPts val="0"/>
              </a:spcBef>
              <a:spcAft>
                <a:spcPts val="800"/>
              </a:spcAft>
              <a:buFont typeface="Arial" panose="020B0604020202020204" pitchFamily="34" charset="0"/>
              <a:buChar char="•"/>
            </a:pPr>
            <a:r>
              <a:rPr lang="en-GB" sz="2000" dirty="0">
                <a:latin typeface="Arial" panose="020B0604020202020204" pitchFamily="34" charset="0"/>
                <a:cs typeface="Arial" panose="020B0604020202020204" pitchFamily="34" charset="0"/>
              </a:rPr>
              <a:t>Diagnose a child </a:t>
            </a:r>
          </a:p>
          <a:p>
            <a:pPr marL="342900" indent="-342900" fontAlgn="t">
              <a:lnSpc>
                <a:spcPct val="107000"/>
              </a:lnSpc>
              <a:spcAft>
                <a:spcPts val="800"/>
              </a:spcAft>
              <a:buFont typeface="Arial" panose="020B0604020202020204" pitchFamily="34" charset="0"/>
              <a:buChar char="•"/>
            </a:pPr>
            <a:r>
              <a:rPr lang="en-GB" sz="2000" dirty="0">
                <a:latin typeface="Arial"/>
                <a:cs typeface="Arial"/>
              </a:rPr>
              <a:t>Provide specialized MHPSS interventions such as therapy or counselling </a:t>
            </a:r>
            <a:endParaRPr lang="en-GB" sz="2000" dirty="0">
              <a:latin typeface="Arial" panose="020B0604020202020204" pitchFamily="34" charset="0"/>
              <a:cs typeface="Arial" panose="020B0604020202020204" pitchFamily="34" charset="0"/>
            </a:endParaRPr>
          </a:p>
        </p:txBody>
      </p:sp>
      <p:grpSp>
        <p:nvGrpSpPr>
          <p:cNvPr id="3" name="Group 2">
            <a:extLst>
              <a:ext uri="{FF2B5EF4-FFF2-40B4-BE49-F238E27FC236}">
                <a16:creationId xmlns:a16="http://schemas.microsoft.com/office/drawing/2014/main" id="{18751846-F485-F73C-4978-A30C9B6D2A5B}"/>
              </a:ext>
            </a:extLst>
          </p:cNvPr>
          <p:cNvGrpSpPr/>
          <p:nvPr/>
        </p:nvGrpSpPr>
        <p:grpSpPr>
          <a:xfrm>
            <a:off x="5756853" y="1288938"/>
            <a:ext cx="1877926" cy="4395029"/>
            <a:chOff x="5102983" y="1330093"/>
            <a:chExt cx="553581" cy="1082378"/>
          </a:xfrm>
          <a:solidFill>
            <a:schemeClr val="accent4">
              <a:lumMod val="60000"/>
              <a:lumOff val="40000"/>
            </a:schemeClr>
          </a:solidFill>
        </p:grpSpPr>
        <p:grpSp>
          <p:nvGrpSpPr>
            <p:cNvPr id="5" name="Group 4">
              <a:extLst>
                <a:ext uri="{FF2B5EF4-FFF2-40B4-BE49-F238E27FC236}">
                  <a16:creationId xmlns:a16="http://schemas.microsoft.com/office/drawing/2014/main" id="{E4E0454D-F069-DAA2-D535-E9E85A0D3336}"/>
                </a:ext>
              </a:extLst>
            </p:cNvPr>
            <p:cNvGrpSpPr/>
            <p:nvPr/>
          </p:nvGrpSpPr>
          <p:grpSpPr>
            <a:xfrm>
              <a:off x="5157952" y="1808115"/>
              <a:ext cx="241654" cy="277569"/>
              <a:chOff x="2968390" y="1782471"/>
              <a:chExt cx="241654" cy="277569"/>
            </a:xfrm>
            <a:grpFill/>
          </p:grpSpPr>
          <p:sp>
            <p:nvSpPr>
              <p:cNvPr id="13" name="Round Same Side Corner Rectangle 25">
                <a:extLst>
                  <a:ext uri="{FF2B5EF4-FFF2-40B4-BE49-F238E27FC236}">
                    <a16:creationId xmlns:a16="http://schemas.microsoft.com/office/drawing/2014/main" id="{0584A815-9986-4091-2AB7-053C9EC1ABC6}"/>
                  </a:ext>
                </a:extLst>
              </p:cNvPr>
              <p:cNvSpPr/>
              <p:nvPr/>
            </p:nvSpPr>
            <p:spPr>
              <a:xfrm rot="12859561">
                <a:off x="3108478" y="1782471"/>
                <a:ext cx="101566" cy="245105"/>
              </a:xfrm>
              <a:prstGeom prst="round2SameRect">
                <a:avLst>
                  <a:gd name="adj1" fmla="val 493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4" name="Round Same Side Corner Rectangle 26">
                <a:extLst>
                  <a:ext uri="{FF2B5EF4-FFF2-40B4-BE49-F238E27FC236}">
                    <a16:creationId xmlns:a16="http://schemas.microsoft.com/office/drawing/2014/main" id="{82083ED4-B3A4-08BD-A852-70F8790CB5D7}"/>
                  </a:ext>
                </a:extLst>
              </p:cNvPr>
              <p:cNvSpPr/>
              <p:nvPr/>
            </p:nvSpPr>
            <p:spPr>
              <a:xfrm rot="14101202">
                <a:off x="3000569" y="1926295"/>
                <a:ext cx="101566" cy="165924"/>
              </a:xfrm>
              <a:prstGeom prst="round2SameRect">
                <a:avLst>
                  <a:gd name="adj1" fmla="val 493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sp>
          <p:nvSpPr>
            <p:cNvPr id="6" name="Rectangle 5">
              <a:extLst>
                <a:ext uri="{FF2B5EF4-FFF2-40B4-BE49-F238E27FC236}">
                  <a16:creationId xmlns:a16="http://schemas.microsoft.com/office/drawing/2014/main" id="{734ACC56-D108-D3AD-3EA1-3AC36835DECB}"/>
                </a:ext>
              </a:extLst>
            </p:cNvPr>
            <p:cNvSpPr/>
            <p:nvPr/>
          </p:nvSpPr>
          <p:spPr>
            <a:xfrm rot="20505316">
              <a:off x="5102983" y="1656859"/>
              <a:ext cx="45719" cy="35487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7" name="Round Same Side Corner Rectangle 26">
              <a:extLst>
                <a:ext uri="{FF2B5EF4-FFF2-40B4-BE49-F238E27FC236}">
                  <a16:creationId xmlns:a16="http://schemas.microsoft.com/office/drawing/2014/main" id="{B8C7BE3B-D078-DF56-6C87-2027F93F3365}"/>
                </a:ext>
              </a:extLst>
            </p:cNvPr>
            <p:cNvSpPr/>
            <p:nvPr/>
          </p:nvSpPr>
          <p:spPr>
            <a:xfrm rot="16535945">
              <a:off x="5265161" y="1680146"/>
              <a:ext cx="101003" cy="279895"/>
            </a:xfrm>
            <a:prstGeom prst="round2SameRect">
              <a:avLst>
                <a:gd name="adj1" fmla="val 493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cxnSp>
          <p:nvCxnSpPr>
            <p:cNvPr id="8" name="Straight Arrow Connector 7">
              <a:extLst>
                <a:ext uri="{FF2B5EF4-FFF2-40B4-BE49-F238E27FC236}">
                  <a16:creationId xmlns:a16="http://schemas.microsoft.com/office/drawing/2014/main" id="{5B9B28C7-46F4-B033-89B6-7D6ED1D1B06F}"/>
                </a:ext>
              </a:extLst>
            </p:cNvPr>
            <p:cNvCxnSpPr>
              <a:cxnSpLocks/>
            </p:cNvCxnSpPr>
            <p:nvPr/>
          </p:nvCxnSpPr>
          <p:spPr>
            <a:xfrm flipH="1">
              <a:off x="5175388" y="1694718"/>
              <a:ext cx="74812" cy="109302"/>
            </a:xfrm>
            <a:prstGeom prst="straightConnector1">
              <a:avLst/>
            </a:prstGeom>
            <a:grpFill/>
            <a:ln w="28575">
              <a:solidFill>
                <a:schemeClr val="accent4">
                  <a:lumMod val="60000"/>
                  <a:lumOff val="4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nvGrpSpPr>
            <p:cNvPr id="9" name="Group 8">
              <a:extLst>
                <a:ext uri="{FF2B5EF4-FFF2-40B4-BE49-F238E27FC236}">
                  <a16:creationId xmlns:a16="http://schemas.microsoft.com/office/drawing/2014/main" id="{AD4ABF94-3FED-80B0-0652-A9F7B7E58C48}"/>
                </a:ext>
              </a:extLst>
            </p:cNvPr>
            <p:cNvGrpSpPr/>
            <p:nvPr/>
          </p:nvGrpSpPr>
          <p:grpSpPr>
            <a:xfrm>
              <a:off x="5332523" y="1330093"/>
              <a:ext cx="324041" cy="1082378"/>
              <a:chOff x="4200727" y="1302447"/>
              <a:chExt cx="269696" cy="900853"/>
            </a:xfrm>
            <a:grpFill/>
          </p:grpSpPr>
          <p:sp>
            <p:nvSpPr>
              <p:cNvPr id="11" name="Round Same Side Corner Rectangle 23">
                <a:extLst>
                  <a:ext uri="{FF2B5EF4-FFF2-40B4-BE49-F238E27FC236}">
                    <a16:creationId xmlns:a16="http://schemas.microsoft.com/office/drawing/2014/main" id="{D830EFE2-BF02-5FC4-2A08-B2FD20B857A8}"/>
                  </a:ext>
                </a:extLst>
              </p:cNvPr>
              <p:cNvSpPr/>
              <p:nvPr/>
            </p:nvSpPr>
            <p:spPr>
              <a:xfrm>
                <a:off x="4202705" y="1618460"/>
                <a:ext cx="266665" cy="584840"/>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2" name="Oval 11">
                <a:extLst>
                  <a:ext uri="{FF2B5EF4-FFF2-40B4-BE49-F238E27FC236}">
                    <a16:creationId xmlns:a16="http://schemas.microsoft.com/office/drawing/2014/main" id="{1A6D3E4F-3FE5-2653-9BD3-4AC86E480742}"/>
                  </a:ext>
                </a:extLst>
              </p:cNvPr>
              <p:cNvSpPr/>
              <p:nvPr/>
            </p:nvSpPr>
            <p:spPr>
              <a:xfrm>
                <a:off x="4200727" y="1302447"/>
                <a:ext cx="269696" cy="26969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sp>
        <p:nvSpPr>
          <p:cNvPr id="15" name="TextBox 14">
            <a:extLst>
              <a:ext uri="{FF2B5EF4-FFF2-40B4-BE49-F238E27FC236}">
                <a16:creationId xmlns:a16="http://schemas.microsoft.com/office/drawing/2014/main" id="{785FBC74-CE4A-FA5B-5E25-B39642AF2575}"/>
              </a:ext>
            </a:extLst>
          </p:cNvPr>
          <p:cNvSpPr txBox="1"/>
          <p:nvPr/>
        </p:nvSpPr>
        <p:spPr>
          <a:xfrm>
            <a:off x="834478" y="1372146"/>
            <a:ext cx="4726830" cy="4533229"/>
          </a:xfrm>
          <a:prstGeom prst="rect">
            <a:avLst/>
          </a:prstGeom>
          <a:noFill/>
        </p:spPr>
        <p:txBody>
          <a:bodyPr wrap="square" lIns="91440" tIns="45720" rIns="91440" bIns="45720" anchor="t">
            <a:spAutoFit/>
          </a:bodyPr>
          <a:lstStyle/>
          <a:p>
            <a:pPr rtl="0" eaLnBrk="1" fontAlgn="t" latinLnBrk="0" hangingPunct="1">
              <a:lnSpc>
                <a:spcPct val="107000"/>
              </a:lnSpc>
              <a:spcBef>
                <a:spcPts val="0"/>
              </a:spcBef>
              <a:spcAft>
                <a:spcPts val="800"/>
              </a:spcAft>
            </a:pPr>
            <a:r>
              <a:rPr lang="en-GB" sz="2000" b="1" dirty="0">
                <a:latin typeface="Arial"/>
                <a:cs typeface="Arial"/>
              </a:rPr>
              <a:t>Caseworker's role</a:t>
            </a:r>
            <a:endParaRPr lang="en-GB" sz="2000" b="1" i="0" u="none" strike="noStrike" dirty="0">
              <a:effectLst/>
              <a:latin typeface="Arial"/>
              <a:cs typeface="Arial"/>
            </a:endParaRPr>
          </a:p>
          <a:p>
            <a:pPr marL="342900" indent="-342900" fontAlgn="t">
              <a:lnSpc>
                <a:spcPct val="107000"/>
              </a:lnSpc>
              <a:spcAft>
                <a:spcPts val="800"/>
              </a:spcAft>
              <a:buFont typeface="Arial" panose="020B0604020202020204" pitchFamily="34" charset="0"/>
              <a:buChar char="•"/>
            </a:pPr>
            <a:r>
              <a:rPr lang="en-GB" sz="2000" b="0" i="0" u="none" strike="noStrike" dirty="0">
                <a:effectLst/>
                <a:latin typeface="Arial"/>
                <a:cs typeface="Arial"/>
              </a:rPr>
              <a:t>Work together with a child’s network </a:t>
            </a:r>
            <a:r>
              <a:rPr lang="en-GB" sz="2000" dirty="0">
                <a:latin typeface="Arial"/>
                <a:cs typeface="Arial"/>
              </a:rPr>
              <a:t>to improve</a:t>
            </a:r>
            <a:r>
              <a:rPr lang="en-GB" sz="2000" b="0" i="0" u="none" strike="noStrike" dirty="0">
                <a:effectLst/>
                <a:latin typeface="Arial"/>
                <a:cs typeface="Arial"/>
              </a:rPr>
              <a:t> their mental health</a:t>
            </a:r>
            <a:r>
              <a:rPr lang="en-GB" sz="2000" dirty="0">
                <a:latin typeface="Arial"/>
                <a:cs typeface="Arial"/>
              </a:rPr>
              <a:t> and wellbeing</a:t>
            </a:r>
            <a:endParaRPr lang="en-GB" sz="2000" b="0" i="0" u="none" strike="noStrike" dirty="0">
              <a:effectLst/>
              <a:latin typeface="Arial"/>
              <a:cs typeface="Arial"/>
            </a:endParaRPr>
          </a:p>
          <a:p>
            <a:pPr marL="342900" indent="-342900" fontAlgn="t">
              <a:lnSpc>
                <a:spcPct val="107000"/>
              </a:lnSpc>
              <a:spcAft>
                <a:spcPts val="800"/>
              </a:spcAft>
              <a:buFont typeface="Arial" panose="020B0604020202020204" pitchFamily="34" charset="0"/>
              <a:buChar char="•"/>
            </a:pPr>
            <a:r>
              <a:rPr lang="en-GB" sz="2000" dirty="0">
                <a:latin typeface="Arial"/>
                <a:cs typeface="Arial"/>
              </a:rPr>
              <a:t>S</a:t>
            </a:r>
            <a:r>
              <a:rPr lang="en-GB" sz="2000" b="0" i="0" u="none" strike="noStrike" dirty="0">
                <a:effectLst/>
                <a:latin typeface="Arial"/>
                <a:cs typeface="Arial"/>
              </a:rPr>
              <a:t>trengthen the child’s protective environment (family, community)</a:t>
            </a:r>
            <a:r>
              <a:rPr lang="en-GB" sz="2000" dirty="0">
                <a:latin typeface="Arial"/>
                <a:cs typeface="Arial"/>
              </a:rPr>
              <a:t> </a:t>
            </a:r>
            <a:endParaRPr lang="en-GB" sz="2000" b="0" i="0" u="none" strike="noStrike" dirty="0">
              <a:effectLst/>
              <a:latin typeface="Arial" panose="020B0604020202020204" pitchFamily="34" charset="0"/>
              <a:cs typeface="Arial" panose="020B0604020202020204" pitchFamily="34" charset="0"/>
            </a:endParaRPr>
          </a:p>
          <a:p>
            <a:pPr marL="342900" indent="-342900" rtl="0" eaLnBrk="1" fontAlgn="t" latinLnBrk="0" hangingPunct="1">
              <a:lnSpc>
                <a:spcPct val="107000"/>
              </a:lnSpc>
              <a:spcBef>
                <a:spcPts val="0"/>
              </a:spcBef>
              <a:spcAft>
                <a:spcPts val="800"/>
              </a:spcAft>
              <a:buFont typeface="Arial" panose="020B0604020202020204" pitchFamily="34" charset="0"/>
              <a:buChar char="•"/>
            </a:pPr>
            <a:r>
              <a:rPr lang="en-GB" sz="2000" dirty="0">
                <a:latin typeface="Arial" panose="020B0604020202020204" pitchFamily="34" charset="0"/>
                <a:cs typeface="Arial" panose="020B0604020202020204" pitchFamily="34" charset="0"/>
              </a:rPr>
              <a:t>E</a:t>
            </a:r>
            <a:r>
              <a:rPr lang="en-GB" sz="2000" b="0" i="0" u="none" strike="noStrike" dirty="0">
                <a:effectLst/>
                <a:latin typeface="Arial" panose="020B0604020202020204" pitchFamily="34" charset="0"/>
                <a:cs typeface="Arial" panose="020B0604020202020204" pitchFamily="34" charset="0"/>
              </a:rPr>
              <a:t>nsure access to basic services and security</a:t>
            </a:r>
          </a:p>
          <a:p>
            <a:pPr marL="342900" indent="-342900" rtl="0" eaLnBrk="1" fontAlgn="t" latinLnBrk="0" hangingPunct="1">
              <a:lnSpc>
                <a:spcPct val="107000"/>
              </a:lnSpc>
              <a:spcBef>
                <a:spcPts val="0"/>
              </a:spcBef>
              <a:spcAft>
                <a:spcPts val="800"/>
              </a:spcAft>
              <a:buFont typeface="Arial" panose="020B0604020202020204" pitchFamily="34" charset="0"/>
              <a:buChar char="•"/>
            </a:pPr>
            <a:r>
              <a:rPr lang="en-GB" sz="2000" dirty="0">
                <a:latin typeface="Arial" panose="020B0604020202020204" pitchFamily="34" charset="0"/>
                <a:cs typeface="Arial" panose="020B0604020202020204" pitchFamily="34" charset="0"/>
              </a:rPr>
              <a:t>Refer the child to MHPSS service providers when needed</a:t>
            </a:r>
          </a:p>
          <a:p>
            <a:pPr marL="342900" indent="-342900">
              <a:lnSpc>
                <a:spcPct val="107000"/>
              </a:lnSpc>
              <a:spcAft>
                <a:spcPts val="800"/>
              </a:spcAft>
              <a:buFont typeface="Arial" panose="020B0604020202020204" pitchFamily="34" charset="0"/>
              <a:buChar char="•"/>
            </a:pPr>
            <a:r>
              <a:rPr lang="en-GB" sz="2000" dirty="0">
                <a:latin typeface="Arial"/>
                <a:cs typeface="Arial"/>
              </a:rPr>
              <a:t>Provide basic emotional support and psychosocial support services</a:t>
            </a:r>
            <a:endParaRPr lang="en-GB"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23679881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Rectangle: Rounded Corners 28">
            <a:extLst>
              <a:ext uri="{FF2B5EF4-FFF2-40B4-BE49-F238E27FC236}">
                <a16:creationId xmlns:a16="http://schemas.microsoft.com/office/drawing/2014/main" id="{0685889D-22E6-25E9-B1FE-085BB505EB3D}"/>
              </a:ext>
            </a:extLst>
          </p:cNvPr>
          <p:cNvSpPr/>
          <p:nvPr/>
        </p:nvSpPr>
        <p:spPr>
          <a:xfrm>
            <a:off x="5407817" y="1955611"/>
            <a:ext cx="6096000" cy="3628572"/>
          </a:xfrm>
          <a:prstGeom prst="round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78578F3B-7BA1-F37E-A771-F3ABBD9539B5}"/>
              </a:ext>
            </a:extLst>
          </p:cNvPr>
          <p:cNvSpPr>
            <a:spLocks noGrp="1"/>
          </p:cNvSpPr>
          <p:nvPr>
            <p:ph type="title"/>
          </p:nvPr>
        </p:nvSpPr>
        <p:spPr/>
        <p:txBody>
          <a:bodyPr>
            <a:normAutofit/>
          </a:bodyPr>
          <a:lstStyle/>
          <a:p>
            <a:r>
              <a:rPr lang="en-GB" dirty="0"/>
              <a:t>Parents or caregivers experiencing distress</a:t>
            </a:r>
            <a:endParaRPr lang="en-BE" dirty="0"/>
          </a:p>
        </p:txBody>
      </p:sp>
      <p:sp>
        <p:nvSpPr>
          <p:cNvPr id="3" name="TextBox 2">
            <a:extLst>
              <a:ext uri="{FF2B5EF4-FFF2-40B4-BE49-F238E27FC236}">
                <a16:creationId xmlns:a16="http://schemas.microsoft.com/office/drawing/2014/main" id="{09184ED7-157E-6AA3-8472-C6DA3C91F593}"/>
              </a:ext>
            </a:extLst>
          </p:cNvPr>
          <p:cNvSpPr txBox="1"/>
          <p:nvPr/>
        </p:nvSpPr>
        <p:spPr>
          <a:xfrm>
            <a:off x="5772115" y="2393344"/>
            <a:ext cx="5257800" cy="400110"/>
          </a:xfrm>
          <a:prstGeom prst="rect">
            <a:avLst/>
          </a:prstGeom>
          <a:noFill/>
        </p:spPr>
        <p:txBody>
          <a:bodyPr wrap="square" rtlCol="0">
            <a:spAutoFit/>
          </a:bodyPr>
          <a:lstStyle/>
          <a:p>
            <a:pPr marL="0" indent="0" algn="ctr">
              <a:buFont typeface="Wingdings" panose="05000000000000000000" pitchFamily="2" charset="2"/>
              <a:buNone/>
            </a:pPr>
            <a:r>
              <a:rPr lang="en-GB" sz="2000" dirty="0">
                <a:latin typeface="Arial" panose="020B0604020202020204" pitchFamily="34" charset="0"/>
                <a:cs typeface="Arial" panose="020B0604020202020204" pitchFamily="34" charset="0"/>
              </a:rPr>
              <a:t>Distress of parents or caregivers</a:t>
            </a:r>
          </a:p>
        </p:txBody>
      </p:sp>
      <p:sp>
        <p:nvSpPr>
          <p:cNvPr id="4" name="TextBox 3">
            <a:extLst>
              <a:ext uri="{FF2B5EF4-FFF2-40B4-BE49-F238E27FC236}">
                <a16:creationId xmlns:a16="http://schemas.microsoft.com/office/drawing/2014/main" id="{1E9C7FEB-3FE4-596F-8CD2-1EAA480B411A}"/>
              </a:ext>
            </a:extLst>
          </p:cNvPr>
          <p:cNvSpPr txBox="1"/>
          <p:nvPr/>
        </p:nvSpPr>
        <p:spPr>
          <a:xfrm>
            <a:off x="954339" y="4459712"/>
            <a:ext cx="4019550" cy="954107"/>
          </a:xfrm>
          <a:prstGeom prst="rect">
            <a:avLst/>
          </a:prstGeom>
          <a:noFill/>
        </p:spPr>
        <p:txBody>
          <a:bodyPr wrap="square" rtlCol="0">
            <a:spAutoFit/>
          </a:bodyPr>
          <a:lstStyle/>
          <a:p>
            <a:pPr marL="0" indent="0">
              <a:buFont typeface="Wingdings" panose="05000000000000000000" pitchFamily="2" charset="2"/>
              <a:buNone/>
            </a:pPr>
            <a:r>
              <a:rPr lang="en-US" sz="2800" b="1" dirty="0">
                <a:effectLst/>
                <a:latin typeface="Arial" panose="020B0604020202020204" pitchFamily="34" charset="0"/>
                <a:cs typeface="Arial" panose="020B0604020202020204" pitchFamily="34" charset="0"/>
              </a:rPr>
              <a:t>Children absorb their parents' emotions</a:t>
            </a:r>
            <a:endParaRPr lang="en-GB" sz="3600" b="1" dirty="0">
              <a:latin typeface="Arial" panose="020B0604020202020204" pitchFamily="34" charset="0"/>
              <a:cs typeface="Arial" panose="020B0604020202020204" pitchFamily="34" charset="0"/>
            </a:endParaRPr>
          </a:p>
        </p:txBody>
      </p:sp>
      <p:grpSp>
        <p:nvGrpSpPr>
          <p:cNvPr id="21" name="Group 20">
            <a:extLst>
              <a:ext uri="{FF2B5EF4-FFF2-40B4-BE49-F238E27FC236}">
                <a16:creationId xmlns:a16="http://schemas.microsoft.com/office/drawing/2014/main" id="{A6306DA6-A98A-6618-E227-2DEEFDCB37BE}"/>
              </a:ext>
            </a:extLst>
          </p:cNvPr>
          <p:cNvGrpSpPr/>
          <p:nvPr/>
        </p:nvGrpSpPr>
        <p:grpSpPr>
          <a:xfrm>
            <a:off x="1582193" y="2218034"/>
            <a:ext cx="2763842" cy="1747328"/>
            <a:chOff x="1807246" y="2222206"/>
            <a:chExt cx="2763842" cy="1747328"/>
          </a:xfrm>
        </p:grpSpPr>
        <p:sp>
          <p:nvSpPr>
            <p:cNvPr id="20" name="Rectangle: Rounded Corners 19">
              <a:extLst>
                <a:ext uri="{FF2B5EF4-FFF2-40B4-BE49-F238E27FC236}">
                  <a16:creationId xmlns:a16="http://schemas.microsoft.com/office/drawing/2014/main" id="{5576FBF7-572D-E979-9FED-DBEE1DE2A13E}"/>
                </a:ext>
              </a:extLst>
            </p:cNvPr>
            <p:cNvSpPr/>
            <p:nvPr/>
          </p:nvSpPr>
          <p:spPr>
            <a:xfrm rot="731057">
              <a:off x="1923138" y="2459182"/>
              <a:ext cx="2647950" cy="1510352"/>
            </a:xfrm>
            <a:prstGeom prst="round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ectangle: Rounded Corners 6">
              <a:extLst>
                <a:ext uri="{FF2B5EF4-FFF2-40B4-BE49-F238E27FC236}">
                  <a16:creationId xmlns:a16="http://schemas.microsoft.com/office/drawing/2014/main" id="{53E65FDB-63DE-86C7-8FA9-5D3F407CB045}"/>
                </a:ext>
              </a:extLst>
            </p:cNvPr>
            <p:cNvSpPr/>
            <p:nvPr/>
          </p:nvSpPr>
          <p:spPr>
            <a:xfrm rot="731057">
              <a:off x="1807246" y="2222206"/>
              <a:ext cx="2647950" cy="1510352"/>
            </a:xfrm>
            <a:prstGeom prst="roundRec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Oval 7">
              <a:extLst>
                <a:ext uri="{FF2B5EF4-FFF2-40B4-BE49-F238E27FC236}">
                  <a16:creationId xmlns:a16="http://schemas.microsoft.com/office/drawing/2014/main" id="{CA9A0BD5-07A9-F514-6AE1-120D8653154B}"/>
                </a:ext>
              </a:extLst>
            </p:cNvPr>
            <p:cNvSpPr/>
            <p:nvPr/>
          </p:nvSpPr>
          <p:spPr>
            <a:xfrm>
              <a:off x="2171700" y="2260600"/>
              <a:ext cx="127000" cy="127000"/>
            </a:xfrm>
            <a:prstGeom prst="ellipse">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Oval 8">
              <a:extLst>
                <a:ext uri="{FF2B5EF4-FFF2-40B4-BE49-F238E27FC236}">
                  <a16:creationId xmlns:a16="http://schemas.microsoft.com/office/drawing/2014/main" id="{8B9AD141-8087-547F-5F7B-7A86F9AA80D0}"/>
                </a:ext>
              </a:extLst>
            </p:cNvPr>
            <p:cNvSpPr/>
            <p:nvPr/>
          </p:nvSpPr>
          <p:spPr>
            <a:xfrm>
              <a:off x="2298699" y="2470149"/>
              <a:ext cx="218267" cy="218267"/>
            </a:xfrm>
            <a:prstGeom prst="ellipse">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Oval 9">
              <a:extLst>
                <a:ext uri="{FF2B5EF4-FFF2-40B4-BE49-F238E27FC236}">
                  <a16:creationId xmlns:a16="http://schemas.microsoft.com/office/drawing/2014/main" id="{96AFE6F7-2E79-4D0F-FF88-4C51C80A6907}"/>
                </a:ext>
              </a:extLst>
            </p:cNvPr>
            <p:cNvSpPr/>
            <p:nvPr/>
          </p:nvSpPr>
          <p:spPr>
            <a:xfrm>
              <a:off x="3137980" y="2470149"/>
              <a:ext cx="218267" cy="218267"/>
            </a:xfrm>
            <a:prstGeom prst="ellipse">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Oval 10">
              <a:extLst>
                <a:ext uri="{FF2B5EF4-FFF2-40B4-BE49-F238E27FC236}">
                  <a16:creationId xmlns:a16="http://schemas.microsoft.com/office/drawing/2014/main" id="{B669DDEB-BFD8-9DC7-7936-05440FB2051F}"/>
                </a:ext>
              </a:extLst>
            </p:cNvPr>
            <p:cNvSpPr/>
            <p:nvPr/>
          </p:nvSpPr>
          <p:spPr>
            <a:xfrm>
              <a:off x="2718881" y="2953165"/>
              <a:ext cx="157670" cy="157670"/>
            </a:xfrm>
            <a:prstGeom prst="ellipse">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Oval 11">
              <a:extLst>
                <a:ext uri="{FF2B5EF4-FFF2-40B4-BE49-F238E27FC236}">
                  <a16:creationId xmlns:a16="http://schemas.microsoft.com/office/drawing/2014/main" id="{60171EB9-E05A-A234-AD31-228DD2821A17}"/>
                </a:ext>
              </a:extLst>
            </p:cNvPr>
            <p:cNvSpPr/>
            <p:nvPr/>
          </p:nvSpPr>
          <p:spPr>
            <a:xfrm>
              <a:off x="3277412" y="3271330"/>
              <a:ext cx="157670" cy="157670"/>
            </a:xfrm>
            <a:prstGeom prst="ellipse">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Oval 12">
              <a:extLst>
                <a:ext uri="{FF2B5EF4-FFF2-40B4-BE49-F238E27FC236}">
                  <a16:creationId xmlns:a16="http://schemas.microsoft.com/office/drawing/2014/main" id="{1FBC7339-B7AF-D9BC-DA4C-4EA783328AB5}"/>
                </a:ext>
              </a:extLst>
            </p:cNvPr>
            <p:cNvSpPr/>
            <p:nvPr/>
          </p:nvSpPr>
          <p:spPr>
            <a:xfrm>
              <a:off x="2007783" y="2983835"/>
              <a:ext cx="127000" cy="127000"/>
            </a:xfrm>
            <a:prstGeom prst="ellipse">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Oval 13">
              <a:extLst>
                <a:ext uri="{FF2B5EF4-FFF2-40B4-BE49-F238E27FC236}">
                  <a16:creationId xmlns:a16="http://schemas.microsoft.com/office/drawing/2014/main" id="{A5B456AD-715C-8C08-1CC3-BED468F2E712}"/>
                </a:ext>
              </a:extLst>
            </p:cNvPr>
            <p:cNvSpPr/>
            <p:nvPr/>
          </p:nvSpPr>
          <p:spPr>
            <a:xfrm>
              <a:off x="3626931" y="2745862"/>
              <a:ext cx="157670" cy="157670"/>
            </a:xfrm>
            <a:prstGeom prst="ellipse">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Oval 14">
              <a:extLst>
                <a:ext uri="{FF2B5EF4-FFF2-40B4-BE49-F238E27FC236}">
                  <a16:creationId xmlns:a16="http://schemas.microsoft.com/office/drawing/2014/main" id="{D9AF1A4D-DE06-A830-AD5F-A89D2477F8E5}"/>
                </a:ext>
              </a:extLst>
            </p:cNvPr>
            <p:cNvSpPr/>
            <p:nvPr/>
          </p:nvSpPr>
          <p:spPr>
            <a:xfrm>
              <a:off x="2718881" y="3350165"/>
              <a:ext cx="127000" cy="127000"/>
            </a:xfrm>
            <a:prstGeom prst="ellipse">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Oval 15">
              <a:extLst>
                <a:ext uri="{FF2B5EF4-FFF2-40B4-BE49-F238E27FC236}">
                  <a16:creationId xmlns:a16="http://schemas.microsoft.com/office/drawing/2014/main" id="{7D300A05-397B-3007-633D-F45FF8503833}"/>
                </a:ext>
              </a:extLst>
            </p:cNvPr>
            <p:cNvSpPr/>
            <p:nvPr/>
          </p:nvSpPr>
          <p:spPr>
            <a:xfrm>
              <a:off x="2845881" y="2400430"/>
              <a:ext cx="127000" cy="127000"/>
            </a:xfrm>
            <a:prstGeom prst="ellipse">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Oval 16">
              <a:extLst>
                <a:ext uri="{FF2B5EF4-FFF2-40B4-BE49-F238E27FC236}">
                  <a16:creationId xmlns:a16="http://schemas.microsoft.com/office/drawing/2014/main" id="{2D5FD085-27D3-D13C-9D90-FAF7491AF0D0}"/>
                </a:ext>
              </a:extLst>
            </p:cNvPr>
            <p:cNvSpPr/>
            <p:nvPr/>
          </p:nvSpPr>
          <p:spPr>
            <a:xfrm>
              <a:off x="4153581" y="2645870"/>
              <a:ext cx="157670" cy="157670"/>
            </a:xfrm>
            <a:prstGeom prst="ellipse">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Oval 17">
              <a:extLst>
                <a:ext uri="{FF2B5EF4-FFF2-40B4-BE49-F238E27FC236}">
                  <a16:creationId xmlns:a16="http://schemas.microsoft.com/office/drawing/2014/main" id="{6636FCB0-3022-2386-62C7-23BC5EA48669}"/>
                </a:ext>
              </a:extLst>
            </p:cNvPr>
            <p:cNvSpPr/>
            <p:nvPr/>
          </p:nvSpPr>
          <p:spPr>
            <a:xfrm>
              <a:off x="3903093" y="3490420"/>
              <a:ext cx="157670" cy="157670"/>
            </a:xfrm>
            <a:prstGeom prst="ellipse">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Oval 18">
              <a:extLst>
                <a:ext uri="{FF2B5EF4-FFF2-40B4-BE49-F238E27FC236}">
                  <a16:creationId xmlns:a16="http://schemas.microsoft.com/office/drawing/2014/main" id="{A24580B5-F8CC-C966-18C8-84BE44D8EACC}"/>
                </a:ext>
              </a:extLst>
            </p:cNvPr>
            <p:cNvSpPr/>
            <p:nvPr/>
          </p:nvSpPr>
          <p:spPr>
            <a:xfrm>
              <a:off x="3705766" y="3110835"/>
              <a:ext cx="218267" cy="218267"/>
            </a:xfrm>
            <a:prstGeom prst="ellipse">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23" name="TextBox 22">
            <a:extLst>
              <a:ext uri="{FF2B5EF4-FFF2-40B4-BE49-F238E27FC236}">
                <a16:creationId xmlns:a16="http://schemas.microsoft.com/office/drawing/2014/main" id="{549CCA68-ACFC-4CC9-056C-9655BDCCCB13}"/>
              </a:ext>
            </a:extLst>
          </p:cNvPr>
          <p:cNvSpPr txBox="1"/>
          <p:nvPr/>
        </p:nvSpPr>
        <p:spPr>
          <a:xfrm>
            <a:off x="5772115" y="3730481"/>
            <a:ext cx="2628900" cy="1323439"/>
          </a:xfrm>
          <a:prstGeom prst="rect">
            <a:avLst/>
          </a:prstGeom>
          <a:noFill/>
        </p:spPr>
        <p:txBody>
          <a:bodyPr wrap="square" lIns="91440" tIns="45720" rIns="91440" bIns="45720" anchor="t">
            <a:spAutoFit/>
          </a:bodyPr>
          <a:lstStyle/>
          <a:p>
            <a:r>
              <a:rPr lang="en-US" sz="2000" dirty="0">
                <a:latin typeface="Arial"/>
                <a:cs typeface="Arial"/>
              </a:rPr>
              <a:t>Negatively impacts children’s emotional wellbeing and behavior  </a:t>
            </a:r>
            <a:endParaRPr lang="en-US" sz="2000" dirty="0">
              <a:latin typeface="Arial" panose="020B0604020202020204" pitchFamily="34" charset="0"/>
              <a:cs typeface="Arial" panose="020B0604020202020204" pitchFamily="34" charset="0"/>
            </a:endParaRPr>
          </a:p>
        </p:txBody>
      </p:sp>
      <p:sp>
        <p:nvSpPr>
          <p:cNvPr id="24" name="TextBox 23">
            <a:extLst>
              <a:ext uri="{FF2B5EF4-FFF2-40B4-BE49-F238E27FC236}">
                <a16:creationId xmlns:a16="http://schemas.microsoft.com/office/drawing/2014/main" id="{943DC2F6-7D46-FA4F-C534-9EC50D3622E4}"/>
              </a:ext>
            </a:extLst>
          </p:cNvPr>
          <p:cNvSpPr txBox="1"/>
          <p:nvPr/>
        </p:nvSpPr>
        <p:spPr>
          <a:xfrm>
            <a:off x="8742285" y="3698158"/>
            <a:ext cx="2493951" cy="1323439"/>
          </a:xfrm>
          <a:prstGeom prst="rect">
            <a:avLst/>
          </a:prstGeom>
          <a:noFill/>
        </p:spPr>
        <p:txBody>
          <a:bodyPr wrap="square" lIns="91440" tIns="45720" rIns="91440" bIns="45720" anchor="t">
            <a:spAutoFit/>
          </a:bodyPr>
          <a:lstStyle/>
          <a:p>
            <a:r>
              <a:rPr lang="en-GB" sz="2000" dirty="0">
                <a:latin typeface="Arial"/>
                <a:cs typeface="Arial"/>
              </a:rPr>
              <a:t>Increases risk for the child to develop their own mental health problems</a:t>
            </a:r>
          </a:p>
        </p:txBody>
      </p:sp>
      <p:cxnSp>
        <p:nvCxnSpPr>
          <p:cNvPr id="26" name="Connector: Curved 25">
            <a:extLst>
              <a:ext uri="{FF2B5EF4-FFF2-40B4-BE49-F238E27FC236}">
                <a16:creationId xmlns:a16="http://schemas.microsoft.com/office/drawing/2014/main" id="{56714611-EC62-80AF-C31C-7EEC357E5DD7}"/>
              </a:ext>
            </a:extLst>
          </p:cNvPr>
          <p:cNvCxnSpPr>
            <a:stCxn id="3" idx="2"/>
            <a:endCxn id="23" idx="0"/>
          </p:cNvCxnSpPr>
          <p:nvPr/>
        </p:nvCxnSpPr>
        <p:spPr>
          <a:xfrm rot="5400000">
            <a:off x="7275277" y="2604742"/>
            <a:ext cx="937027" cy="1314450"/>
          </a:xfrm>
          <a:prstGeom prst="curvedConnector3">
            <a:avLst/>
          </a:prstGeom>
          <a:ln w="38100">
            <a:solidFill>
              <a:schemeClr val="accent4">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8" name="Connector: Curved 27">
            <a:extLst>
              <a:ext uri="{FF2B5EF4-FFF2-40B4-BE49-F238E27FC236}">
                <a16:creationId xmlns:a16="http://schemas.microsoft.com/office/drawing/2014/main" id="{8AC0A020-54F3-01F2-0DED-C98D90A7CC53}"/>
              </a:ext>
            </a:extLst>
          </p:cNvPr>
          <p:cNvCxnSpPr>
            <a:stCxn id="3" idx="2"/>
            <a:endCxn id="24" idx="0"/>
          </p:cNvCxnSpPr>
          <p:nvPr/>
        </p:nvCxnSpPr>
        <p:spPr>
          <a:xfrm rot="16200000" flipH="1">
            <a:off x="8742786" y="2451683"/>
            <a:ext cx="904704" cy="1588246"/>
          </a:xfrm>
          <a:prstGeom prst="curvedConnector3">
            <a:avLst/>
          </a:prstGeom>
          <a:ln w="38100">
            <a:solidFill>
              <a:schemeClr val="accent4">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1275722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72">
            <a:extLst>
              <a:ext uri="{FF2B5EF4-FFF2-40B4-BE49-F238E27FC236}">
                <a16:creationId xmlns:a16="http://schemas.microsoft.com/office/drawing/2014/main" id="{C3305779-3597-84D3-1851-5C6B8C32DF0B}"/>
              </a:ext>
            </a:extLst>
          </p:cNvPr>
          <p:cNvSpPr txBox="1">
            <a:spLocks/>
          </p:cNvSpPr>
          <p:nvPr/>
        </p:nvSpPr>
        <p:spPr>
          <a:xfrm>
            <a:off x="796386" y="3117980"/>
            <a:ext cx="5915913" cy="562168"/>
          </a:xfrm>
          <a:prstGeom prst="rect">
            <a:avLst/>
          </a:prstGeom>
        </p:spPr>
        <p:txBody>
          <a:bodyPr anchor="ctr" anchorCtr="0"/>
          <a:lstStyle>
            <a:lvl1pPr algn="l" defTabSz="914400" rtl="0" eaLnBrk="1" latinLnBrk="0" hangingPunct="1">
              <a:lnSpc>
                <a:spcPct val="90000"/>
              </a:lnSpc>
              <a:spcBef>
                <a:spcPct val="0"/>
              </a:spcBef>
              <a:buNone/>
              <a:defRPr sz="4400" kern="1200">
                <a:solidFill>
                  <a:schemeClr val="tx1"/>
                </a:solidFill>
                <a:latin typeface="Helvetica Neue" charset="0"/>
                <a:ea typeface="Helvetica Neue" charset="0"/>
                <a:cs typeface="Helvetica Neue" charset="0"/>
              </a:defRPr>
            </a:lvl1pPr>
          </a:lstStyle>
          <a:p>
            <a:r>
              <a:rPr lang="en-CA" sz="5400" b="1" dirty="0">
                <a:solidFill>
                  <a:schemeClr val="bg1">
                    <a:lumMod val="75000"/>
                  </a:schemeClr>
                </a:solidFill>
                <a:latin typeface="Garamond"/>
              </a:rPr>
              <a:t>Extra slide for facilitator notes</a:t>
            </a:r>
            <a:endParaRPr lang="en-CA" sz="5400" b="1" dirty="0">
              <a:solidFill>
                <a:schemeClr val="bg1">
                  <a:lumMod val="75000"/>
                </a:schemeClr>
              </a:solidFill>
            </a:endParaRPr>
          </a:p>
        </p:txBody>
      </p:sp>
    </p:spTree>
    <p:extLst>
      <p:ext uri="{BB962C8B-B14F-4D97-AF65-F5344CB8AC3E}">
        <p14:creationId xmlns:p14="http://schemas.microsoft.com/office/powerpoint/2010/main" val="359568495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D1401F-3D37-49FB-A426-4EBE8127118E}"/>
              </a:ext>
            </a:extLst>
          </p:cNvPr>
          <p:cNvSpPr>
            <a:spLocks noGrp="1"/>
          </p:cNvSpPr>
          <p:nvPr>
            <p:ph type="title"/>
          </p:nvPr>
        </p:nvSpPr>
        <p:spPr/>
        <p:txBody>
          <a:bodyPr>
            <a:normAutofit/>
          </a:bodyPr>
          <a:lstStyle/>
          <a:p>
            <a:r>
              <a:rPr lang="en-CA" dirty="0"/>
              <a:t>Key learning points</a:t>
            </a:r>
          </a:p>
        </p:txBody>
      </p:sp>
      <p:sp>
        <p:nvSpPr>
          <p:cNvPr id="31" name="TextBox 30">
            <a:extLst>
              <a:ext uri="{FF2B5EF4-FFF2-40B4-BE49-F238E27FC236}">
                <a16:creationId xmlns:a16="http://schemas.microsoft.com/office/drawing/2014/main" id="{31CBB58F-5083-4801-92DA-7B1226B29307}"/>
              </a:ext>
            </a:extLst>
          </p:cNvPr>
          <p:cNvSpPr txBox="1"/>
          <p:nvPr/>
        </p:nvSpPr>
        <p:spPr>
          <a:xfrm>
            <a:off x="999440" y="3819443"/>
            <a:ext cx="3054276" cy="1323439"/>
          </a:xfrm>
          <a:prstGeom prst="rect">
            <a:avLst/>
          </a:prstGeom>
          <a:noFill/>
        </p:spPr>
        <p:txBody>
          <a:bodyPr wrap="square" lIns="91440" tIns="45720" rIns="91440" bIns="45720" anchor="t">
            <a:spAutoFit/>
          </a:bodyPr>
          <a:lstStyle/>
          <a:p>
            <a:pPr algn="ctr"/>
            <a:r>
              <a:rPr lang="en-US" sz="2000" dirty="0">
                <a:effectLst/>
                <a:latin typeface="Arial"/>
                <a:ea typeface="Calibri" panose="020F0502020204030204" pitchFamily="34" charset="0"/>
                <a:cs typeface="Arial"/>
              </a:rPr>
              <a:t>Emergencies can severely impact a child’s mental health and </a:t>
            </a:r>
            <a:r>
              <a:rPr lang="en-US" sz="2000" dirty="0">
                <a:latin typeface="Arial"/>
                <a:ea typeface="Calibri" panose="020F0502020204030204" pitchFamily="34" charset="0"/>
                <a:cs typeface="Arial"/>
              </a:rPr>
              <a:t>psychosocial </a:t>
            </a:r>
            <a:r>
              <a:rPr lang="en-US" sz="2000" dirty="0">
                <a:effectLst/>
                <a:latin typeface="Arial"/>
                <a:ea typeface="Calibri" panose="020F0502020204030204" pitchFamily="34" charset="0"/>
                <a:cs typeface="Arial"/>
              </a:rPr>
              <a:t>functioning</a:t>
            </a:r>
            <a:r>
              <a:rPr lang="en-US" sz="2000" dirty="0">
                <a:latin typeface="Arial"/>
                <a:ea typeface="Calibri" panose="020F0502020204030204" pitchFamily="34" charset="0"/>
                <a:cs typeface="Arial"/>
              </a:rPr>
              <a:t> </a:t>
            </a:r>
            <a:endParaRPr lang="en-US" sz="2000" dirty="0">
              <a:effectLst/>
              <a:latin typeface="Arial" panose="020B0604020202020204" pitchFamily="34" charset="0"/>
              <a:ea typeface="Calibri" panose="020F0502020204030204" pitchFamily="34" charset="0"/>
              <a:cs typeface="Arial" panose="020B0604020202020204" pitchFamily="34" charset="0"/>
            </a:endParaRPr>
          </a:p>
        </p:txBody>
      </p:sp>
      <p:sp>
        <p:nvSpPr>
          <p:cNvPr id="32" name="TextBox 31">
            <a:extLst>
              <a:ext uri="{FF2B5EF4-FFF2-40B4-BE49-F238E27FC236}">
                <a16:creationId xmlns:a16="http://schemas.microsoft.com/office/drawing/2014/main" id="{21B82F7A-E10B-497D-B56D-CBA9C3B90431}"/>
              </a:ext>
            </a:extLst>
          </p:cNvPr>
          <p:cNvSpPr txBox="1"/>
          <p:nvPr/>
        </p:nvSpPr>
        <p:spPr>
          <a:xfrm>
            <a:off x="4659750" y="3819443"/>
            <a:ext cx="3054276" cy="1385700"/>
          </a:xfrm>
          <a:prstGeom prst="rect">
            <a:avLst/>
          </a:prstGeom>
          <a:noFill/>
        </p:spPr>
        <p:txBody>
          <a:bodyPr wrap="square" lIns="91440" tIns="45720" rIns="91440" bIns="45720" anchor="t">
            <a:spAutoFit/>
          </a:bodyPr>
          <a:lstStyle/>
          <a:p>
            <a:pPr algn="ctr">
              <a:lnSpc>
                <a:spcPct val="107000"/>
              </a:lnSpc>
            </a:pPr>
            <a:r>
              <a:rPr lang="en-US" sz="2000" dirty="0">
                <a:effectLst/>
                <a:latin typeface="Arial"/>
                <a:ea typeface="Calibri" panose="020F0502020204030204" pitchFamily="34" charset="0"/>
                <a:cs typeface="Arial"/>
              </a:rPr>
              <a:t>The MHPSS pyramid </a:t>
            </a:r>
            <a:r>
              <a:rPr lang="en-US" sz="2000" dirty="0">
                <a:latin typeface="Arial"/>
                <a:ea typeface="Calibri" panose="020F0502020204030204" pitchFamily="34" charset="0"/>
                <a:cs typeface="Arial"/>
              </a:rPr>
              <a:t>represents a framework for MHPSS services to address people's needs.</a:t>
            </a:r>
            <a:endParaRPr lang="en-US" sz="2000" dirty="0">
              <a:effectLst/>
              <a:latin typeface="Arial" panose="020B0604020202020204" pitchFamily="34" charset="0"/>
              <a:ea typeface="Calibri" panose="020F0502020204030204" pitchFamily="34" charset="0"/>
              <a:cs typeface="Arial" panose="020B0604020202020204" pitchFamily="34" charset="0"/>
            </a:endParaRPr>
          </a:p>
        </p:txBody>
      </p:sp>
      <p:sp>
        <p:nvSpPr>
          <p:cNvPr id="33" name="TextBox 32">
            <a:extLst>
              <a:ext uri="{FF2B5EF4-FFF2-40B4-BE49-F238E27FC236}">
                <a16:creationId xmlns:a16="http://schemas.microsoft.com/office/drawing/2014/main" id="{23E8062D-8454-4777-8880-7AC61A21B5C8}"/>
              </a:ext>
            </a:extLst>
          </p:cNvPr>
          <p:cNvSpPr txBox="1"/>
          <p:nvPr/>
        </p:nvSpPr>
        <p:spPr>
          <a:xfrm>
            <a:off x="8321181" y="3819443"/>
            <a:ext cx="3032619" cy="1385700"/>
          </a:xfrm>
          <a:prstGeom prst="rect">
            <a:avLst/>
          </a:prstGeom>
          <a:noFill/>
        </p:spPr>
        <p:txBody>
          <a:bodyPr wrap="square" lIns="91440" tIns="45720" rIns="91440" bIns="45720" anchor="t">
            <a:spAutoFit/>
          </a:bodyPr>
          <a:lstStyle/>
          <a:p>
            <a:pPr algn="ctr">
              <a:lnSpc>
                <a:spcPct val="107000"/>
              </a:lnSpc>
              <a:spcAft>
                <a:spcPts val="800"/>
              </a:spcAft>
            </a:pPr>
            <a:r>
              <a:rPr lang="en-US" sz="2000" dirty="0">
                <a:latin typeface="Arial"/>
                <a:ea typeface="Calibri" panose="020F0502020204030204" pitchFamily="34" charset="0"/>
                <a:cs typeface="Arial"/>
              </a:rPr>
              <a:t>Caseworkers</a:t>
            </a:r>
            <a:r>
              <a:rPr lang="en-US" sz="2000" dirty="0">
                <a:effectLst/>
                <a:latin typeface="Arial"/>
                <a:ea typeface="Calibri" panose="020F0502020204030204" pitchFamily="34" charset="0"/>
                <a:cs typeface="Arial"/>
              </a:rPr>
              <a:t> play </a:t>
            </a:r>
            <a:r>
              <a:rPr lang="en-US" sz="2000" dirty="0">
                <a:latin typeface="Arial"/>
                <a:ea typeface="Calibri" panose="020F0502020204030204" pitchFamily="34" charset="0"/>
                <a:cs typeface="Arial"/>
              </a:rPr>
              <a:t>an important </a:t>
            </a:r>
            <a:r>
              <a:rPr lang="en-US" sz="2000" dirty="0">
                <a:effectLst/>
                <a:latin typeface="Arial"/>
                <a:ea typeface="Calibri" panose="020F0502020204030204" pitchFamily="34" charset="0"/>
                <a:cs typeface="Arial"/>
              </a:rPr>
              <a:t>role in responding to different MHPSS needs</a:t>
            </a:r>
          </a:p>
        </p:txBody>
      </p:sp>
      <p:sp>
        <p:nvSpPr>
          <p:cNvPr id="34" name="5-Point Star 5">
            <a:extLst>
              <a:ext uri="{FF2B5EF4-FFF2-40B4-BE49-F238E27FC236}">
                <a16:creationId xmlns:a16="http://schemas.microsoft.com/office/drawing/2014/main" id="{ECAC8C23-BF90-4E64-B2A2-0921CEE866DC}"/>
              </a:ext>
            </a:extLst>
          </p:cNvPr>
          <p:cNvSpPr/>
          <p:nvPr/>
        </p:nvSpPr>
        <p:spPr>
          <a:xfrm>
            <a:off x="2000798" y="2201014"/>
            <a:ext cx="1051560" cy="1051560"/>
          </a:xfrm>
          <a:prstGeom prst="star5">
            <a:avLst>
              <a:gd name="adj" fmla="val 28143"/>
              <a:gd name="hf" fmla="val 105146"/>
              <a:gd name="vf" fmla="val 110557"/>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35" name="5-Point Star 5">
            <a:extLst>
              <a:ext uri="{FF2B5EF4-FFF2-40B4-BE49-F238E27FC236}">
                <a16:creationId xmlns:a16="http://schemas.microsoft.com/office/drawing/2014/main" id="{581CC547-B3A8-4A6D-8027-E2FFDDDD151A}"/>
              </a:ext>
            </a:extLst>
          </p:cNvPr>
          <p:cNvSpPr/>
          <p:nvPr/>
        </p:nvSpPr>
        <p:spPr>
          <a:xfrm>
            <a:off x="5661108" y="2201014"/>
            <a:ext cx="1051560" cy="1051560"/>
          </a:xfrm>
          <a:prstGeom prst="star5">
            <a:avLst>
              <a:gd name="adj" fmla="val 28143"/>
              <a:gd name="hf" fmla="val 105146"/>
              <a:gd name="vf" fmla="val 110557"/>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36" name="5-Point Star 5">
            <a:extLst>
              <a:ext uri="{FF2B5EF4-FFF2-40B4-BE49-F238E27FC236}">
                <a16:creationId xmlns:a16="http://schemas.microsoft.com/office/drawing/2014/main" id="{AD2A2615-1B05-4976-9B65-4FFF4AF85A3F}"/>
              </a:ext>
            </a:extLst>
          </p:cNvPr>
          <p:cNvSpPr/>
          <p:nvPr/>
        </p:nvSpPr>
        <p:spPr>
          <a:xfrm>
            <a:off x="9311711" y="2201014"/>
            <a:ext cx="1051560" cy="1051560"/>
          </a:xfrm>
          <a:prstGeom prst="star5">
            <a:avLst>
              <a:gd name="adj" fmla="val 28143"/>
              <a:gd name="hf" fmla="val 105146"/>
              <a:gd name="vf" fmla="val 110557"/>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29554530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accent4">
            <a:lumMod val="60000"/>
            <a:lumOff val="40000"/>
          </a:schemeClr>
        </a:solidFill>
        <a:effectLst/>
      </p:bgPr>
    </p:bg>
    <p:spTree>
      <p:nvGrpSpPr>
        <p:cNvPr id="1" name=""/>
        <p:cNvGrpSpPr/>
        <p:nvPr/>
      </p:nvGrpSpPr>
      <p:grpSpPr>
        <a:xfrm>
          <a:off x="0" y="0"/>
          <a:ext cx="0" cy="0"/>
          <a:chOff x="0" y="0"/>
          <a:chExt cx="0" cy="0"/>
        </a:xfrm>
      </p:grpSpPr>
      <p:sp>
        <p:nvSpPr>
          <p:cNvPr id="76" name="TextBox 75">
            <a:extLst>
              <a:ext uri="{FF2B5EF4-FFF2-40B4-BE49-F238E27FC236}">
                <a16:creationId xmlns:a16="http://schemas.microsoft.com/office/drawing/2014/main" id="{59AD579E-F259-4576-99FA-4DBE2359AF3E}"/>
              </a:ext>
            </a:extLst>
          </p:cNvPr>
          <p:cNvSpPr txBox="1"/>
          <p:nvPr/>
        </p:nvSpPr>
        <p:spPr>
          <a:xfrm>
            <a:off x="8559745" y="2804819"/>
            <a:ext cx="2862562" cy="336631"/>
          </a:xfrm>
          <a:prstGeom prst="rect">
            <a:avLst/>
          </a:prstGeom>
          <a:noFill/>
        </p:spPr>
        <p:txBody>
          <a:bodyPr wrap="square" lIns="91440" tIns="45720" rIns="91440" bIns="45720" anchor="t">
            <a:spAutoFit/>
          </a:bodyPr>
          <a:lstStyle/>
          <a:p>
            <a:pPr>
              <a:lnSpc>
                <a:spcPct val="107000"/>
              </a:lnSpc>
            </a:pPr>
            <a:endParaRPr lang="en-US" sz="1600" dirty="0">
              <a:effectLst/>
              <a:latin typeface="Arial" panose="020B0604020202020204" pitchFamily="34" charset="0"/>
              <a:ea typeface="Calibri" panose="020F0502020204030204" pitchFamily="34" charset="0"/>
              <a:cs typeface="Arial" panose="020B0604020202020204" pitchFamily="34" charset="0"/>
            </a:endParaRPr>
          </a:p>
        </p:txBody>
      </p:sp>
      <p:sp>
        <p:nvSpPr>
          <p:cNvPr id="4" name="Title 72">
            <a:extLst>
              <a:ext uri="{FF2B5EF4-FFF2-40B4-BE49-F238E27FC236}">
                <a16:creationId xmlns:a16="http://schemas.microsoft.com/office/drawing/2014/main" id="{0301147A-8F4D-D3FC-DC8B-DE5092BB9C65}"/>
              </a:ext>
            </a:extLst>
          </p:cNvPr>
          <p:cNvSpPr txBox="1">
            <a:spLocks/>
          </p:cNvSpPr>
          <p:nvPr/>
        </p:nvSpPr>
        <p:spPr>
          <a:xfrm>
            <a:off x="796386" y="3099692"/>
            <a:ext cx="10126172" cy="562168"/>
          </a:xfrm>
          <a:prstGeom prst="rect">
            <a:avLst/>
          </a:prstGeom>
        </p:spPr>
        <p:txBody>
          <a:bodyPr anchor="ctr" anchorCtr="0"/>
          <a:lstStyle>
            <a:lvl1pPr algn="l" defTabSz="914400" rtl="0" eaLnBrk="1" latinLnBrk="0" hangingPunct="1">
              <a:lnSpc>
                <a:spcPct val="90000"/>
              </a:lnSpc>
              <a:spcBef>
                <a:spcPct val="0"/>
              </a:spcBef>
              <a:buNone/>
              <a:defRPr sz="4400" kern="1200">
                <a:solidFill>
                  <a:schemeClr val="tx1"/>
                </a:solidFill>
                <a:latin typeface="Helvetica Neue" charset="0"/>
                <a:ea typeface="Helvetica Neue" charset="0"/>
                <a:cs typeface="Helvetica Neue" charset="0"/>
              </a:defRPr>
            </a:lvl1pPr>
          </a:lstStyle>
          <a:p>
            <a:r>
              <a:rPr lang="en-CA" sz="2400" b="1" dirty="0">
                <a:solidFill>
                  <a:schemeClr val="bg1"/>
                </a:solidFill>
                <a:latin typeface="Garamond"/>
              </a:rPr>
              <a:t>SESSION 4</a:t>
            </a:r>
          </a:p>
          <a:p>
            <a:br>
              <a:rPr lang="en-CA" b="1" dirty="0">
                <a:solidFill>
                  <a:schemeClr val="bg1"/>
                </a:solidFill>
                <a:latin typeface="Garamond"/>
              </a:rPr>
            </a:br>
            <a:r>
              <a:rPr lang="en-US" sz="5400" b="1" dirty="0">
                <a:solidFill>
                  <a:schemeClr val="bg1"/>
                </a:solidFill>
                <a:latin typeface="Garamond"/>
              </a:rPr>
              <a:t>What are MHPSS skills?</a:t>
            </a:r>
          </a:p>
        </p:txBody>
      </p:sp>
    </p:spTree>
    <p:extLst>
      <p:ext uri="{BB962C8B-B14F-4D97-AF65-F5344CB8AC3E}">
        <p14:creationId xmlns:p14="http://schemas.microsoft.com/office/powerpoint/2010/main" val="308953019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120A06-D2CE-9F4F-4EB2-3B4FFE1C42C2}"/>
              </a:ext>
            </a:extLst>
          </p:cNvPr>
          <p:cNvSpPr>
            <a:spLocks noGrp="1"/>
          </p:cNvSpPr>
          <p:nvPr>
            <p:ph type="title"/>
          </p:nvPr>
        </p:nvSpPr>
        <p:spPr/>
        <p:txBody>
          <a:bodyPr/>
          <a:lstStyle/>
          <a:p>
            <a:r>
              <a:rPr lang="en-CA" dirty="0"/>
              <a:t>Group discussion</a:t>
            </a:r>
            <a:endParaRPr lang="en-BE" dirty="0"/>
          </a:p>
        </p:txBody>
      </p:sp>
      <p:sp>
        <p:nvSpPr>
          <p:cNvPr id="4" name="Rectangle 3">
            <a:extLst>
              <a:ext uri="{FF2B5EF4-FFF2-40B4-BE49-F238E27FC236}">
                <a16:creationId xmlns:a16="http://schemas.microsoft.com/office/drawing/2014/main" id="{4D93D22D-FB97-0F71-EDA9-70C82D549C62}"/>
              </a:ext>
            </a:extLst>
          </p:cNvPr>
          <p:cNvSpPr/>
          <p:nvPr/>
        </p:nvSpPr>
        <p:spPr>
          <a:xfrm>
            <a:off x="5439419" y="1284747"/>
            <a:ext cx="5754114" cy="456329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sz="4000" b="1" dirty="0">
                <a:solidFill>
                  <a:schemeClr val="tx1"/>
                </a:solidFill>
                <a:latin typeface="Arial"/>
                <a:cs typeface="Arial"/>
              </a:rPr>
              <a:t>Which skills do you need to use when providing MHPSS?</a:t>
            </a:r>
            <a:endParaRPr lang="en-BE" sz="4000" b="1" dirty="0">
              <a:solidFill>
                <a:schemeClr val="tx1"/>
              </a:solidFill>
              <a:latin typeface="Arial"/>
              <a:cs typeface="Arial"/>
            </a:endParaRPr>
          </a:p>
        </p:txBody>
      </p:sp>
      <p:grpSp>
        <p:nvGrpSpPr>
          <p:cNvPr id="10" name="Group 9">
            <a:extLst>
              <a:ext uri="{FF2B5EF4-FFF2-40B4-BE49-F238E27FC236}">
                <a16:creationId xmlns:a16="http://schemas.microsoft.com/office/drawing/2014/main" id="{910670E7-995B-F91D-E8F8-61F87F0CBEB9}"/>
              </a:ext>
            </a:extLst>
          </p:cNvPr>
          <p:cNvGrpSpPr/>
          <p:nvPr/>
        </p:nvGrpSpPr>
        <p:grpSpPr>
          <a:xfrm>
            <a:off x="1221855" y="2089588"/>
            <a:ext cx="3415887" cy="2678824"/>
            <a:chOff x="1117683" y="2194390"/>
            <a:chExt cx="3415887" cy="2678824"/>
          </a:xfrm>
          <a:solidFill>
            <a:schemeClr val="accent4">
              <a:lumMod val="60000"/>
              <a:lumOff val="40000"/>
            </a:schemeClr>
          </a:solidFill>
        </p:grpSpPr>
        <p:sp>
          <p:nvSpPr>
            <p:cNvPr id="7" name="Speech Bubble: Rectangle with Corners Rounded 6">
              <a:extLst>
                <a:ext uri="{FF2B5EF4-FFF2-40B4-BE49-F238E27FC236}">
                  <a16:creationId xmlns:a16="http://schemas.microsoft.com/office/drawing/2014/main" id="{C09D03BA-A93A-5802-5CA1-52375EC20664}"/>
                </a:ext>
              </a:extLst>
            </p:cNvPr>
            <p:cNvSpPr/>
            <p:nvPr/>
          </p:nvSpPr>
          <p:spPr>
            <a:xfrm>
              <a:off x="1117683" y="2194390"/>
              <a:ext cx="1792248" cy="1200806"/>
            </a:xfrm>
            <a:prstGeom prst="wedgeRoundRectCallout">
              <a:avLst>
                <a:gd name="adj1" fmla="val 19938"/>
                <a:gd name="adj2" fmla="val 69216"/>
                <a:gd name="adj3" fmla="val 1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8" name="Speech Bubble: Rectangle with Corners Rounded 7">
              <a:extLst>
                <a:ext uri="{FF2B5EF4-FFF2-40B4-BE49-F238E27FC236}">
                  <a16:creationId xmlns:a16="http://schemas.microsoft.com/office/drawing/2014/main" id="{2DA1C411-FD3C-CFB4-E6B8-E6001EAE6D96}"/>
                </a:ext>
              </a:extLst>
            </p:cNvPr>
            <p:cNvSpPr/>
            <p:nvPr/>
          </p:nvSpPr>
          <p:spPr>
            <a:xfrm>
              <a:off x="3240911" y="3671195"/>
              <a:ext cx="1292659" cy="866081"/>
            </a:xfrm>
            <a:prstGeom prst="wedgeRoundRectCallout">
              <a:avLst>
                <a:gd name="adj1" fmla="val -20501"/>
                <a:gd name="adj2" fmla="val 64241"/>
                <a:gd name="adj3" fmla="val 1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9" name="Speech Bubble: Rectangle with Corners Rounded 8">
              <a:extLst>
                <a:ext uri="{FF2B5EF4-FFF2-40B4-BE49-F238E27FC236}">
                  <a16:creationId xmlns:a16="http://schemas.microsoft.com/office/drawing/2014/main" id="{19B5C023-DA0A-0764-DF3C-AFA3DB2259D9}"/>
                </a:ext>
              </a:extLst>
            </p:cNvPr>
            <p:cNvSpPr/>
            <p:nvPr/>
          </p:nvSpPr>
          <p:spPr>
            <a:xfrm>
              <a:off x="1747778" y="4229639"/>
              <a:ext cx="1097717" cy="643575"/>
            </a:xfrm>
            <a:prstGeom prst="wedgeRoundRectCallout">
              <a:avLst>
                <a:gd name="adj1" fmla="val -20501"/>
                <a:gd name="adj2" fmla="val 84025"/>
                <a:gd name="adj3" fmla="val 1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spTree>
    <p:extLst>
      <p:ext uri="{BB962C8B-B14F-4D97-AF65-F5344CB8AC3E}">
        <p14:creationId xmlns:p14="http://schemas.microsoft.com/office/powerpoint/2010/main" val="248130285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46AA47-DE1A-7FE9-6C7F-99D6C5661C35}"/>
              </a:ext>
            </a:extLst>
          </p:cNvPr>
          <p:cNvSpPr>
            <a:spLocks noGrp="1"/>
          </p:cNvSpPr>
          <p:nvPr>
            <p:ph type="title"/>
          </p:nvPr>
        </p:nvSpPr>
        <p:spPr/>
        <p:txBody>
          <a:bodyPr/>
          <a:lstStyle/>
          <a:p>
            <a:r>
              <a:rPr lang="en-GB" dirty="0">
                <a:latin typeface="Arial"/>
                <a:cs typeface="Arial"/>
              </a:rPr>
              <a:t>MHPSS skills </a:t>
            </a:r>
            <a:endParaRPr lang="en-BE" dirty="0">
              <a:latin typeface="Arial"/>
              <a:cs typeface="Arial"/>
            </a:endParaRPr>
          </a:p>
        </p:txBody>
      </p:sp>
      <p:sp>
        <p:nvSpPr>
          <p:cNvPr id="3" name="TextBox 2">
            <a:extLst>
              <a:ext uri="{FF2B5EF4-FFF2-40B4-BE49-F238E27FC236}">
                <a16:creationId xmlns:a16="http://schemas.microsoft.com/office/drawing/2014/main" id="{F7B8EB76-3343-B358-4E14-2003E4493BD8}"/>
              </a:ext>
            </a:extLst>
          </p:cNvPr>
          <p:cNvSpPr txBox="1"/>
          <p:nvPr/>
        </p:nvSpPr>
        <p:spPr>
          <a:xfrm>
            <a:off x="514815" y="3105132"/>
            <a:ext cx="2658434" cy="2108269"/>
          </a:xfrm>
          <a:prstGeom prst="rect">
            <a:avLst/>
          </a:prstGeom>
          <a:noFill/>
        </p:spPr>
        <p:txBody>
          <a:bodyPr wrap="square">
            <a:spAutoFit/>
          </a:bodyPr>
          <a:lstStyle/>
          <a:p>
            <a:pPr>
              <a:spcAft>
                <a:spcPts val="600"/>
              </a:spcAft>
            </a:pPr>
            <a:r>
              <a:rPr lang="en-GB" b="1" dirty="0">
                <a:latin typeface="Arial" panose="020B0604020202020204" pitchFamily="34" charset="0"/>
                <a:cs typeface="Arial" panose="020B0604020202020204" pitchFamily="34" charset="0"/>
              </a:rPr>
              <a:t>Communication and listening skills</a:t>
            </a:r>
          </a:p>
          <a:p>
            <a:pPr marL="342900" indent="-342900">
              <a:buFont typeface="Arial" panose="020B0604020202020204" pitchFamily="34" charset="0"/>
              <a:buChar char="•"/>
            </a:pPr>
            <a:r>
              <a:rPr lang="en-US" dirty="0">
                <a:latin typeface="Arial" panose="020B0604020202020204" pitchFamily="34" charset="0"/>
                <a:cs typeface="Arial" panose="020B0604020202020204" pitchFamily="34" charset="0"/>
              </a:rPr>
              <a:t>Use non-verbal communication</a:t>
            </a:r>
          </a:p>
          <a:p>
            <a:pPr marL="342900" indent="-342900">
              <a:buFont typeface="Arial" panose="020B0604020202020204" pitchFamily="34" charset="0"/>
              <a:buChar char="•"/>
            </a:pPr>
            <a:r>
              <a:rPr lang="en-US" dirty="0">
                <a:latin typeface="Arial" panose="020B0604020202020204" pitchFamily="34" charset="0"/>
                <a:cs typeface="Arial" panose="020B0604020202020204" pitchFamily="34" charset="0"/>
              </a:rPr>
              <a:t>Use active listening</a:t>
            </a:r>
          </a:p>
          <a:p>
            <a:pPr marL="342900" indent="-342900">
              <a:buFont typeface="Arial" panose="020B0604020202020204" pitchFamily="34" charset="0"/>
              <a:buChar char="•"/>
            </a:pPr>
            <a:r>
              <a:rPr lang="en-US" dirty="0">
                <a:latin typeface="Arial" panose="020B0604020202020204" pitchFamily="34" charset="0"/>
                <a:cs typeface="Arial" panose="020B0604020202020204" pitchFamily="34" charset="0"/>
              </a:rPr>
              <a:t>Use effective speaking</a:t>
            </a:r>
          </a:p>
        </p:txBody>
      </p:sp>
      <p:sp>
        <p:nvSpPr>
          <p:cNvPr id="12" name="TextBox 11">
            <a:extLst>
              <a:ext uri="{FF2B5EF4-FFF2-40B4-BE49-F238E27FC236}">
                <a16:creationId xmlns:a16="http://schemas.microsoft.com/office/drawing/2014/main" id="{8EEF2CA4-6F14-A66C-E828-DD1423AB734D}"/>
              </a:ext>
            </a:extLst>
          </p:cNvPr>
          <p:cNvSpPr txBox="1"/>
          <p:nvPr/>
        </p:nvSpPr>
        <p:spPr>
          <a:xfrm>
            <a:off x="3335606" y="3105132"/>
            <a:ext cx="2658434" cy="1554272"/>
          </a:xfrm>
          <a:prstGeom prst="rect">
            <a:avLst/>
          </a:prstGeom>
          <a:noFill/>
        </p:spPr>
        <p:txBody>
          <a:bodyPr wrap="square">
            <a:spAutoFit/>
          </a:bodyPr>
          <a:lstStyle/>
          <a:p>
            <a:pPr>
              <a:spcAft>
                <a:spcPts val="600"/>
              </a:spcAft>
            </a:pPr>
            <a:r>
              <a:rPr lang="en-GB" b="1" dirty="0">
                <a:latin typeface="Arial" panose="020B0604020202020204" pitchFamily="34" charset="0"/>
                <a:cs typeface="Arial" panose="020B0604020202020204" pitchFamily="34" charset="0"/>
              </a:rPr>
              <a:t>Child centered -attitude</a:t>
            </a:r>
          </a:p>
          <a:p>
            <a:pPr marL="342900" indent="-342900">
              <a:buFont typeface="Arial" panose="020B0604020202020204" pitchFamily="34" charset="0"/>
              <a:buChar char="•"/>
            </a:pPr>
            <a:r>
              <a:rPr lang="en-US" dirty="0">
                <a:latin typeface="Arial" panose="020B0604020202020204" pitchFamily="34" charset="0"/>
                <a:cs typeface="Arial" panose="020B0604020202020204" pitchFamily="34" charset="0"/>
              </a:rPr>
              <a:t>Show respect</a:t>
            </a:r>
          </a:p>
          <a:p>
            <a:pPr marL="342900" indent="-342900">
              <a:buFont typeface="Arial" panose="020B0604020202020204" pitchFamily="34" charset="0"/>
              <a:buChar char="•"/>
            </a:pPr>
            <a:r>
              <a:rPr lang="en-US" dirty="0">
                <a:latin typeface="Arial" panose="020B0604020202020204" pitchFamily="34" charset="0"/>
                <a:cs typeface="Arial" panose="020B0604020202020204" pitchFamily="34" charset="0"/>
              </a:rPr>
              <a:t>Be present</a:t>
            </a:r>
          </a:p>
          <a:p>
            <a:pPr marL="342900" indent="-342900">
              <a:buFont typeface="Arial" panose="020B0604020202020204" pitchFamily="34" charset="0"/>
              <a:buChar char="•"/>
            </a:pPr>
            <a:r>
              <a:rPr lang="en-US" dirty="0">
                <a:latin typeface="Arial" panose="020B0604020202020204" pitchFamily="34" charset="0"/>
                <a:cs typeface="Arial" panose="020B0604020202020204" pitchFamily="34" charset="0"/>
              </a:rPr>
              <a:t>Be real and honest</a:t>
            </a:r>
          </a:p>
        </p:txBody>
      </p:sp>
      <p:sp>
        <p:nvSpPr>
          <p:cNvPr id="13" name="TextBox 12">
            <a:extLst>
              <a:ext uri="{FF2B5EF4-FFF2-40B4-BE49-F238E27FC236}">
                <a16:creationId xmlns:a16="http://schemas.microsoft.com/office/drawing/2014/main" id="{F1850331-DD2C-FCD3-5B73-5A3D36ED2365}"/>
              </a:ext>
            </a:extLst>
          </p:cNvPr>
          <p:cNvSpPr txBox="1"/>
          <p:nvPr/>
        </p:nvSpPr>
        <p:spPr>
          <a:xfrm>
            <a:off x="6156397" y="3105132"/>
            <a:ext cx="2658434" cy="2662267"/>
          </a:xfrm>
          <a:prstGeom prst="rect">
            <a:avLst/>
          </a:prstGeom>
          <a:noFill/>
        </p:spPr>
        <p:txBody>
          <a:bodyPr wrap="square">
            <a:spAutoFit/>
          </a:bodyPr>
          <a:lstStyle/>
          <a:p>
            <a:pPr>
              <a:spcAft>
                <a:spcPts val="600"/>
              </a:spcAft>
            </a:pPr>
            <a:r>
              <a:rPr lang="en-GB" b="1" dirty="0">
                <a:latin typeface="Arial" panose="020B0604020202020204" pitchFamily="34" charset="0"/>
                <a:cs typeface="Arial" panose="020B0604020202020204" pitchFamily="34" charset="0"/>
              </a:rPr>
              <a:t>Responding with empathy</a:t>
            </a:r>
          </a:p>
          <a:p>
            <a:pPr marL="342900" indent="-342900">
              <a:buFont typeface="Arial" panose="020B0604020202020204" pitchFamily="34" charset="0"/>
              <a:buChar char="•"/>
            </a:pPr>
            <a:r>
              <a:rPr lang="en-US" dirty="0">
                <a:latin typeface="Arial" panose="020B0604020202020204" pitchFamily="34" charset="0"/>
                <a:cs typeface="Arial" panose="020B0604020202020204" pitchFamily="34" charset="0"/>
              </a:rPr>
              <a:t>Recognize their perspective</a:t>
            </a:r>
          </a:p>
          <a:p>
            <a:pPr marL="342900" indent="-342900">
              <a:buFont typeface="Arial" panose="020B0604020202020204" pitchFamily="34" charset="0"/>
              <a:buChar char="•"/>
            </a:pPr>
            <a:r>
              <a:rPr lang="en-US" dirty="0">
                <a:latin typeface="Arial" panose="020B0604020202020204" pitchFamily="34" charset="0"/>
                <a:cs typeface="Arial" panose="020B0604020202020204" pitchFamily="34" charset="0"/>
              </a:rPr>
              <a:t>Do not judge</a:t>
            </a:r>
          </a:p>
          <a:p>
            <a:pPr marL="342900" indent="-342900">
              <a:buFont typeface="Arial" panose="020B0604020202020204" pitchFamily="34" charset="0"/>
              <a:buChar char="•"/>
            </a:pPr>
            <a:r>
              <a:rPr lang="en-US" dirty="0">
                <a:latin typeface="Arial" panose="020B0604020202020204" pitchFamily="34" charset="0"/>
                <a:cs typeface="Arial" panose="020B0604020202020204" pitchFamily="34" charset="0"/>
              </a:rPr>
              <a:t>Recognize emotions in others</a:t>
            </a:r>
          </a:p>
          <a:p>
            <a:pPr marL="342900" indent="-342900">
              <a:buFont typeface="Arial" panose="020B0604020202020204" pitchFamily="34" charset="0"/>
              <a:buChar char="•"/>
            </a:pPr>
            <a:r>
              <a:rPr lang="en-US" dirty="0">
                <a:latin typeface="Arial" panose="020B0604020202020204" pitchFamily="34" charset="0"/>
                <a:cs typeface="Arial" panose="020B0604020202020204" pitchFamily="34" charset="0"/>
              </a:rPr>
              <a:t>Use healing statements</a:t>
            </a:r>
          </a:p>
        </p:txBody>
      </p:sp>
      <p:sp>
        <p:nvSpPr>
          <p:cNvPr id="14" name="TextBox 13">
            <a:extLst>
              <a:ext uri="{FF2B5EF4-FFF2-40B4-BE49-F238E27FC236}">
                <a16:creationId xmlns:a16="http://schemas.microsoft.com/office/drawing/2014/main" id="{9BC6029D-CDA1-0FFE-F12D-77E06DACE902}"/>
              </a:ext>
            </a:extLst>
          </p:cNvPr>
          <p:cNvSpPr txBox="1"/>
          <p:nvPr/>
        </p:nvSpPr>
        <p:spPr>
          <a:xfrm>
            <a:off x="8977188" y="3105132"/>
            <a:ext cx="3118508" cy="3493264"/>
          </a:xfrm>
          <a:prstGeom prst="rect">
            <a:avLst/>
          </a:prstGeom>
          <a:noFill/>
        </p:spPr>
        <p:txBody>
          <a:bodyPr wrap="square" lIns="91440" tIns="45720" rIns="91440" bIns="45720" anchor="t">
            <a:spAutoFit/>
          </a:bodyPr>
          <a:lstStyle/>
          <a:p>
            <a:pPr>
              <a:spcAft>
                <a:spcPts val="600"/>
              </a:spcAft>
            </a:pPr>
            <a:r>
              <a:rPr lang="en-GB" b="1" dirty="0">
                <a:latin typeface="Arial" panose="020B0604020202020204" pitchFamily="34" charset="0"/>
                <a:cs typeface="Arial" panose="020B0604020202020204" pitchFamily="34" charset="0"/>
              </a:rPr>
              <a:t>Supporting decision making</a:t>
            </a:r>
          </a:p>
          <a:p>
            <a:pPr marL="342900" indent="-342900">
              <a:buFont typeface="Arial" panose="020B0604020202020204" pitchFamily="34" charset="0"/>
              <a:buChar char="•"/>
            </a:pPr>
            <a:r>
              <a:rPr lang="en-US" dirty="0">
                <a:latin typeface="Arial" panose="020B0604020202020204" pitchFamily="34" charset="0"/>
                <a:cs typeface="Arial" panose="020B0604020202020204" pitchFamily="34" charset="0"/>
              </a:rPr>
              <a:t>Share information and link to services</a:t>
            </a:r>
          </a:p>
          <a:p>
            <a:pPr marL="342900" indent="-342900">
              <a:buFont typeface="Arial" panose="020B0604020202020204" pitchFamily="34" charset="0"/>
              <a:buChar char="•"/>
            </a:pPr>
            <a:r>
              <a:rPr lang="en-US" dirty="0">
                <a:latin typeface="Arial"/>
                <a:cs typeface="Arial"/>
              </a:rPr>
              <a:t>Discuss and explore options by asking questions</a:t>
            </a:r>
          </a:p>
          <a:p>
            <a:pPr marL="342900" indent="-342900">
              <a:buFont typeface="Arial" panose="020B0604020202020204" pitchFamily="34" charset="0"/>
              <a:buChar char="•"/>
            </a:pPr>
            <a:r>
              <a:rPr lang="en-US" dirty="0">
                <a:latin typeface="Arial"/>
                <a:cs typeface="Arial"/>
              </a:rPr>
              <a:t>Do not tell clients what to do, they decide and the caseworker supports the best interest of the child</a:t>
            </a:r>
          </a:p>
        </p:txBody>
      </p:sp>
      <p:grpSp>
        <p:nvGrpSpPr>
          <p:cNvPr id="23" name="Group 22">
            <a:extLst>
              <a:ext uri="{FF2B5EF4-FFF2-40B4-BE49-F238E27FC236}">
                <a16:creationId xmlns:a16="http://schemas.microsoft.com/office/drawing/2014/main" id="{EE4CB82B-51C8-7EC4-2237-CD767AFC3B3A}"/>
              </a:ext>
            </a:extLst>
          </p:cNvPr>
          <p:cNvGrpSpPr/>
          <p:nvPr/>
        </p:nvGrpSpPr>
        <p:grpSpPr>
          <a:xfrm>
            <a:off x="3778905" y="1575787"/>
            <a:ext cx="1194878" cy="1194878"/>
            <a:chOff x="3778904" y="1565320"/>
            <a:chExt cx="1205345" cy="1205345"/>
          </a:xfrm>
        </p:grpSpPr>
        <p:sp>
          <p:nvSpPr>
            <p:cNvPr id="22" name="Oval 21">
              <a:extLst>
                <a:ext uri="{FF2B5EF4-FFF2-40B4-BE49-F238E27FC236}">
                  <a16:creationId xmlns:a16="http://schemas.microsoft.com/office/drawing/2014/main" id="{F1739068-499D-81DD-DCEC-F3FF9266B8BF}"/>
                </a:ext>
              </a:extLst>
            </p:cNvPr>
            <p:cNvSpPr/>
            <p:nvPr/>
          </p:nvSpPr>
          <p:spPr>
            <a:xfrm>
              <a:off x="3778904" y="1565320"/>
              <a:ext cx="1205345" cy="1205345"/>
            </a:xfrm>
            <a:prstGeom prst="ellipse">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9" name="Group 18">
              <a:extLst>
                <a:ext uri="{FF2B5EF4-FFF2-40B4-BE49-F238E27FC236}">
                  <a16:creationId xmlns:a16="http://schemas.microsoft.com/office/drawing/2014/main" id="{595029B4-7ADD-D36C-8C72-C93A7C7ADEA3}"/>
                </a:ext>
              </a:extLst>
            </p:cNvPr>
            <p:cNvGrpSpPr/>
            <p:nvPr/>
          </p:nvGrpSpPr>
          <p:grpSpPr>
            <a:xfrm>
              <a:off x="4186117" y="1733508"/>
              <a:ext cx="390921" cy="868968"/>
              <a:chOff x="4322068" y="1943327"/>
              <a:chExt cx="254533" cy="565794"/>
            </a:xfrm>
            <a:solidFill>
              <a:schemeClr val="bg1"/>
            </a:solidFill>
          </p:grpSpPr>
          <p:sp>
            <p:nvSpPr>
              <p:cNvPr id="17" name="Round Same Side Corner Rectangle 21">
                <a:extLst>
                  <a:ext uri="{FF2B5EF4-FFF2-40B4-BE49-F238E27FC236}">
                    <a16:creationId xmlns:a16="http://schemas.microsoft.com/office/drawing/2014/main" id="{6577E296-C023-695D-9D90-0F69FF1D5300}"/>
                  </a:ext>
                </a:extLst>
              </p:cNvPr>
              <p:cNvSpPr/>
              <p:nvPr/>
            </p:nvSpPr>
            <p:spPr>
              <a:xfrm>
                <a:off x="4323935" y="2241576"/>
                <a:ext cx="251673" cy="267545"/>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8" name="Oval 17">
                <a:extLst>
                  <a:ext uri="{FF2B5EF4-FFF2-40B4-BE49-F238E27FC236}">
                    <a16:creationId xmlns:a16="http://schemas.microsoft.com/office/drawing/2014/main" id="{EC26AF81-932C-BA8F-3109-3AC297A6DF92}"/>
                  </a:ext>
                </a:extLst>
              </p:cNvPr>
              <p:cNvSpPr/>
              <p:nvPr/>
            </p:nvSpPr>
            <p:spPr>
              <a:xfrm>
                <a:off x="4322068" y="1943327"/>
                <a:ext cx="254533" cy="25453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sp>
        <p:nvSpPr>
          <p:cNvPr id="24" name="Heart 23">
            <a:extLst>
              <a:ext uri="{FF2B5EF4-FFF2-40B4-BE49-F238E27FC236}">
                <a16:creationId xmlns:a16="http://schemas.microsoft.com/office/drawing/2014/main" id="{8D75F5C3-1A4C-6E39-3A0F-27E267BC05BA}"/>
              </a:ext>
            </a:extLst>
          </p:cNvPr>
          <p:cNvSpPr/>
          <p:nvPr/>
        </p:nvSpPr>
        <p:spPr>
          <a:xfrm>
            <a:off x="6545185" y="2114267"/>
            <a:ext cx="673034" cy="601302"/>
          </a:xfrm>
          <a:prstGeom prst="hear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25" name="Heart 24">
            <a:extLst>
              <a:ext uri="{FF2B5EF4-FFF2-40B4-BE49-F238E27FC236}">
                <a16:creationId xmlns:a16="http://schemas.microsoft.com/office/drawing/2014/main" id="{77D2BD83-382E-61BE-3EF8-DE76F8B42895}"/>
              </a:ext>
            </a:extLst>
          </p:cNvPr>
          <p:cNvSpPr/>
          <p:nvPr/>
        </p:nvSpPr>
        <p:spPr>
          <a:xfrm>
            <a:off x="7342911" y="1635626"/>
            <a:ext cx="673034" cy="601302"/>
          </a:xfrm>
          <a:prstGeom prst="hear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pic>
        <p:nvPicPr>
          <p:cNvPr id="27" name="Graphic 26" descr="Hand with solid fill">
            <a:extLst>
              <a:ext uri="{FF2B5EF4-FFF2-40B4-BE49-F238E27FC236}">
                <a16:creationId xmlns:a16="http://schemas.microsoft.com/office/drawing/2014/main" id="{615691DD-C4B7-E178-A663-6886CDC5B78C}"/>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rot="7457999">
            <a:off x="9506347" y="1403445"/>
            <a:ext cx="1424229" cy="1424229"/>
          </a:xfrm>
          <a:prstGeom prst="rect">
            <a:avLst/>
          </a:prstGeom>
        </p:spPr>
      </p:pic>
      <p:grpSp>
        <p:nvGrpSpPr>
          <p:cNvPr id="28" name="Group 27">
            <a:extLst>
              <a:ext uri="{FF2B5EF4-FFF2-40B4-BE49-F238E27FC236}">
                <a16:creationId xmlns:a16="http://schemas.microsoft.com/office/drawing/2014/main" id="{203F9FB8-8685-5B1A-DAAC-E13387E6C2AF}"/>
              </a:ext>
            </a:extLst>
          </p:cNvPr>
          <p:cNvGrpSpPr/>
          <p:nvPr/>
        </p:nvGrpSpPr>
        <p:grpSpPr>
          <a:xfrm>
            <a:off x="290308" y="1461691"/>
            <a:ext cx="2238938" cy="1292104"/>
            <a:chOff x="461917" y="4156886"/>
            <a:chExt cx="1837692" cy="1060542"/>
          </a:xfrm>
          <a:solidFill>
            <a:schemeClr val="accent4">
              <a:lumMod val="60000"/>
              <a:lumOff val="40000"/>
            </a:schemeClr>
          </a:solidFill>
        </p:grpSpPr>
        <p:sp>
          <p:nvSpPr>
            <p:cNvPr id="29" name="Oval 28">
              <a:extLst>
                <a:ext uri="{FF2B5EF4-FFF2-40B4-BE49-F238E27FC236}">
                  <a16:creationId xmlns:a16="http://schemas.microsoft.com/office/drawing/2014/main" id="{5C06D3EC-6F79-E1AD-2C08-FD087741C6B1}"/>
                </a:ext>
              </a:extLst>
            </p:cNvPr>
            <p:cNvSpPr/>
            <p:nvPr/>
          </p:nvSpPr>
          <p:spPr>
            <a:xfrm>
              <a:off x="1367458" y="4339072"/>
              <a:ext cx="868969" cy="86896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30" name="Oval 29">
              <a:extLst>
                <a:ext uri="{FF2B5EF4-FFF2-40B4-BE49-F238E27FC236}">
                  <a16:creationId xmlns:a16="http://schemas.microsoft.com/office/drawing/2014/main" id="{CC2CD9FD-13A0-3530-034D-4A7DA0288028}"/>
                </a:ext>
              </a:extLst>
            </p:cNvPr>
            <p:cNvSpPr/>
            <p:nvPr/>
          </p:nvSpPr>
          <p:spPr>
            <a:xfrm>
              <a:off x="1304276" y="4716406"/>
              <a:ext cx="143093" cy="19127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31" name="Oval 30">
              <a:extLst>
                <a:ext uri="{FF2B5EF4-FFF2-40B4-BE49-F238E27FC236}">
                  <a16:creationId xmlns:a16="http://schemas.microsoft.com/office/drawing/2014/main" id="{43163846-9ABE-1B6A-26FC-B34050F379D4}"/>
                </a:ext>
              </a:extLst>
            </p:cNvPr>
            <p:cNvSpPr/>
            <p:nvPr/>
          </p:nvSpPr>
          <p:spPr>
            <a:xfrm>
              <a:off x="2156516" y="4716406"/>
              <a:ext cx="143093" cy="19127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32" name="Arc 31">
              <a:extLst>
                <a:ext uri="{FF2B5EF4-FFF2-40B4-BE49-F238E27FC236}">
                  <a16:creationId xmlns:a16="http://schemas.microsoft.com/office/drawing/2014/main" id="{FD216B5E-D21C-FAE8-1A53-AAF4B507333C}"/>
                </a:ext>
              </a:extLst>
            </p:cNvPr>
            <p:cNvSpPr/>
            <p:nvPr/>
          </p:nvSpPr>
          <p:spPr>
            <a:xfrm>
              <a:off x="525099" y="4156886"/>
              <a:ext cx="810768" cy="810768"/>
            </a:xfrm>
            <a:prstGeom prst="arc">
              <a:avLst>
                <a:gd name="adj1" fmla="val 2568393"/>
                <a:gd name="adj2" fmla="val 6686864"/>
              </a:avLst>
            </a:prstGeom>
            <a:noFill/>
            <a:ln w="76200" cap="rnd">
              <a:solidFill>
                <a:schemeClr val="accent4">
                  <a:lumMod val="60000"/>
                  <a:lumOff val="4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33" name="Arc 32">
              <a:extLst>
                <a:ext uri="{FF2B5EF4-FFF2-40B4-BE49-F238E27FC236}">
                  <a16:creationId xmlns:a16="http://schemas.microsoft.com/office/drawing/2014/main" id="{0A540B08-A0EC-9A2A-47E2-CECE1522E120}"/>
                </a:ext>
              </a:extLst>
            </p:cNvPr>
            <p:cNvSpPr/>
            <p:nvPr/>
          </p:nvSpPr>
          <p:spPr>
            <a:xfrm>
              <a:off x="461917" y="4406660"/>
              <a:ext cx="810768" cy="810768"/>
            </a:xfrm>
            <a:prstGeom prst="arc">
              <a:avLst>
                <a:gd name="adj1" fmla="val 909026"/>
                <a:gd name="adj2" fmla="val 4616107"/>
              </a:avLst>
            </a:prstGeom>
            <a:noFill/>
            <a:ln w="76200" cap="rnd">
              <a:solidFill>
                <a:schemeClr val="accent4">
                  <a:lumMod val="60000"/>
                  <a:lumOff val="4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153018985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482EEB-8408-F70A-7730-2BEC7C34C087}"/>
              </a:ext>
            </a:extLst>
          </p:cNvPr>
          <p:cNvSpPr>
            <a:spLocks noGrp="1"/>
          </p:cNvSpPr>
          <p:nvPr>
            <p:ph type="title"/>
          </p:nvPr>
        </p:nvSpPr>
        <p:spPr/>
        <p:txBody>
          <a:bodyPr/>
          <a:lstStyle/>
          <a:p>
            <a:r>
              <a:rPr lang="en-GB" dirty="0">
                <a:latin typeface="Arial"/>
                <a:cs typeface="Arial"/>
              </a:rPr>
              <a:t> MHPSS skills: Respond with empathy</a:t>
            </a:r>
            <a:endParaRPr lang="en-BE" dirty="0">
              <a:latin typeface="Arial"/>
              <a:cs typeface="Arial"/>
            </a:endParaRPr>
          </a:p>
        </p:txBody>
      </p:sp>
      <p:sp>
        <p:nvSpPr>
          <p:cNvPr id="4" name="TextBox 3">
            <a:extLst>
              <a:ext uri="{FF2B5EF4-FFF2-40B4-BE49-F238E27FC236}">
                <a16:creationId xmlns:a16="http://schemas.microsoft.com/office/drawing/2014/main" id="{11339B18-8062-B93F-6D9A-1AFF0CD3ECC1}"/>
              </a:ext>
            </a:extLst>
          </p:cNvPr>
          <p:cNvSpPr txBox="1"/>
          <p:nvPr/>
        </p:nvSpPr>
        <p:spPr>
          <a:xfrm>
            <a:off x="807312" y="3997147"/>
            <a:ext cx="2133600" cy="769441"/>
          </a:xfrm>
          <a:prstGeom prst="rect">
            <a:avLst/>
          </a:prstGeom>
          <a:noFill/>
        </p:spPr>
        <p:txBody>
          <a:bodyPr wrap="square" rtlCol="0">
            <a:spAutoFit/>
          </a:bodyPr>
          <a:lstStyle/>
          <a:p>
            <a:pPr algn="ctr"/>
            <a:r>
              <a:rPr lang="en-GB" sz="2200" dirty="0">
                <a:latin typeface="Arial" panose="020B0604020202020204" pitchFamily="34" charset="0"/>
                <a:cs typeface="Arial" panose="020B0604020202020204" pitchFamily="34" charset="0"/>
              </a:rPr>
              <a:t>Perspective taking</a:t>
            </a:r>
            <a:endParaRPr lang="en-BE" sz="2200" dirty="0">
              <a:latin typeface="Arial" panose="020B0604020202020204" pitchFamily="34" charset="0"/>
              <a:cs typeface="Arial" panose="020B0604020202020204" pitchFamily="34" charset="0"/>
            </a:endParaRPr>
          </a:p>
        </p:txBody>
      </p:sp>
      <p:sp>
        <p:nvSpPr>
          <p:cNvPr id="5" name="TextBox 4">
            <a:extLst>
              <a:ext uri="{FF2B5EF4-FFF2-40B4-BE49-F238E27FC236}">
                <a16:creationId xmlns:a16="http://schemas.microsoft.com/office/drawing/2014/main" id="{FD0037FF-EE25-D9C7-1387-3C80DC874949}"/>
              </a:ext>
            </a:extLst>
          </p:cNvPr>
          <p:cNvSpPr txBox="1"/>
          <p:nvPr/>
        </p:nvSpPr>
        <p:spPr>
          <a:xfrm>
            <a:off x="3452812" y="4092654"/>
            <a:ext cx="2057400" cy="430887"/>
          </a:xfrm>
          <a:prstGeom prst="rect">
            <a:avLst/>
          </a:prstGeom>
          <a:noFill/>
        </p:spPr>
        <p:txBody>
          <a:bodyPr wrap="square" lIns="91440" tIns="45720" rIns="91440" bIns="45720" rtlCol="0" anchor="t">
            <a:spAutoFit/>
          </a:bodyPr>
          <a:lstStyle/>
          <a:p>
            <a:pPr algn="ctr"/>
            <a:r>
              <a:rPr lang="en-GB" sz="2200" dirty="0">
                <a:latin typeface="Arial"/>
                <a:cs typeface="Arial"/>
              </a:rPr>
              <a:t>No judgement</a:t>
            </a:r>
          </a:p>
        </p:txBody>
      </p:sp>
      <p:sp>
        <p:nvSpPr>
          <p:cNvPr id="6" name="TextBox 5">
            <a:extLst>
              <a:ext uri="{FF2B5EF4-FFF2-40B4-BE49-F238E27FC236}">
                <a16:creationId xmlns:a16="http://schemas.microsoft.com/office/drawing/2014/main" id="{60C65A0F-2EE2-EAF4-3548-E9BAE29231D7}"/>
              </a:ext>
            </a:extLst>
          </p:cNvPr>
          <p:cNvSpPr txBox="1"/>
          <p:nvPr/>
        </p:nvSpPr>
        <p:spPr>
          <a:xfrm>
            <a:off x="6265068" y="4092654"/>
            <a:ext cx="2057400" cy="1107996"/>
          </a:xfrm>
          <a:prstGeom prst="rect">
            <a:avLst/>
          </a:prstGeom>
          <a:noFill/>
        </p:spPr>
        <p:txBody>
          <a:bodyPr wrap="square" rtlCol="0">
            <a:spAutoFit/>
          </a:bodyPr>
          <a:lstStyle/>
          <a:p>
            <a:pPr algn="ctr"/>
            <a:r>
              <a:rPr lang="en-GB" sz="2200" dirty="0">
                <a:latin typeface="Arial" panose="020B0604020202020204" pitchFamily="34" charset="0"/>
                <a:cs typeface="Arial" panose="020B0604020202020204" pitchFamily="34" charset="0"/>
              </a:rPr>
              <a:t>Recognize emotions in others</a:t>
            </a:r>
            <a:endParaRPr lang="en-BE" sz="2200" dirty="0">
              <a:latin typeface="Arial" panose="020B0604020202020204" pitchFamily="34" charset="0"/>
              <a:cs typeface="Arial" panose="020B0604020202020204" pitchFamily="34" charset="0"/>
            </a:endParaRPr>
          </a:p>
        </p:txBody>
      </p:sp>
      <p:sp>
        <p:nvSpPr>
          <p:cNvPr id="7" name="TextBox 6">
            <a:extLst>
              <a:ext uri="{FF2B5EF4-FFF2-40B4-BE49-F238E27FC236}">
                <a16:creationId xmlns:a16="http://schemas.microsoft.com/office/drawing/2014/main" id="{26A3C799-9A45-02B4-643A-6EB89D61AC1C}"/>
              </a:ext>
            </a:extLst>
          </p:cNvPr>
          <p:cNvSpPr txBox="1"/>
          <p:nvPr/>
        </p:nvSpPr>
        <p:spPr>
          <a:xfrm>
            <a:off x="8694057" y="4092654"/>
            <a:ext cx="2440668" cy="1107996"/>
          </a:xfrm>
          <a:prstGeom prst="rect">
            <a:avLst/>
          </a:prstGeom>
          <a:noFill/>
        </p:spPr>
        <p:txBody>
          <a:bodyPr wrap="square" rtlCol="0">
            <a:spAutoFit/>
          </a:bodyPr>
          <a:lstStyle/>
          <a:p>
            <a:pPr algn="ctr"/>
            <a:r>
              <a:rPr lang="en-GB" sz="2200" dirty="0">
                <a:latin typeface="Arial" panose="020B0604020202020204" pitchFamily="34" charset="0"/>
                <a:cs typeface="Arial" panose="020B0604020202020204" pitchFamily="34" charset="0"/>
              </a:rPr>
              <a:t>Communicate back the emotions you see</a:t>
            </a:r>
            <a:endParaRPr lang="en-BE" sz="2200" dirty="0">
              <a:latin typeface="Arial" panose="020B0604020202020204" pitchFamily="34" charset="0"/>
              <a:cs typeface="Arial" panose="020B0604020202020204" pitchFamily="34" charset="0"/>
            </a:endParaRPr>
          </a:p>
        </p:txBody>
      </p:sp>
      <p:sp>
        <p:nvSpPr>
          <p:cNvPr id="13" name="TextBox 12">
            <a:extLst>
              <a:ext uri="{FF2B5EF4-FFF2-40B4-BE49-F238E27FC236}">
                <a16:creationId xmlns:a16="http://schemas.microsoft.com/office/drawing/2014/main" id="{AB88081C-6A34-6CA4-4227-C2A0B9EDA995}"/>
              </a:ext>
            </a:extLst>
          </p:cNvPr>
          <p:cNvSpPr txBox="1"/>
          <p:nvPr/>
        </p:nvSpPr>
        <p:spPr>
          <a:xfrm>
            <a:off x="762000" y="5774748"/>
            <a:ext cx="6910489" cy="307777"/>
          </a:xfrm>
          <a:prstGeom prst="rect">
            <a:avLst/>
          </a:prstGeom>
          <a:noFill/>
        </p:spPr>
        <p:txBody>
          <a:bodyPr wrap="square" rtlCol="0">
            <a:spAutoFit/>
          </a:bodyPr>
          <a:lstStyle/>
          <a:p>
            <a:r>
              <a:rPr lang="en-GB" sz="1400" i="1" dirty="0">
                <a:solidFill>
                  <a:schemeClr val="accent4">
                    <a:lumMod val="60000"/>
                    <a:lumOff val="40000"/>
                  </a:schemeClr>
                </a:solidFill>
                <a:latin typeface="Arial" panose="020B0604020202020204" pitchFamily="34" charset="0"/>
                <a:cs typeface="Arial" panose="020B0604020202020204" pitchFamily="34" charset="0"/>
              </a:rPr>
              <a:t>Source: Theresa Wiseman (1996) A concept analysis of empathy</a:t>
            </a:r>
          </a:p>
        </p:txBody>
      </p:sp>
      <p:grpSp>
        <p:nvGrpSpPr>
          <p:cNvPr id="11" name="Group 10">
            <a:extLst>
              <a:ext uri="{FF2B5EF4-FFF2-40B4-BE49-F238E27FC236}">
                <a16:creationId xmlns:a16="http://schemas.microsoft.com/office/drawing/2014/main" id="{764BA0DE-8A57-475D-6C4D-36C2B9263378}"/>
              </a:ext>
            </a:extLst>
          </p:cNvPr>
          <p:cNvGrpSpPr/>
          <p:nvPr/>
        </p:nvGrpSpPr>
        <p:grpSpPr>
          <a:xfrm>
            <a:off x="6531349" y="1984779"/>
            <a:ext cx="1530373" cy="1561133"/>
            <a:chOff x="4298290" y="1721054"/>
            <a:chExt cx="2660325" cy="2713796"/>
          </a:xfrm>
        </p:grpSpPr>
        <p:sp>
          <p:nvSpPr>
            <p:cNvPr id="14" name="Oval 13">
              <a:extLst>
                <a:ext uri="{FF2B5EF4-FFF2-40B4-BE49-F238E27FC236}">
                  <a16:creationId xmlns:a16="http://schemas.microsoft.com/office/drawing/2014/main" id="{E180A663-19F9-2B3B-28AC-BBFDAC8BE7DF}"/>
                </a:ext>
              </a:extLst>
            </p:cNvPr>
            <p:cNvSpPr/>
            <p:nvPr/>
          </p:nvSpPr>
          <p:spPr>
            <a:xfrm>
              <a:off x="4298290" y="1721054"/>
              <a:ext cx="2660325" cy="2713796"/>
            </a:xfrm>
            <a:prstGeom prst="ellipse">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5" name="Oval 14">
              <a:extLst>
                <a:ext uri="{FF2B5EF4-FFF2-40B4-BE49-F238E27FC236}">
                  <a16:creationId xmlns:a16="http://schemas.microsoft.com/office/drawing/2014/main" id="{C1BFB809-7A2C-A4C8-4E88-FDB2923F158D}"/>
                </a:ext>
              </a:extLst>
            </p:cNvPr>
            <p:cNvSpPr/>
            <p:nvPr/>
          </p:nvSpPr>
          <p:spPr>
            <a:xfrm>
              <a:off x="5901426" y="3273847"/>
              <a:ext cx="266701" cy="38100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6" name="Flowchart: Terminator 15">
              <a:extLst>
                <a:ext uri="{FF2B5EF4-FFF2-40B4-BE49-F238E27FC236}">
                  <a16:creationId xmlns:a16="http://schemas.microsoft.com/office/drawing/2014/main" id="{D12B664D-ED48-1D25-B7C0-E25AAE3ED1F4}"/>
                </a:ext>
              </a:extLst>
            </p:cNvPr>
            <p:cNvSpPr/>
            <p:nvPr/>
          </p:nvSpPr>
          <p:spPr>
            <a:xfrm rot="20444634">
              <a:off x="4691435" y="2919365"/>
              <a:ext cx="657226" cy="174334"/>
            </a:xfrm>
            <a:prstGeom prst="flowChartTerminator">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7" name="Flowchart: Terminator 16">
              <a:extLst>
                <a:ext uri="{FF2B5EF4-FFF2-40B4-BE49-F238E27FC236}">
                  <a16:creationId xmlns:a16="http://schemas.microsoft.com/office/drawing/2014/main" id="{66A952F5-9C73-F588-98C9-9F635633923B}"/>
                </a:ext>
              </a:extLst>
            </p:cNvPr>
            <p:cNvSpPr/>
            <p:nvPr/>
          </p:nvSpPr>
          <p:spPr>
            <a:xfrm rot="1164778">
              <a:off x="5876801" y="2919910"/>
              <a:ext cx="657226" cy="182221"/>
            </a:xfrm>
            <a:prstGeom prst="flowChartTerminator">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8" name="Oval 17">
              <a:extLst>
                <a:ext uri="{FF2B5EF4-FFF2-40B4-BE49-F238E27FC236}">
                  <a16:creationId xmlns:a16="http://schemas.microsoft.com/office/drawing/2014/main" id="{A3DD656E-BADD-1FC8-64F4-8A4B117AA690}"/>
                </a:ext>
              </a:extLst>
            </p:cNvPr>
            <p:cNvSpPr/>
            <p:nvPr/>
          </p:nvSpPr>
          <p:spPr>
            <a:xfrm>
              <a:off x="5043683" y="3273847"/>
              <a:ext cx="266701" cy="38100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pic>
        <p:nvPicPr>
          <p:cNvPr id="20" name="Graphic 19" descr="Shoe footprints with solid fill">
            <a:extLst>
              <a:ext uri="{FF2B5EF4-FFF2-40B4-BE49-F238E27FC236}">
                <a16:creationId xmlns:a16="http://schemas.microsoft.com/office/drawing/2014/main" id="{2AEBD575-7ED3-9D5A-7DE5-5EA120C67838}"/>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rot="5400000">
            <a:off x="972981" y="1989798"/>
            <a:ext cx="1802262" cy="1802262"/>
          </a:xfrm>
          <a:prstGeom prst="rect">
            <a:avLst/>
          </a:prstGeom>
        </p:spPr>
      </p:pic>
      <p:grpSp>
        <p:nvGrpSpPr>
          <p:cNvPr id="24" name="Group 23">
            <a:extLst>
              <a:ext uri="{FF2B5EF4-FFF2-40B4-BE49-F238E27FC236}">
                <a16:creationId xmlns:a16="http://schemas.microsoft.com/office/drawing/2014/main" id="{19E4E739-4251-3CC7-8CA5-FBAC60314C77}"/>
              </a:ext>
            </a:extLst>
          </p:cNvPr>
          <p:cNvGrpSpPr/>
          <p:nvPr/>
        </p:nvGrpSpPr>
        <p:grpSpPr>
          <a:xfrm>
            <a:off x="3499105" y="1688059"/>
            <a:ext cx="2305423" cy="2235701"/>
            <a:chOff x="3653117" y="2328257"/>
            <a:chExt cx="1609818" cy="1561133"/>
          </a:xfrm>
        </p:grpSpPr>
        <p:pic>
          <p:nvPicPr>
            <p:cNvPr id="22" name="Graphic 21" descr="Right pointing backhand index with solid fill">
              <a:extLst>
                <a:ext uri="{FF2B5EF4-FFF2-40B4-BE49-F238E27FC236}">
                  <a16:creationId xmlns:a16="http://schemas.microsoft.com/office/drawing/2014/main" id="{5DE52A1B-B986-8FAD-DE61-04E327B8FEEF}"/>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3701802" y="2328257"/>
              <a:ext cx="1561133" cy="1561133"/>
            </a:xfrm>
            <a:prstGeom prst="rect">
              <a:avLst/>
            </a:prstGeom>
          </p:spPr>
        </p:pic>
        <p:sp>
          <p:nvSpPr>
            <p:cNvPr id="23" name="Plus Sign 22">
              <a:extLst>
                <a:ext uri="{FF2B5EF4-FFF2-40B4-BE49-F238E27FC236}">
                  <a16:creationId xmlns:a16="http://schemas.microsoft.com/office/drawing/2014/main" id="{B78CD39E-DE5F-F43E-6476-BCFDB3131888}"/>
                </a:ext>
              </a:extLst>
            </p:cNvPr>
            <p:cNvSpPr/>
            <p:nvPr/>
          </p:nvSpPr>
          <p:spPr>
            <a:xfrm rot="2700000">
              <a:off x="3668979" y="2458972"/>
              <a:ext cx="1368707" cy="1400431"/>
            </a:xfrm>
            <a:prstGeom prst="mathPlus">
              <a:avLst>
                <a:gd name="adj1" fmla="val 7840"/>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sp>
        <p:nvSpPr>
          <p:cNvPr id="25" name="Speech Bubble: Rectangle with Corners Rounded 24">
            <a:extLst>
              <a:ext uri="{FF2B5EF4-FFF2-40B4-BE49-F238E27FC236}">
                <a16:creationId xmlns:a16="http://schemas.microsoft.com/office/drawing/2014/main" id="{6F5DA3B7-9FC7-10C3-23BD-5B0762262225}"/>
              </a:ext>
            </a:extLst>
          </p:cNvPr>
          <p:cNvSpPr/>
          <p:nvPr/>
        </p:nvSpPr>
        <p:spPr>
          <a:xfrm>
            <a:off x="9131923" y="1977896"/>
            <a:ext cx="1840875" cy="1561133"/>
          </a:xfrm>
          <a:prstGeom prst="wedgeRoundRectCallout">
            <a:avLst>
              <a:gd name="adj1" fmla="val 19938"/>
              <a:gd name="adj2" fmla="val 69216"/>
              <a:gd name="adj3" fmla="val 16667"/>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nvGrpSpPr>
          <p:cNvPr id="26" name="Group 25">
            <a:extLst>
              <a:ext uri="{FF2B5EF4-FFF2-40B4-BE49-F238E27FC236}">
                <a16:creationId xmlns:a16="http://schemas.microsoft.com/office/drawing/2014/main" id="{A055BD66-CF1E-E99F-3A30-B58A129AE5ED}"/>
              </a:ext>
            </a:extLst>
          </p:cNvPr>
          <p:cNvGrpSpPr/>
          <p:nvPr/>
        </p:nvGrpSpPr>
        <p:grpSpPr>
          <a:xfrm>
            <a:off x="9523081" y="2218544"/>
            <a:ext cx="1058558" cy="1079835"/>
            <a:chOff x="4298290" y="1721054"/>
            <a:chExt cx="2660325" cy="2713796"/>
          </a:xfrm>
        </p:grpSpPr>
        <p:sp>
          <p:nvSpPr>
            <p:cNvPr id="27" name="Oval 26">
              <a:extLst>
                <a:ext uri="{FF2B5EF4-FFF2-40B4-BE49-F238E27FC236}">
                  <a16:creationId xmlns:a16="http://schemas.microsoft.com/office/drawing/2014/main" id="{5FC34871-D5F1-5101-4601-5722D3F574E7}"/>
                </a:ext>
              </a:extLst>
            </p:cNvPr>
            <p:cNvSpPr/>
            <p:nvPr/>
          </p:nvSpPr>
          <p:spPr>
            <a:xfrm>
              <a:off x="4298290" y="1721054"/>
              <a:ext cx="2660325" cy="271379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28" name="Oval 27">
              <a:extLst>
                <a:ext uri="{FF2B5EF4-FFF2-40B4-BE49-F238E27FC236}">
                  <a16:creationId xmlns:a16="http://schemas.microsoft.com/office/drawing/2014/main" id="{B0B85378-9C59-6382-B088-4E8A72CF3278}"/>
                </a:ext>
              </a:extLst>
            </p:cNvPr>
            <p:cNvSpPr/>
            <p:nvPr/>
          </p:nvSpPr>
          <p:spPr>
            <a:xfrm>
              <a:off x="5901426" y="3273847"/>
              <a:ext cx="266701" cy="381001"/>
            </a:xfrm>
            <a:prstGeom prst="ellipse">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29" name="Flowchart: Terminator 28">
              <a:extLst>
                <a:ext uri="{FF2B5EF4-FFF2-40B4-BE49-F238E27FC236}">
                  <a16:creationId xmlns:a16="http://schemas.microsoft.com/office/drawing/2014/main" id="{0E46DF62-5F5E-ED10-4ECA-A336BC3A8A61}"/>
                </a:ext>
              </a:extLst>
            </p:cNvPr>
            <p:cNvSpPr/>
            <p:nvPr/>
          </p:nvSpPr>
          <p:spPr>
            <a:xfrm rot="20444634">
              <a:off x="4691435" y="2919365"/>
              <a:ext cx="657226" cy="174334"/>
            </a:xfrm>
            <a:prstGeom prst="flowChartTerminator">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30" name="Flowchart: Terminator 29">
              <a:extLst>
                <a:ext uri="{FF2B5EF4-FFF2-40B4-BE49-F238E27FC236}">
                  <a16:creationId xmlns:a16="http://schemas.microsoft.com/office/drawing/2014/main" id="{A898F6C2-7A6C-DACA-8FD7-862F2ECE9ED3}"/>
                </a:ext>
              </a:extLst>
            </p:cNvPr>
            <p:cNvSpPr/>
            <p:nvPr/>
          </p:nvSpPr>
          <p:spPr>
            <a:xfrm rot="1164778">
              <a:off x="5876801" y="2919910"/>
              <a:ext cx="657226" cy="182221"/>
            </a:xfrm>
            <a:prstGeom prst="flowChartTerminator">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31" name="Oval 30">
              <a:extLst>
                <a:ext uri="{FF2B5EF4-FFF2-40B4-BE49-F238E27FC236}">
                  <a16:creationId xmlns:a16="http://schemas.microsoft.com/office/drawing/2014/main" id="{B09E4570-95CC-8540-E7D9-83C58C811EC1}"/>
                </a:ext>
              </a:extLst>
            </p:cNvPr>
            <p:cNvSpPr/>
            <p:nvPr/>
          </p:nvSpPr>
          <p:spPr>
            <a:xfrm>
              <a:off x="5043683" y="3273847"/>
              <a:ext cx="266701" cy="381001"/>
            </a:xfrm>
            <a:prstGeom prst="ellipse">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spTree>
    <p:extLst>
      <p:ext uri="{BB962C8B-B14F-4D97-AF65-F5344CB8AC3E}">
        <p14:creationId xmlns:p14="http://schemas.microsoft.com/office/powerpoint/2010/main" val="310741391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482EEB-8408-F70A-7730-2BEC7C34C087}"/>
              </a:ext>
            </a:extLst>
          </p:cNvPr>
          <p:cNvSpPr>
            <a:spLocks noGrp="1"/>
          </p:cNvSpPr>
          <p:nvPr>
            <p:ph type="title"/>
          </p:nvPr>
        </p:nvSpPr>
        <p:spPr/>
        <p:txBody>
          <a:bodyPr/>
          <a:lstStyle/>
          <a:p>
            <a:r>
              <a:rPr lang="en-GB" dirty="0"/>
              <a:t>Communicate with empathy</a:t>
            </a:r>
            <a:endParaRPr lang="en-BE" dirty="0"/>
          </a:p>
        </p:txBody>
      </p:sp>
      <p:sp>
        <p:nvSpPr>
          <p:cNvPr id="4" name="TextBox 3">
            <a:extLst>
              <a:ext uri="{FF2B5EF4-FFF2-40B4-BE49-F238E27FC236}">
                <a16:creationId xmlns:a16="http://schemas.microsoft.com/office/drawing/2014/main" id="{11339B18-8062-B93F-6D9A-1AFF0CD3ECC1}"/>
              </a:ext>
            </a:extLst>
          </p:cNvPr>
          <p:cNvSpPr txBox="1"/>
          <p:nvPr/>
        </p:nvSpPr>
        <p:spPr>
          <a:xfrm>
            <a:off x="981075" y="4422670"/>
            <a:ext cx="2133600" cy="461665"/>
          </a:xfrm>
          <a:prstGeom prst="rect">
            <a:avLst/>
          </a:prstGeom>
          <a:noFill/>
        </p:spPr>
        <p:txBody>
          <a:bodyPr wrap="square" rtlCol="0">
            <a:spAutoFit/>
          </a:bodyPr>
          <a:lstStyle/>
          <a:p>
            <a:pPr algn="ctr"/>
            <a:r>
              <a:rPr lang="en-GB" sz="2400" dirty="0">
                <a:latin typeface="Arial" panose="020B0604020202020204" pitchFamily="34" charset="0"/>
                <a:cs typeface="Arial" panose="020B0604020202020204" pitchFamily="34" charset="0"/>
              </a:rPr>
              <a:t>Normalizing</a:t>
            </a:r>
            <a:endParaRPr lang="en-BE" sz="2400" dirty="0">
              <a:latin typeface="Arial" panose="020B0604020202020204" pitchFamily="34" charset="0"/>
              <a:cs typeface="Arial" panose="020B0604020202020204" pitchFamily="34" charset="0"/>
            </a:endParaRPr>
          </a:p>
        </p:txBody>
      </p:sp>
      <p:sp>
        <p:nvSpPr>
          <p:cNvPr id="5" name="TextBox 4">
            <a:extLst>
              <a:ext uri="{FF2B5EF4-FFF2-40B4-BE49-F238E27FC236}">
                <a16:creationId xmlns:a16="http://schemas.microsoft.com/office/drawing/2014/main" id="{FD0037FF-EE25-D9C7-1387-3C80DC874949}"/>
              </a:ext>
            </a:extLst>
          </p:cNvPr>
          <p:cNvSpPr txBox="1"/>
          <p:nvPr/>
        </p:nvSpPr>
        <p:spPr>
          <a:xfrm>
            <a:off x="3671887" y="4422670"/>
            <a:ext cx="2057400" cy="461665"/>
          </a:xfrm>
          <a:prstGeom prst="rect">
            <a:avLst/>
          </a:prstGeom>
          <a:noFill/>
        </p:spPr>
        <p:txBody>
          <a:bodyPr wrap="square" rtlCol="0">
            <a:spAutoFit/>
          </a:bodyPr>
          <a:lstStyle/>
          <a:p>
            <a:pPr algn="ctr"/>
            <a:r>
              <a:rPr lang="en-GB" sz="2400" dirty="0">
                <a:latin typeface="Arial" panose="020B0604020202020204" pitchFamily="34" charset="0"/>
                <a:cs typeface="Arial" panose="020B0604020202020204" pitchFamily="34" charset="0"/>
              </a:rPr>
              <a:t>Validation</a:t>
            </a:r>
          </a:p>
        </p:txBody>
      </p:sp>
      <p:sp>
        <p:nvSpPr>
          <p:cNvPr id="6" name="TextBox 5">
            <a:extLst>
              <a:ext uri="{FF2B5EF4-FFF2-40B4-BE49-F238E27FC236}">
                <a16:creationId xmlns:a16="http://schemas.microsoft.com/office/drawing/2014/main" id="{60C65A0F-2EE2-EAF4-3548-E9BAE29231D7}"/>
              </a:ext>
            </a:extLst>
          </p:cNvPr>
          <p:cNvSpPr txBox="1"/>
          <p:nvPr/>
        </p:nvSpPr>
        <p:spPr>
          <a:xfrm>
            <a:off x="6484143" y="4424217"/>
            <a:ext cx="2057400" cy="461665"/>
          </a:xfrm>
          <a:prstGeom prst="rect">
            <a:avLst/>
          </a:prstGeom>
          <a:noFill/>
        </p:spPr>
        <p:txBody>
          <a:bodyPr wrap="square" rtlCol="0">
            <a:spAutoFit/>
          </a:bodyPr>
          <a:lstStyle/>
          <a:p>
            <a:pPr algn="ctr"/>
            <a:r>
              <a:rPr lang="en-GB" sz="2400" dirty="0">
                <a:latin typeface="Arial" panose="020B0604020202020204" pitchFamily="34" charset="0"/>
                <a:cs typeface="Arial" panose="020B0604020202020204" pitchFamily="34" charset="0"/>
              </a:rPr>
              <a:t>Generalizing</a:t>
            </a:r>
            <a:endParaRPr lang="en-BE" sz="2400" dirty="0">
              <a:latin typeface="Arial" panose="020B0604020202020204" pitchFamily="34" charset="0"/>
              <a:cs typeface="Arial" panose="020B0604020202020204" pitchFamily="34" charset="0"/>
            </a:endParaRPr>
          </a:p>
        </p:txBody>
      </p:sp>
      <p:sp>
        <p:nvSpPr>
          <p:cNvPr id="7" name="TextBox 6">
            <a:extLst>
              <a:ext uri="{FF2B5EF4-FFF2-40B4-BE49-F238E27FC236}">
                <a16:creationId xmlns:a16="http://schemas.microsoft.com/office/drawing/2014/main" id="{26A3C799-9A45-02B4-643A-6EB89D61AC1C}"/>
              </a:ext>
            </a:extLst>
          </p:cNvPr>
          <p:cNvSpPr txBox="1"/>
          <p:nvPr/>
        </p:nvSpPr>
        <p:spPr>
          <a:xfrm>
            <a:off x="9296400" y="4425764"/>
            <a:ext cx="2057400" cy="461665"/>
          </a:xfrm>
          <a:prstGeom prst="rect">
            <a:avLst/>
          </a:prstGeom>
          <a:noFill/>
        </p:spPr>
        <p:txBody>
          <a:bodyPr wrap="square" rtlCol="0">
            <a:spAutoFit/>
          </a:bodyPr>
          <a:lstStyle/>
          <a:p>
            <a:pPr algn="ctr"/>
            <a:r>
              <a:rPr lang="en-GB" sz="2400" dirty="0">
                <a:latin typeface="Arial" panose="020B0604020202020204" pitchFamily="34" charset="0"/>
                <a:cs typeface="Arial" panose="020B0604020202020204" pitchFamily="34" charset="0"/>
              </a:rPr>
              <a:t>Counter guilt</a:t>
            </a:r>
            <a:endParaRPr lang="en-BE" sz="2400" dirty="0">
              <a:latin typeface="Arial" panose="020B0604020202020204" pitchFamily="34" charset="0"/>
              <a:cs typeface="Arial" panose="020B0604020202020204" pitchFamily="34" charset="0"/>
            </a:endParaRPr>
          </a:p>
        </p:txBody>
      </p:sp>
      <p:grpSp>
        <p:nvGrpSpPr>
          <p:cNvPr id="12" name="Group 11">
            <a:extLst>
              <a:ext uri="{FF2B5EF4-FFF2-40B4-BE49-F238E27FC236}">
                <a16:creationId xmlns:a16="http://schemas.microsoft.com/office/drawing/2014/main" id="{0F049A43-C900-43E1-8D1C-D59589D94AAA}"/>
              </a:ext>
            </a:extLst>
          </p:cNvPr>
          <p:cNvGrpSpPr/>
          <p:nvPr/>
        </p:nvGrpSpPr>
        <p:grpSpPr>
          <a:xfrm>
            <a:off x="1244311" y="2398069"/>
            <a:ext cx="1413164" cy="1275011"/>
            <a:chOff x="1122218" y="1480320"/>
            <a:chExt cx="2004764" cy="1808776"/>
          </a:xfrm>
        </p:grpSpPr>
        <p:sp>
          <p:nvSpPr>
            <p:cNvPr id="3" name="Speech Bubble: Rectangle with Corners Rounded 2">
              <a:extLst>
                <a:ext uri="{FF2B5EF4-FFF2-40B4-BE49-F238E27FC236}">
                  <a16:creationId xmlns:a16="http://schemas.microsoft.com/office/drawing/2014/main" id="{580CA3DC-C06D-C359-3059-29A6F3134268}"/>
                </a:ext>
              </a:extLst>
            </p:cNvPr>
            <p:cNvSpPr/>
            <p:nvPr/>
          </p:nvSpPr>
          <p:spPr>
            <a:xfrm>
              <a:off x="1122218" y="1480320"/>
              <a:ext cx="2004764" cy="1808776"/>
            </a:xfrm>
            <a:prstGeom prst="wedgeRoundRectCallout">
              <a:avLst>
                <a:gd name="adj1" fmla="val 19938"/>
                <a:gd name="adj2" fmla="val 69216"/>
                <a:gd name="adj3" fmla="val 16667"/>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8" name="Heart 7">
              <a:extLst>
                <a:ext uri="{FF2B5EF4-FFF2-40B4-BE49-F238E27FC236}">
                  <a16:creationId xmlns:a16="http://schemas.microsoft.com/office/drawing/2014/main" id="{E21C7271-8168-2B0F-58D0-151DF220C7DD}"/>
                </a:ext>
              </a:extLst>
            </p:cNvPr>
            <p:cNvSpPr/>
            <p:nvPr/>
          </p:nvSpPr>
          <p:spPr>
            <a:xfrm>
              <a:off x="1442515" y="2384708"/>
              <a:ext cx="673034" cy="601302"/>
            </a:xfrm>
            <a:prstGeom prst="hear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9" name="Heart 8">
              <a:extLst>
                <a:ext uri="{FF2B5EF4-FFF2-40B4-BE49-F238E27FC236}">
                  <a16:creationId xmlns:a16="http://schemas.microsoft.com/office/drawing/2014/main" id="{CE518219-CA0F-FC1D-9BF5-3497E9CA6AFF}"/>
                </a:ext>
              </a:extLst>
            </p:cNvPr>
            <p:cNvSpPr/>
            <p:nvPr/>
          </p:nvSpPr>
          <p:spPr>
            <a:xfrm>
              <a:off x="2116490" y="1745827"/>
              <a:ext cx="673034" cy="601302"/>
            </a:xfrm>
            <a:prstGeom prst="hear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nvGrpSpPr>
          <p:cNvPr id="13" name="Group 12">
            <a:extLst>
              <a:ext uri="{FF2B5EF4-FFF2-40B4-BE49-F238E27FC236}">
                <a16:creationId xmlns:a16="http://schemas.microsoft.com/office/drawing/2014/main" id="{967A6F46-0B8E-93FD-0B19-5D948C68D3C9}"/>
              </a:ext>
            </a:extLst>
          </p:cNvPr>
          <p:cNvGrpSpPr/>
          <p:nvPr/>
        </p:nvGrpSpPr>
        <p:grpSpPr>
          <a:xfrm>
            <a:off x="6806261" y="2398069"/>
            <a:ext cx="1413164" cy="1275011"/>
            <a:chOff x="1122218" y="1480320"/>
            <a:chExt cx="2004764" cy="1808776"/>
          </a:xfrm>
        </p:grpSpPr>
        <p:sp>
          <p:nvSpPr>
            <p:cNvPr id="24" name="Speech Bubble: Rectangle with Corners Rounded 23">
              <a:extLst>
                <a:ext uri="{FF2B5EF4-FFF2-40B4-BE49-F238E27FC236}">
                  <a16:creationId xmlns:a16="http://schemas.microsoft.com/office/drawing/2014/main" id="{342F0C55-405B-0A70-5292-62744EF2E0C8}"/>
                </a:ext>
              </a:extLst>
            </p:cNvPr>
            <p:cNvSpPr/>
            <p:nvPr/>
          </p:nvSpPr>
          <p:spPr>
            <a:xfrm>
              <a:off x="1122218" y="1480320"/>
              <a:ext cx="2004764" cy="1808776"/>
            </a:xfrm>
            <a:prstGeom prst="wedgeRoundRectCallout">
              <a:avLst>
                <a:gd name="adj1" fmla="val 19938"/>
                <a:gd name="adj2" fmla="val 69216"/>
                <a:gd name="adj3" fmla="val 16667"/>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25" name="Heart 24">
              <a:extLst>
                <a:ext uri="{FF2B5EF4-FFF2-40B4-BE49-F238E27FC236}">
                  <a16:creationId xmlns:a16="http://schemas.microsoft.com/office/drawing/2014/main" id="{29476787-2B48-6070-E4EB-6C0B97971534}"/>
                </a:ext>
              </a:extLst>
            </p:cNvPr>
            <p:cNvSpPr/>
            <p:nvPr/>
          </p:nvSpPr>
          <p:spPr>
            <a:xfrm>
              <a:off x="1442515" y="2384708"/>
              <a:ext cx="673034" cy="601302"/>
            </a:xfrm>
            <a:prstGeom prst="hear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26" name="Heart 25">
              <a:extLst>
                <a:ext uri="{FF2B5EF4-FFF2-40B4-BE49-F238E27FC236}">
                  <a16:creationId xmlns:a16="http://schemas.microsoft.com/office/drawing/2014/main" id="{0E177FCC-41B6-FB96-1B89-0768F4FEB1D0}"/>
                </a:ext>
              </a:extLst>
            </p:cNvPr>
            <p:cNvSpPr/>
            <p:nvPr/>
          </p:nvSpPr>
          <p:spPr>
            <a:xfrm>
              <a:off x="2116490" y="1745827"/>
              <a:ext cx="673034" cy="601302"/>
            </a:xfrm>
            <a:prstGeom prst="hear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nvGrpSpPr>
          <p:cNvPr id="35" name="Group 34">
            <a:extLst>
              <a:ext uri="{FF2B5EF4-FFF2-40B4-BE49-F238E27FC236}">
                <a16:creationId xmlns:a16="http://schemas.microsoft.com/office/drawing/2014/main" id="{6B333175-ED67-FE6F-53A0-99D0E88397E8}"/>
              </a:ext>
            </a:extLst>
          </p:cNvPr>
          <p:cNvGrpSpPr/>
          <p:nvPr/>
        </p:nvGrpSpPr>
        <p:grpSpPr>
          <a:xfrm>
            <a:off x="3994005" y="2398069"/>
            <a:ext cx="1413164" cy="1275011"/>
            <a:chOff x="1122218" y="1480320"/>
            <a:chExt cx="2004764" cy="1808776"/>
          </a:xfrm>
        </p:grpSpPr>
        <p:sp>
          <p:nvSpPr>
            <p:cNvPr id="36" name="Speech Bubble: Rectangle with Corners Rounded 35">
              <a:extLst>
                <a:ext uri="{FF2B5EF4-FFF2-40B4-BE49-F238E27FC236}">
                  <a16:creationId xmlns:a16="http://schemas.microsoft.com/office/drawing/2014/main" id="{56C86763-B2B9-5A5B-D46B-1F6683CCDAE1}"/>
                </a:ext>
              </a:extLst>
            </p:cNvPr>
            <p:cNvSpPr/>
            <p:nvPr/>
          </p:nvSpPr>
          <p:spPr>
            <a:xfrm>
              <a:off x="1122218" y="1480320"/>
              <a:ext cx="2004764" cy="1808776"/>
            </a:xfrm>
            <a:prstGeom prst="wedgeRoundRectCallout">
              <a:avLst>
                <a:gd name="adj1" fmla="val 19938"/>
                <a:gd name="adj2" fmla="val 69216"/>
                <a:gd name="adj3" fmla="val 16667"/>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37" name="Heart 36">
              <a:extLst>
                <a:ext uri="{FF2B5EF4-FFF2-40B4-BE49-F238E27FC236}">
                  <a16:creationId xmlns:a16="http://schemas.microsoft.com/office/drawing/2014/main" id="{40A0AE41-C50D-9EE1-0EC5-FC3CC01F4569}"/>
                </a:ext>
              </a:extLst>
            </p:cNvPr>
            <p:cNvSpPr/>
            <p:nvPr/>
          </p:nvSpPr>
          <p:spPr>
            <a:xfrm>
              <a:off x="1442515" y="2384708"/>
              <a:ext cx="673034" cy="601302"/>
            </a:xfrm>
            <a:prstGeom prst="hear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38" name="Heart 37">
              <a:extLst>
                <a:ext uri="{FF2B5EF4-FFF2-40B4-BE49-F238E27FC236}">
                  <a16:creationId xmlns:a16="http://schemas.microsoft.com/office/drawing/2014/main" id="{1AB4F2BB-067D-50D8-5382-76EC3FDB55C3}"/>
                </a:ext>
              </a:extLst>
            </p:cNvPr>
            <p:cNvSpPr/>
            <p:nvPr/>
          </p:nvSpPr>
          <p:spPr>
            <a:xfrm>
              <a:off x="2116490" y="1745827"/>
              <a:ext cx="673034" cy="601302"/>
            </a:xfrm>
            <a:prstGeom prst="hear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nvGrpSpPr>
          <p:cNvPr id="39" name="Group 38">
            <a:extLst>
              <a:ext uri="{FF2B5EF4-FFF2-40B4-BE49-F238E27FC236}">
                <a16:creationId xmlns:a16="http://schemas.microsoft.com/office/drawing/2014/main" id="{A1269DC0-8FF9-CF30-D264-443C740E1B21}"/>
              </a:ext>
            </a:extLst>
          </p:cNvPr>
          <p:cNvGrpSpPr/>
          <p:nvPr/>
        </p:nvGrpSpPr>
        <p:grpSpPr>
          <a:xfrm>
            <a:off x="9618518" y="2398069"/>
            <a:ext cx="1413164" cy="1275011"/>
            <a:chOff x="1122218" y="1480320"/>
            <a:chExt cx="2004764" cy="1808776"/>
          </a:xfrm>
        </p:grpSpPr>
        <p:sp>
          <p:nvSpPr>
            <p:cNvPr id="40" name="Speech Bubble: Rectangle with Corners Rounded 39">
              <a:extLst>
                <a:ext uri="{FF2B5EF4-FFF2-40B4-BE49-F238E27FC236}">
                  <a16:creationId xmlns:a16="http://schemas.microsoft.com/office/drawing/2014/main" id="{EFAD6BD7-E558-597C-4CB9-771A1590B4E3}"/>
                </a:ext>
              </a:extLst>
            </p:cNvPr>
            <p:cNvSpPr/>
            <p:nvPr/>
          </p:nvSpPr>
          <p:spPr>
            <a:xfrm>
              <a:off x="1122218" y="1480320"/>
              <a:ext cx="2004764" cy="1808776"/>
            </a:xfrm>
            <a:prstGeom prst="wedgeRoundRectCallout">
              <a:avLst>
                <a:gd name="adj1" fmla="val 19938"/>
                <a:gd name="adj2" fmla="val 69216"/>
                <a:gd name="adj3" fmla="val 16667"/>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41" name="Heart 40">
              <a:extLst>
                <a:ext uri="{FF2B5EF4-FFF2-40B4-BE49-F238E27FC236}">
                  <a16:creationId xmlns:a16="http://schemas.microsoft.com/office/drawing/2014/main" id="{91B09181-E6E0-78B2-41E6-5268EF14835C}"/>
                </a:ext>
              </a:extLst>
            </p:cNvPr>
            <p:cNvSpPr/>
            <p:nvPr/>
          </p:nvSpPr>
          <p:spPr>
            <a:xfrm>
              <a:off x="1442515" y="2384708"/>
              <a:ext cx="673034" cy="601302"/>
            </a:xfrm>
            <a:prstGeom prst="hear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42" name="Heart 41">
              <a:extLst>
                <a:ext uri="{FF2B5EF4-FFF2-40B4-BE49-F238E27FC236}">
                  <a16:creationId xmlns:a16="http://schemas.microsoft.com/office/drawing/2014/main" id="{D83A93EC-B8D5-486A-5D34-EE94AA365A2B}"/>
                </a:ext>
              </a:extLst>
            </p:cNvPr>
            <p:cNvSpPr/>
            <p:nvPr/>
          </p:nvSpPr>
          <p:spPr>
            <a:xfrm>
              <a:off x="2116490" y="1745827"/>
              <a:ext cx="673034" cy="601302"/>
            </a:xfrm>
            <a:prstGeom prst="hear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spTree>
    <p:extLst>
      <p:ext uri="{BB962C8B-B14F-4D97-AF65-F5344CB8AC3E}">
        <p14:creationId xmlns:p14="http://schemas.microsoft.com/office/powerpoint/2010/main" val="28156545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780D2E-B75A-46C9-C93E-4791234FA4EB}"/>
              </a:ext>
            </a:extLst>
          </p:cNvPr>
          <p:cNvSpPr>
            <a:spLocks noGrp="1"/>
          </p:cNvSpPr>
          <p:nvPr>
            <p:ph type="title"/>
          </p:nvPr>
        </p:nvSpPr>
        <p:spPr/>
        <p:txBody>
          <a:bodyPr/>
          <a:lstStyle/>
          <a:p>
            <a:r>
              <a:rPr lang="en-GB" dirty="0"/>
              <a:t>Role play</a:t>
            </a:r>
            <a:endParaRPr lang="en-BE" dirty="0"/>
          </a:p>
        </p:txBody>
      </p:sp>
      <p:grpSp>
        <p:nvGrpSpPr>
          <p:cNvPr id="3" name="Group 2">
            <a:extLst>
              <a:ext uri="{FF2B5EF4-FFF2-40B4-BE49-F238E27FC236}">
                <a16:creationId xmlns:a16="http://schemas.microsoft.com/office/drawing/2014/main" id="{A612C6DA-2ACB-0B02-26A1-DAEC235651CC}"/>
              </a:ext>
            </a:extLst>
          </p:cNvPr>
          <p:cNvGrpSpPr/>
          <p:nvPr/>
        </p:nvGrpSpPr>
        <p:grpSpPr>
          <a:xfrm>
            <a:off x="1329070" y="2106635"/>
            <a:ext cx="1758272" cy="2079297"/>
            <a:chOff x="6846848" y="1141103"/>
            <a:chExt cx="999203" cy="1170617"/>
          </a:xfrm>
          <a:solidFill>
            <a:schemeClr val="accent4">
              <a:lumMod val="60000"/>
              <a:lumOff val="40000"/>
            </a:schemeClr>
          </a:solidFill>
        </p:grpSpPr>
        <p:sp>
          <p:nvSpPr>
            <p:cNvPr id="4" name="Rectangle: Rounded Corners 3">
              <a:extLst>
                <a:ext uri="{FF2B5EF4-FFF2-40B4-BE49-F238E27FC236}">
                  <a16:creationId xmlns:a16="http://schemas.microsoft.com/office/drawing/2014/main" id="{C8B0FBFB-EF08-6CA8-B5F5-76EB8F545B30}"/>
                </a:ext>
              </a:extLst>
            </p:cNvPr>
            <p:cNvSpPr/>
            <p:nvPr/>
          </p:nvSpPr>
          <p:spPr>
            <a:xfrm rot="1100420">
              <a:off x="7141985" y="1874813"/>
              <a:ext cx="152400" cy="436907"/>
            </a:xfrm>
            <a:prstGeom prst="roundRect">
              <a:avLst/>
            </a:prstGeom>
            <a:grp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5" name="Oval 4">
              <a:extLst>
                <a:ext uri="{FF2B5EF4-FFF2-40B4-BE49-F238E27FC236}">
                  <a16:creationId xmlns:a16="http://schemas.microsoft.com/office/drawing/2014/main" id="{F11DF7EE-CDEE-D3C9-9649-5721AA0E38C3}"/>
                </a:ext>
              </a:extLst>
            </p:cNvPr>
            <p:cNvSpPr/>
            <p:nvPr/>
          </p:nvSpPr>
          <p:spPr>
            <a:xfrm rot="826591">
              <a:off x="6902427" y="1141103"/>
              <a:ext cx="904241" cy="92241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6" name="Oval 5">
              <a:extLst>
                <a:ext uri="{FF2B5EF4-FFF2-40B4-BE49-F238E27FC236}">
                  <a16:creationId xmlns:a16="http://schemas.microsoft.com/office/drawing/2014/main" id="{ACFCE57C-40E4-DD7C-DE2C-2D724ED81D93}"/>
                </a:ext>
              </a:extLst>
            </p:cNvPr>
            <p:cNvSpPr/>
            <p:nvPr/>
          </p:nvSpPr>
          <p:spPr>
            <a:xfrm rot="826591">
              <a:off x="6846848" y="1323092"/>
              <a:ext cx="197662" cy="32612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7" name="Oval 6">
              <a:extLst>
                <a:ext uri="{FF2B5EF4-FFF2-40B4-BE49-F238E27FC236}">
                  <a16:creationId xmlns:a16="http://schemas.microsoft.com/office/drawing/2014/main" id="{66B6CF52-30E4-F88B-4386-0D3DA1DEAE32}"/>
                </a:ext>
              </a:extLst>
            </p:cNvPr>
            <p:cNvSpPr/>
            <p:nvPr/>
          </p:nvSpPr>
          <p:spPr>
            <a:xfrm rot="826591">
              <a:off x="7648389" y="1519621"/>
              <a:ext cx="197662" cy="32612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8" name="Block Arc 7">
              <a:extLst>
                <a:ext uri="{FF2B5EF4-FFF2-40B4-BE49-F238E27FC236}">
                  <a16:creationId xmlns:a16="http://schemas.microsoft.com/office/drawing/2014/main" id="{ECD2561F-A784-1444-682F-C71C3BD39BBF}"/>
                </a:ext>
              </a:extLst>
            </p:cNvPr>
            <p:cNvSpPr/>
            <p:nvPr/>
          </p:nvSpPr>
          <p:spPr>
            <a:xfrm rot="11719641">
              <a:off x="7178956" y="1637818"/>
              <a:ext cx="306872" cy="247075"/>
            </a:xfrm>
            <a:prstGeom prst="blockArc">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solidFill>
                  <a:schemeClr val="tx1"/>
                </a:solidFill>
              </a:endParaRPr>
            </a:p>
          </p:txBody>
        </p:sp>
      </p:grpSp>
      <p:grpSp>
        <p:nvGrpSpPr>
          <p:cNvPr id="9" name="Group 8">
            <a:extLst>
              <a:ext uri="{FF2B5EF4-FFF2-40B4-BE49-F238E27FC236}">
                <a16:creationId xmlns:a16="http://schemas.microsoft.com/office/drawing/2014/main" id="{A8B9C04B-4ADE-7387-EEC4-E4BA9EC6C451}"/>
              </a:ext>
            </a:extLst>
          </p:cNvPr>
          <p:cNvGrpSpPr/>
          <p:nvPr/>
        </p:nvGrpSpPr>
        <p:grpSpPr>
          <a:xfrm rot="19632759">
            <a:off x="3349168" y="2884825"/>
            <a:ext cx="1758270" cy="2111528"/>
            <a:chOff x="6846848" y="1141103"/>
            <a:chExt cx="999203" cy="1188766"/>
          </a:xfrm>
          <a:solidFill>
            <a:schemeClr val="accent4">
              <a:lumMod val="60000"/>
              <a:lumOff val="40000"/>
            </a:schemeClr>
          </a:solidFill>
        </p:grpSpPr>
        <p:sp>
          <p:nvSpPr>
            <p:cNvPr id="10" name="Rectangle: Rounded Corners 9">
              <a:extLst>
                <a:ext uri="{FF2B5EF4-FFF2-40B4-BE49-F238E27FC236}">
                  <a16:creationId xmlns:a16="http://schemas.microsoft.com/office/drawing/2014/main" id="{66B66D54-DCFA-DE2E-EE3C-5DBFF91849A2}"/>
                </a:ext>
              </a:extLst>
            </p:cNvPr>
            <p:cNvSpPr/>
            <p:nvPr/>
          </p:nvSpPr>
          <p:spPr>
            <a:xfrm rot="582262">
              <a:off x="7185878" y="1892961"/>
              <a:ext cx="152400" cy="436908"/>
            </a:xfrm>
            <a:prstGeom prst="roundRect">
              <a:avLst/>
            </a:prstGeom>
            <a:grp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1" name="Oval 10">
              <a:extLst>
                <a:ext uri="{FF2B5EF4-FFF2-40B4-BE49-F238E27FC236}">
                  <a16:creationId xmlns:a16="http://schemas.microsoft.com/office/drawing/2014/main" id="{018584D5-8208-93C8-C950-B8B3FC810AD5}"/>
                </a:ext>
              </a:extLst>
            </p:cNvPr>
            <p:cNvSpPr/>
            <p:nvPr/>
          </p:nvSpPr>
          <p:spPr>
            <a:xfrm rot="826591">
              <a:off x="6902428" y="1141103"/>
              <a:ext cx="904241" cy="92241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2" name="Oval 11">
              <a:extLst>
                <a:ext uri="{FF2B5EF4-FFF2-40B4-BE49-F238E27FC236}">
                  <a16:creationId xmlns:a16="http://schemas.microsoft.com/office/drawing/2014/main" id="{181810B7-3CB0-76B2-227B-0E9C2993B7C3}"/>
                </a:ext>
              </a:extLst>
            </p:cNvPr>
            <p:cNvSpPr/>
            <p:nvPr/>
          </p:nvSpPr>
          <p:spPr>
            <a:xfrm rot="826591">
              <a:off x="6846848" y="1323092"/>
              <a:ext cx="197662" cy="32612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3" name="Oval 12">
              <a:extLst>
                <a:ext uri="{FF2B5EF4-FFF2-40B4-BE49-F238E27FC236}">
                  <a16:creationId xmlns:a16="http://schemas.microsoft.com/office/drawing/2014/main" id="{06130BEF-A635-D51A-8DA2-A4F10BA8B42A}"/>
                </a:ext>
              </a:extLst>
            </p:cNvPr>
            <p:cNvSpPr/>
            <p:nvPr/>
          </p:nvSpPr>
          <p:spPr>
            <a:xfrm rot="826591">
              <a:off x="7648389" y="1519621"/>
              <a:ext cx="197662" cy="32612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4" name="Block Arc 13">
              <a:extLst>
                <a:ext uri="{FF2B5EF4-FFF2-40B4-BE49-F238E27FC236}">
                  <a16:creationId xmlns:a16="http://schemas.microsoft.com/office/drawing/2014/main" id="{659D9391-CB45-79CD-EAFE-8B6081C7283C}"/>
                </a:ext>
              </a:extLst>
            </p:cNvPr>
            <p:cNvSpPr/>
            <p:nvPr/>
          </p:nvSpPr>
          <p:spPr>
            <a:xfrm rot="726908">
              <a:off x="7119521" y="1730088"/>
              <a:ext cx="306872" cy="247075"/>
            </a:xfrm>
            <a:prstGeom prst="blockArc">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solidFill>
                  <a:schemeClr val="tx1"/>
                </a:solidFill>
              </a:endParaRPr>
            </a:p>
          </p:txBody>
        </p:sp>
      </p:grpSp>
      <p:sp>
        <p:nvSpPr>
          <p:cNvPr id="15" name="TextBox 14">
            <a:extLst>
              <a:ext uri="{FF2B5EF4-FFF2-40B4-BE49-F238E27FC236}">
                <a16:creationId xmlns:a16="http://schemas.microsoft.com/office/drawing/2014/main" id="{073BF824-B14C-E3FB-0E2A-6042ADE35425}"/>
              </a:ext>
            </a:extLst>
          </p:cNvPr>
          <p:cNvSpPr txBox="1"/>
          <p:nvPr/>
        </p:nvSpPr>
        <p:spPr>
          <a:xfrm>
            <a:off x="5954233" y="2719524"/>
            <a:ext cx="4678325" cy="2123658"/>
          </a:xfrm>
          <a:prstGeom prst="rect">
            <a:avLst/>
          </a:prstGeom>
          <a:noFill/>
        </p:spPr>
        <p:txBody>
          <a:bodyPr wrap="square" rtlCol="0">
            <a:spAutoFit/>
          </a:bodyPr>
          <a:lstStyle/>
          <a:p>
            <a:pPr algn="ctr"/>
            <a:r>
              <a:rPr lang="en-GB" sz="4400" b="1" dirty="0">
                <a:latin typeface="Arial" panose="020B0604020202020204" pitchFamily="34" charset="0"/>
                <a:cs typeface="Arial" panose="020B0604020202020204" pitchFamily="34" charset="0"/>
              </a:rPr>
              <a:t>Practice responding with empathy</a:t>
            </a:r>
            <a:endParaRPr lang="en-BE" sz="4400" b="1" dirty="0">
              <a:latin typeface="Arial" panose="020B0604020202020204" pitchFamily="34" charset="0"/>
              <a:cs typeface="Arial" panose="020B0604020202020204" pitchFamily="34" charset="0"/>
            </a:endParaRPr>
          </a:p>
        </p:txBody>
      </p:sp>
      <p:grpSp>
        <p:nvGrpSpPr>
          <p:cNvPr id="20" name="Group 19">
            <a:extLst>
              <a:ext uri="{FF2B5EF4-FFF2-40B4-BE49-F238E27FC236}">
                <a16:creationId xmlns:a16="http://schemas.microsoft.com/office/drawing/2014/main" id="{11D19942-7EFD-08F0-92FB-648616753894}"/>
              </a:ext>
            </a:extLst>
          </p:cNvPr>
          <p:cNvGrpSpPr/>
          <p:nvPr/>
        </p:nvGrpSpPr>
        <p:grpSpPr>
          <a:xfrm>
            <a:off x="10228983" y="337468"/>
            <a:ext cx="1587872" cy="1368854"/>
            <a:chOff x="10228983" y="337468"/>
            <a:chExt cx="1587872" cy="1368854"/>
          </a:xfrm>
        </p:grpSpPr>
        <p:sp>
          <p:nvSpPr>
            <p:cNvPr id="21" name="Hexagon 20">
              <a:extLst>
                <a:ext uri="{FF2B5EF4-FFF2-40B4-BE49-F238E27FC236}">
                  <a16:creationId xmlns:a16="http://schemas.microsoft.com/office/drawing/2014/main" id="{5210BDAF-6B4C-2550-27E6-1DA33AF5374B}"/>
                </a:ext>
              </a:extLst>
            </p:cNvPr>
            <p:cNvSpPr/>
            <p:nvPr/>
          </p:nvSpPr>
          <p:spPr>
            <a:xfrm rot="1782986">
              <a:off x="10228983" y="337468"/>
              <a:ext cx="1587872" cy="1368854"/>
            </a:xfrm>
            <a:prstGeom prst="hexagon">
              <a:avLst>
                <a:gd name="adj" fmla="val 28965"/>
                <a:gd name="vf" fmla="val 115470"/>
              </a:avLst>
            </a:prstGeom>
            <a:solidFill>
              <a:schemeClr val="bg1"/>
            </a:solidFill>
            <a:ln>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nvGrpSpPr>
            <p:cNvPr id="22" name="Group 21">
              <a:extLst>
                <a:ext uri="{FF2B5EF4-FFF2-40B4-BE49-F238E27FC236}">
                  <a16:creationId xmlns:a16="http://schemas.microsoft.com/office/drawing/2014/main" id="{D8362C83-FC29-C5E4-3EA2-863E765F803C}"/>
                </a:ext>
              </a:extLst>
            </p:cNvPr>
            <p:cNvGrpSpPr/>
            <p:nvPr/>
          </p:nvGrpSpPr>
          <p:grpSpPr>
            <a:xfrm>
              <a:off x="10741851" y="707024"/>
              <a:ext cx="562136" cy="634675"/>
              <a:chOff x="760175" y="830141"/>
              <a:chExt cx="867619" cy="979580"/>
            </a:xfrm>
          </p:grpSpPr>
          <p:sp>
            <p:nvSpPr>
              <p:cNvPr id="23" name="Rectangle 22">
                <a:extLst>
                  <a:ext uri="{FF2B5EF4-FFF2-40B4-BE49-F238E27FC236}">
                    <a16:creationId xmlns:a16="http://schemas.microsoft.com/office/drawing/2014/main" id="{F305784D-BA83-41F1-FABC-697C1468322E}"/>
                  </a:ext>
                </a:extLst>
              </p:cNvPr>
              <p:cNvSpPr/>
              <p:nvPr/>
            </p:nvSpPr>
            <p:spPr>
              <a:xfrm>
                <a:off x="864636" y="830141"/>
                <a:ext cx="763158" cy="979577"/>
              </a:xfrm>
              <a:prstGeom prst="rec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sz="1600" b="1" dirty="0">
                    <a:latin typeface="Arial" panose="020B0604020202020204" pitchFamily="34" charset="0"/>
                    <a:cs typeface="Arial" panose="020B0604020202020204" pitchFamily="34" charset="0"/>
                  </a:rPr>
                  <a:t>65</a:t>
                </a:r>
              </a:p>
            </p:txBody>
          </p:sp>
          <p:sp>
            <p:nvSpPr>
              <p:cNvPr id="24" name="Rectangle 23">
                <a:extLst>
                  <a:ext uri="{FF2B5EF4-FFF2-40B4-BE49-F238E27FC236}">
                    <a16:creationId xmlns:a16="http://schemas.microsoft.com/office/drawing/2014/main" id="{D7729D0B-1210-E0C8-AA9D-14155215078E}"/>
                  </a:ext>
                </a:extLst>
              </p:cNvPr>
              <p:cNvSpPr/>
              <p:nvPr/>
            </p:nvSpPr>
            <p:spPr>
              <a:xfrm>
                <a:off x="760175" y="830143"/>
                <a:ext cx="149292" cy="979578"/>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grpSp>
    </p:spTree>
    <p:extLst>
      <p:ext uri="{BB962C8B-B14F-4D97-AF65-F5344CB8AC3E}">
        <p14:creationId xmlns:p14="http://schemas.microsoft.com/office/powerpoint/2010/main" val="214042182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Straight Connector 3">
            <a:extLst>
              <a:ext uri="{FF2B5EF4-FFF2-40B4-BE49-F238E27FC236}">
                <a16:creationId xmlns:a16="http://schemas.microsoft.com/office/drawing/2014/main" id="{1F5A7A33-2FD4-47B8-9BFB-7E6E4EA30D87}"/>
              </a:ext>
            </a:extLst>
          </p:cNvPr>
          <p:cNvCxnSpPr>
            <a:cxnSpLocks/>
          </p:cNvCxnSpPr>
          <p:nvPr/>
        </p:nvCxnSpPr>
        <p:spPr>
          <a:xfrm>
            <a:off x="7911764" y="570272"/>
            <a:ext cx="0" cy="5685241"/>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E24EEE1C-BE7F-4B6C-BA92-E8B3F36132B2}"/>
              </a:ext>
            </a:extLst>
          </p:cNvPr>
          <p:cNvSpPr txBox="1"/>
          <p:nvPr/>
        </p:nvSpPr>
        <p:spPr>
          <a:xfrm>
            <a:off x="8194090" y="277885"/>
            <a:ext cx="1533440" cy="584775"/>
          </a:xfrm>
          <a:prstGeom prst="rect">
            <a:avLst/>
          </a:prstGeom>
          <a:noFill/>
        </p:spPr>
        <p:txBody>
          <a:bodyPr wrap="square">
            <a:spAutoFit/>
          </a:bodyPr>
          <a:lstStyle/>
          <a:p>
            <a:pPr marL="0" indent="0">
              <a:buNone/>
            </a:pPr>
            <a:r>
              <a:rPr lang="en-US" sz="1600" b="1" dirty="0">
                <a:solidFill>
                  <a:schemeClr val="bg1"/>
                </a:solidFill>
                <a:latin typeface="Arial" panose="020B0604020202020204" pitchFamily="34" charset="0"/>
                <a:ea typeface="Calibri" panose="020F0502020204030204" pitchFamily="34" charset="0"/>
                <a:cs typeface="Arial" panose="020B0604020202020204" pitchFamily="34" charset="0"/>
              </a:rPr>
              <a:t>Opening</a:t>
            </a:r>
          </a:p>
          <a:p>
            <a:pPr marL="0" indent="0">
              <a:buNone/>
            </a:pPr>
            <a:r>
              <a:rPr lang="en-US" sz="1600" i="1" dirty="0">
                <a:solidFill>
                  <a:schemeClr val="bg1"/>
                </a:solidFill>
                <a:effectLst/>
                <a:latin typeface="Arial" panose="020B0604020202020204" pitchFamily="34" charset="0"/>
                <a:ea typeface="Calibri" panose="020F0502020204030204" pitchFamily="34" charset="0"/>
                <a:cs typeface="Arial" panose="020B0604020202020204" pitchFamily="34" charset="0"/>
              </a:rPr>
              <a:t>30 minutes</a:t>
            </a:r>
          </a:p>
        </p:txBody>
      </p:sp>
      <p:sp>
        <p:nvSpPr>
          <p:cNvPr id="16" name="TextBox 15">
            <a:extLst>
              <a:ext uri="{FF2B5EF4-FFF2-40B4-BE49-F238E27FC236}">
                <a16:creationId xmlns:a16="http://schemas.microsoft.com/office/drawing/2014/main" id="{BBFB386E-6551-4A1A-A6BB-9382E7E7FF5C}"/>
              </a:ext>
            </a:extLst>
          </p:cNvPr>
          <p:cNvSpPr txBox="1"/>
          <p:nvPr/>
        </p:nvSpPr>
        <p:spPr>
          <a:xfrm>
            <a:off x="8194090" y="2282691"/>
            <a:ext cx="3284738" cy="1077218"/>
          </a:xfrm>
          <a:prstGeom prst="rect">
            <a:avLst/>
          </a:prstGeom>
          <a:noFill/>
        </p:spPr>
        <p:txBody>
          <a:bodyPr wrap="square">
            <a:spAutoFit/>
          </a:bodyPr>
          <a:lstStyle/>
          <a:p>
            <a:pPr marL="0" indent="0">
              <a:buNone/>
            </a:pPr>
            <a:r>
              <a:rPr lang="en-GB" sz="1600" b="1" dirty="0">
                <a:solidFill>
                  <a:schemeClr val="bg1"/>
                </a:solidFill>
                <a:latin typeface="Arial" panose="020B0604020202020204" pitchFamily="34" charset="0"/>
                <a:ea typeface="Calibri" panose="020F0502020204030204" pitchFamily="34" charset="0"/>
                <a:cs typeface="Arial" panose="020B0604020202020204" pitchFamily="34" charset="0"/>
              </a:rPr>
              <a:t>What is the role of the caseworker in delivering MHPSS? </a:t>
            </a:r>
          </a:p>
          <a:p>
            <a:pPr marL="0" indent="0">
              <a:buNone/>
            </a:pPr>
            <a:r>
              <a:rPr lang="en-US" sz="1600" i="1" dirty="0">
                <a:solidFill>
                  <a:schemeClr val="bg1"/>
                </a:solidFill>
                <a:latin typeface="Arial" panose="020B0604020202020204" pitchFamily="34" charset="0"/>
                <a:ea typeface="Calibri" panose="020F0502020204030204" pitchFamily="34" charset="0"/>
                <a:cs typeface="Arial" panose="020B0604020202020204" pitchFamily="34" charset="0"/>
              </a:rPr>
              <a:t>2 hours</a:t>
            </a:r>
            <a:endParaRPr lang="en-US" sz="1600" i="1" dirty="0">
              <a:solidFill>
                <a:schemeClr val="bg1"/>
              </a:solidFill>
              <a:effectLst/>
              <a:latin typeface="Arial" panose="020B0604020202020204" pitchFamily="34" charset="0"/>
              <a:ea typeface="Calibri" panose="020F0502020204030204" pitchFamily="34" charset="0"/>
              <a:cs typeface="Arial" panose="020B0604020202020204" pitchFamily="34" charset="0"/>
            </a:endParaRPr>
          </a:p>
        </p:txBody>
      </p:sp>
      <p:sp>
        <p:nvSpPr>
          <p:cNvPr id="17" name="TextBox 16">
            <a:extLst>
              <a:ext uri="{FF2B5EF4-FFF2-40B4-BE49-F238E27FC236}">
                <a16:creationId xmlns:a16="http://schemas.microsoft.com/office/drawing/2014/main" id="{733F3946-B216-415C-9730-A510A95A13CA}"/>
              </a:ext>
            </a:extLst>
          </p:cNvPr>
          <p:cNvSpPr txBox="1"/>
          <p:nvPr/>
        </p:nvSpPr>
        <p:spPr>
          <a:xfrm>
            <a:off x="6220286" y="1858267"/>
            <a:ext cx="1349407" cy="338554"/>
          </a:xfrm>
          <a:prstGeom prst="rect">
            <a:avLst/>
          </a:prstGeom>
          <a:noFill/>
        </p:spPr>
        <p:txBody>
          <a:bodyPr wrap="square">
            <a:spAutoFit/>
          </a:bodyPr>
          <a:lstStyle/>
          <a:p>
            <a:pPr marL="0" indent="0" algn="r">
              <a:buNone/>
            </a:pPr>
            <a:r>
              <a:rPr lang="en-US" sz="1600" b="1" dirty="0">
                <a:solidFill>
                  <a:schemeClr val="bg1"/>
                </a:solidFill>
                <a:latin typeface="Arial" panose="020B0604020202020204" pitchFamily="34" charset="0"/>
                <a:ea typeface="Calibri" panose="020F0502020204030204" pitchFamily="34" charset="0"/>
                <a:cs typeface="Arial" panose="020B0604020202020204" pitchFamily="34" charset="0"/>
              </a:rPr>
              <a:t>Break</a:t>
            </a:r>
            <a:endParaRPr lang="en-US" sz="1600" b="1" i="1" dirty="0">
              <a:solidFill>
                <a:schemeClr val="bg1"/>
              </a:solidFill>
              <a:effectLst/>
              <a:latin typeface="Arial" panose="020B0604020202020204" pitchFamily="34" charset="0"/>
              <a:ea typeface="Calibri" panose="020F0502020204030204" pitchFamily="34" charset="0"/>
              <a:cs typeface="Arial" panose="020B0604020202020204" pitchFamily="34" charset="0"/>
            </a:endParaRPr>
          </a:p>
        </p:txBody>
      </p:sp>
      <p:sp>
        <p:nvSpPr>
          <p:cNvPr id="18" name="TextBox 17">
            <a:extLst>
              <a:ext uri="{FF2B5EF4-FFF2-40B4-BE49-F238E27FC236}">
                <a16:creationId xmlns:a16="http://schemas.microsoft.com/office/drawing/2014/main" id="{176BB8F9-C123-4183-92A9-C60157A708DC}"/>
              </a:ext>
            </a:extLst>
          </p:cNvPr>
          <p:cNvSpPr txBox="1"/>
          <p:nvPr/>
        </p:nvSpPr>
        <p:spPr>
          <a:xfrm>
            <a:off x="8194090" y="1043966"/>
            <a:ext cx="3284738" cy="830997"/>
          </a:xfrm>
          <a:prstGeom prst="rect">
            <a:avLst/>
          </a:prstGeom>
          <a:noFill/>
        </p:spPr>
        <p:txBody>
          <a:bodyPr wrap="square">
            <a:spAutoFit/>
          </a:bodyPr>
          <a:lstStyle/>
          <a:p>
            <a:pPr marL="0" indent="0">
              <a:buNone/>
            </a:pPr>
            <a:r>
              <a:rPr lang="en-US" sz="1600" b="1" dirty="0">
                <a:solidFill>
                  <a:schemeClr val="bg1"/>
                </a:solidFill>
                <a:latin typeface="Arial" panose="020B0604020202020204" pitchFamily="34" charset="0"/>
                <a:ea typeface="Calibri" panose="020F0502020204030204" pitchFamily="34" charset="0"/>
                <a:cs typeface="Arial" panose="020B0604020202020204" pitchFamily="34" charset="0"/>
              </a:rPr>
              <a:t>What do we mean with mental health and well-being? </a:t>
            </a:r>
          </a:p>
          <a:p>
            <a:pPr marL="0" indent="0">
              <a:buNone/>
            </a:pPr>
            <a:r>
              <a:rPr lang="en-US" sz="1600" i="1" dirty="0">
                <a:solidFill>
                  <a:schemeClr val="bg1"/>
                </a:solidFill>
                <a:latin typeface="Arial" panose="020B0604020202020204" pitchFamily="34" charset="0"/>
                <a:ea typeface="Calibri" panose="020F0502020204030204" pitchFamily="34" charset="0"/>
                <a:cs typeface="Arial" panose="020B0604020202020204" pitchFamily="34" charset="0"/>
              </a:rPr>
              <a:t>1</a:t>
            </a:r>
            <a:r>
              <a:rPr lang="en-US" sz="1600" i="1" dirty="0">
                <a:solidFill>
                  <a:schemeClr val="bg1"/>
                </a:solidFill>
                <a:effectLst/>
                <a:latin typeface="Arial" panose="020B0604020202020204" pitchFamily="34" charset="0"/>
                <a:ea typeface="Calibri" panose="020F0502020204030204" pitchFamily="34" charset="0"/>
                <a:cs typeface="Arial" panose="020B0604020202020204" pitchFamily="34" charset="0"/>
              </a:rPr>
              <a:t> hour 20 minutes</a:t>
            </a:r>
          </a:p>
        </p:txBody>
      </p:sp>
      <p:sp>
        <p:nvSpPr>
          <p:cNvPr id="19" name="TextBox 18">
            <a:extLst>
              <a:ext uri="{FF2B5EF4-FFF2-40B4-BE49-F238E27FC236}">
                <a16:creationId xmlns:a16="http://schemas.microsoft.com/office/drawing/2014/main" id="{E1ED7D59-DD7D-4D01-8768-ED10E5D40571}"/>
              </a:ext>
            </a:extLst>
          </p:cNvPr>
          <p:cNvSpPr txBox="1"/>
          <p:nvPr/>
        </p:nvSpPr>
        <p:spPr>
          <a:xfrm>
            <a:off x="6220286" y="3270948"/>
            <a:ext cx="1349407" cy="338554"/>
          </a:xfrm>
          <a:prstGeom prst="rect">
            <a:avLst/>
          </a:prstGeom>
          <a:noFill/>
        </p:spPr>
        <p:txBody>
          <a:bodyPr wrap="square">
            <a:spAutoFit/>
          </a:bodyPr>
          <a:lstStyle/>
          <a:p>
            <a:pPr marL="0" indent="0" algn="r">
              <a:buNone/>
            </a:pPr>
            <a:r>
              <a:rPr lang="en-US" sz="1600" b="1" dirty="0">
                <a:solidFill>
                  <a:schemeClr val="bg1"/>
                </a:solidFill>
                <a:latin typeface="Arial" panose="020B0604020202020204" pitchFamily="34" charset="0"/>
                <a:ea typeface="Calibri" panose="020F0502020204030204" pitchFamily="34" charset="0"/>
                <a:cs typeface="Arial" panose="020B0604020202020204" pitchFamily="34" charset="0"/>
              </a:rPr>
              <a:t>Lunch</a:t>
            </a:r>
            <a:endParaRPr lang="en-US" sz="1600" b="1" i="1" dirty="0">
              <a:solidFill>
                <a:schemeClr val="bg1"/>
              </a:solidFill>
              <a:effectLst/>
              <a:latin typeface="Arial" panose="020B0604020202020204" pitchFamily="34" charset="0"/>
              <a:ea typeface="Calibri" panose="020F0502020204030204" pitchFamily="34" charset="0"/>
              <a:cs typeface="Arial" panose="020B0604020202020204" pitchFamily="34" charset="0"/>
            </a:endParaRPr>
          </a:p>
        </p:txBody>
      </p:sp>
      <p:sp>
        <p:nvSpPr>
          <p:cNvPr id="20" name="TextBox 19">
            <a:extLst>
              <a:ext uri="{FF2B5EF4-FFF2-40B4-BE49-F238E27FC236}">
                <a16:creationId xmlns:a16="http://schemas.microsoft.com/office/drawing/2014/main" id="{D7CB6E16-976A-46E5-817B-4B58ED997934}"/>
              </a:ext>
            </a:extLst>
          </p:cNvPr>
          <p:cNvSpPr txBox="1"/>
          <p:nvPr/>
        </p:nvSpPr>
        <p:spPr>
          <a:xfrm>
            <a:off x="8194090" y="3833603"/>
            <a:ext cx="3284738" cy="584775"/>
          </a:xfrm>
          <a:prstGeom prst="rect">
            <a:avLst/>
          </a:prstGeom>
          <a:noFill/>
        </p:spPr>
        <p:txBody>
          <a:bodyPr wrap="square">
            <a:spAutoFit/>
          </a:bodyPr>
          <a:lstStyle/>
          <a:p>
            <a:pPr marL="0" indent="0">
              <a:buNone/>
            </a:pPr>
            <a:r>
              <a:rPr lang="en-US" sz="1600" b="1" dirty="0">
                <a:solidFill>
                  <a:schemeClr val="bg1"/>
                </a:solidFill>
                <a:latin typeface="Arial" panose="020B0604020202020204" pitchFamily="34" charset="0"/>
                <a:ea typeface="Calibri" panose="020F0502020204030204" pitchFamily="34" charset="0"/>
                <a:cs typeface="Arial" panose="020B0604020202020204" pitchFamily="34" charset="0"/>
              </a:rPr>
              <a:t>What are MHPSS skills?</a:t>
            </a:r>
          </a:p>
          <a:p>
            <a:pPr marL="0" indent="0">
              <a:buNone/>
            </a:pPr>
            <a:r>
              <a:rPr lang="en-US" sz="1600" i="1" dirty="0">
                <a:solidFill>
                  <a:schemeClr val="bg1"/>
                </a:solidFill>
                <a:latin typeface="Arial" panose="020B0604020202020204" pitchFamily="34" charset="0"/>
                <a:ea typeface="Calibri" panose="020F0502020204030204" pitchFamily="34" charset="0"/>
                <a:cs typeface="Arial" panose="020B0604020202020204" pitchFamily="34" charset="0"/>
              </a:rPr>
              <a:t>1 hour 30 minutes</a:t>
            </a:r>
            <a:endParaRPr lang="en-US" sz="1600" i="1" dirty="0">
              <a:solidFill>
                <a:schemeClr val="bg1"/>
              </a:solidFill>
              <a:effectLst/>
              <a:latin typeface="Arial" panose="020B0604020202020204" pitchFamily="34" charset="0"/>
              <a:ea typeface="Calibri" panose="020F0502020204030204" pitchFamily="34" charset="0"/>
              <a:cs typeface="Arial" panose="020B0604020202020204" pitchFamily="34" charset="0"/>
            </a:endParaRPr>
          </a:p>
        </p:txBody>
      </p:sp>
      <p:sp>
        <p:nvSpPr>
          <p:cNvPr id="21" name="TextBox 20">
            <a:extLst>
              <a:ext uri="{FF2B5EF4-FFF2-40B4-BE49-F238E27FC236}">
                <a16:creationId xmlns:a16="http://schemas.microsoft.com/office/drawing/2014/main" id="{9638F6D1-0A37-4F47-96E4-AEF2CAFF1F80}"/>
              </a:ext>
            </a:extLst>
          </p:cNvPr>
          <p:cNvSpPr txBox="1"/>
          <p:nvPr/>
        </p:nvSpPr>
        <p:spPr>
          <a:xfrm>
            <a:off x="6234142" y="4661180"/>
            <a:ext cx="1349407" cy="338554"/>
          </a:xfrm>
          <a:prstGeom prst="rect">
            <a:avLst/>
          </a:prstGeom>
          <a:noFill/>
        </p:spPr>
        <p:txBody>
          <a:bodyPr wrap="square">
            <a:spAutoFit/>
          </a:bodyPr>
          <a:lstStyle/>
          <a:p>
            <a:pPr marL="0" indent="0" algn="r">
              <a:buNone/>
            </a:pPr>
            <a:r>
              <a:rPr lang="en-US" sz="1600" b="1" dirty="0">
                <a:solidFill>
                  <a:schemeClr val="bg1"/>
                </a:solidFill>
                <a:latin typeface="Arial" panose="020B0604020202020204" pitchFamily="34" charset="0"/>
                <a:ea typeface="Calibri" panose="020F0502020204030204" pitchFamily="34" charset="0"/>
                <a:cs typeface="Arial" panose="020B0604020202020204" pitchFamily="34" charset="0"/>
              </a:rPr>
              <a:t>Break</a:t>
            </a:r>
            <a:endParaRPr lang="en-US" sz="1600" b="1" i="1" dirty="0">
              <a:solidFill>
                <a:schemeClr val="bg1"/>
              </a:solidFill>
              <a:effectLst/>
              <a:latin typeface="Arial" panose="020B0604020202020204" pitchFamily="34" charset="0"/>
              <a:ea typeface="Calibri" panose="020F0502020204030204" pitchFamily="34" charset="0"/>
              <a:cs typeface="Arial" panose="020B0604020202020204" pitchFamily="34" charset="0"/>
            </a:endParaRPr>
          </a:p>
        </p:txBody>
      </p:sp>
      <p:sp>
        <p:nvSpPr>
          <p:cNvPr id="24" name="TextBox 23">
            <a:extLst>
              <a:ext uri="{FF2B5EF4-FFF2-40B4-BE49-F238E27FC236}">
                <a16:creationId xmlns:a16="http://schemas.microsoft.com/office/drawing/2014/main" id="{AE311838-E39D-459A-A218-83E02F1EE356}"/>
              </a:ext>
            </a:extLst>
          </p:cNvPr>
          <p:cNvSpPr txBox="1"/>
          <p:nvPr/>
        </p:nvSpPr>
        <p:spPr>
          <a:xfrm>
            <a:off x="8194090" y="5963125"/>
            <a:ext cx="3224991" cy="584775"/>
          </a:xfrm>
          <a:prstGeom prst="rect">
            <a:avLst/>
          </a:prstGeom>
          <a:noFill/>
        </p:spPr>
        <p:txBody>
          <a:bodyPr wrap="square">
            <a:spAutoFit/>
          </a:bodyPr>
          <a:lstStyle/>
          <a:p>
            <a:pPr marL="0" indent="0">
              <a:buNone/>
            </a:pPr>
            <a:r>
              <a:rPr lang="en-US" sz="1600" b="1" dirty="0">
                <a:solidFill>
                  <a:schemeClr val="bg1"/>
                </a:solidFill>
                <a:latin typeface="Arial" panose="020B0604020202020204" pitchFamily="34" charset="0"/>
                <a:ea typeface="Calibri" panose="020F0502020204030204" pitchFamily="34" charset="0"/>
                <a:cs typeface="Arial" panose="020B0604020202020204" pitchFamily="34" charset="0"/>
              </a:rPr>
              <a:t>Closing</a:t>
            </a:r>
          </a:p>
          <a:p>
            <a:pPr marL="0" indent="0">
              <a:buNone/>
            </a:pPr>
            <a:r>
              <a:rPr lang="en-US" sz="1600" i="1" dirty="0">
                <a:solidFill>
                  <a:schemeClr val="bg1"/>
                </a:solidFill>
                <a:effectLst/>
                <a:latin typeface="Arial" panose="020B0604020202020204" pitchFamily="34" charset="0"/>
                <a:ea typeface="Calibri" panose="020F0502020204030204" pitchFamily="34" charset="0"/>
                <a:cs typeface="Arial" panose="020B0604020202020204" pitchFamily="34" charset="0"/>
              </a:rPr>
              <a:t>30 minutes</a:t>
            </a:r>
          </a:p>
        </p:txBody>
      </p:sp>
      <p:sp>
        <p:nvSpPr>
          <p:cNvPr id="25" name="Hexagon 24">
            <a:extLst>
              <a:ext uri="{FF2B5EF4-FFF2-40B4-BE49-F238E27FC236}">
                <a16:creationId xmlns:a16="http://schemas.microsoft.com/office/drawing/2014/main" id="{37D81114-568C-4AAA-9976-2EB696817307}"/>
              </a:ext>
            </a:extLst>
          </p:cNvPr>
          <p:cNvSpPr/>
          <p:nvPr/>
        </p:nvSpPr>
        <p:spPr>
          <a:xfrm rot="1782986">
            <a:off x="7743967" y="480284"/>
            <a:ext cx="335595" cy="289306"/>
          </a:xfrm>
          <a:prstGeom prst="hexagon">
            <a:avLst>
              <a:gd name="adj" fmla="val 28965"/>
              <a:gd name="vf" fmla="val 11547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26" name="Hexagon 25">
            <a:extLst>
              <a:ext uri="{FF2B5EF4-FFF2-40B4-BE49-F238E27FC236}">
                <a16:creationId xmlns:a16="http://schemas.microsoft.com/office/drawing/2014/main" id="{F0ED0933-38E5-4291-92C0-36AAF9EA44E0}"/>
              </a:ext>
            </a:extLst>
          </p:cNvPr>
          <p:cNvSpPr/>
          <p:nvPr/>
        </p:nvSpPr>
        <p:spPr>
          <a:xfrm rot="1782986">
            <a:off x="7739846" y="1184106"/>
            <a:ext cx="335595" cy="289306"/>
          </a:xfrm>
          <a:prstGeom prst="hexagon">
            <a:avLst>
              <a:gd name="adj" fmla="val 28965"/>
              <a:gd name="vf" fmla="val 11547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27" name="Hexagon 26">
            <a:extLst>
              <a:ext uri="{FF2B5EF4-FFF2-40B4-BE49-F238E27FC236}">
                <a16:creationId xmlns:a16="http://schemas.microsoft.com/office/drawing/2014/main" id="{5CC97698-DC01-431C-AEDD-1668768F0EEE}"/>
              </a:ext>
            </a:extLst>
          </p:cNvPr>
          <p:cNvSpPr/>
          <p:nvPr/>
        </p:nvSpPr>
        <p:spPr>
          <a:xfrm rot="1782986">
            <a:off x="7743966" y="1887928"/>
            <a:ext cx="335595" cy="289306"/>
          </a:xfrm>
          <a:prstGeom prst="hexagon">
            <a:avLst>
              <a:gd name="adj" fmla="val 28965"/>
              <a:gd name="vf" fmla="val 115470"/>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28" name="Hexagon 27">
            <a:extLst>
              <a:ext uri="{FF2B5EF4-FFF2-40B4-BE49-F238E27FC236}">
                <a16:creationId xmlns:a16="http://schemas.microsoft.com/office/drawing/2014/main" id="{BA5B85DC-E1FF-4A6D-8A92-F746BD9463B7}"/>
              </a:ext>
            </a:extLst>
          </p:cNvPr>
          <p:cNvSpPr/>
          <p:nvPr/>
        </p:nvSpPr>
        <p:spPr>
          <a:xfrm rot="1782986">
            <a:off x="7739846" y="2591750"/>
            <a:ext cx="335595" cy="289306"/>
          </a:xfrm>
          <a:prstGeom prst="hexagon">
            <a:avLst>
              <a:gd name="adj" fmla="val 28965"/>
              <a:gd name="vf" fmla="val 11547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29" name="Hexagon 28">
            <a:extLst>
              <a:ext uri="{FF2B5EF4-FFF2-40B4-BE49-F238E27FC236}">
                <a16:creationId xmlns:a16="http://schemas.microsoft.com/office/drawing/2014/main" id="{6E790813-CBBC-4F6E-8474-FED90FEA223A}"/>
              </a:ext>
            </a:extLst>
          </p:cNvPr>
          <p:cNvSpPr/>
          <p:nvPr/>
        </p:nvSpPr>
        <p:spPr>
          <a:xfrm rot="1782986">
            <a:off x="7743967" y="3295572"/>
            <a:ext cx="335595" cy="289306"/>
          </a:xfrm>
          <a:prstGeom prst="hexagon">
            <a:avLst>
              <a:gd name="adj" fmla="val 28965"/>
              <a:gd name="vf" fmla="val 115470"/>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30" name="Hexagon 29">
            <a:extLst>
              <a:ext uri="{FF2B5EF4-FFF2-40B4-BE49-F238E27FC236}">
                <a16:creationId xmlns:a16="http://schemas.microsoft.com/office/drawing/2014/main" id="{23D8AA94-FFBD-4F15-A021-C7F67B4A9317}"/>
              </a:ext>
            </a:extLst>
          </p:cNvPr>
          <p:cNvSpPr/>
          <p:nvPr/>
        </p:nvSpPr>
        <p:spPr>
          <a:xfrm rot="1782986">
            <a:off x="7743968" y="3999394"/>
            <a:ext cx="335595" cy="289306"/>
          </a:xfrm>
          <a:prstGeom prst="hexagon">
            <a:avLst>
              <a:gd name="adj" fmla="val 28965"/>
              <a:gd name="vf" fmla="val 11547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31" name="Hexagon 30">
            <a:extLst>
              <a:ext uri="{FF2B5EF4-FFF2-40B4-BE49-F238E27FC236}">
                <a16:creationId xmlns:a16="http://schemas.microsoft.com/office/drawing/2014/main" id="{1A21B561-6CC5-4F29-9E34-644CC16CF189}"/>
              </a:ext>
            </a:extLst>
          </p:cNvPr>
          <p:cNvSpPr/>
          <p:nvPr/>
        </p:nvSpPr>
        <p:spPr>
          <a:xfrm rot="1782986">
            <a:off x="7743967" y="4703216"/>
            <a:ext cx="335595" cy="289306"/>
          </a:xfrm>
          <a:prstGeom prst="hexagon">
            <a:avLst>
              <a:gd name="adj" fmla="val 28965"/>
              <a:gd name="vf" fmla="val 115470"/>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33" name="Hexagon 32">
            <a:extLst>
              <a:ext uri="{FF2B5EF4-FFF2-40B4-BE49-F238E27FC236}">
                <a16:creationId xmlns:a16="http://schemas.microsoft.com/office/drawing/2014/main" id="{7FB9D514-CF6E-41F3-A7D1-DE079B808ACA}"/>
              </a:ext>
            </a:extLst>
          </p:cNvPr>
          <p:cNvSpPr/>
          <p:nvPr/>
        </p:nvSpPr>
        <p:spPr>
          <a:xfrm rot="1782986">
            <a:off x="7743967" y="6110860"/>
            <a:ext cx="335595" cy="289306"/>
          </a:xfrm>
          <a:prstGeom prst="hexagon">
            <a:avLst>
              <a:gd name="adj" fmla="val 28965"/>
              <a:gd name="vf" fmla="val 11547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10" name="Title 9">
            <a:extLst>
              <a:ext uri="{FF2B5EF4-FFF2-40B4-BE49-F238E27FC236}">
                <a16:creationId xmlns:a16="http://schemas.microsoft.com/office/drawing/2014/main" id="{C9F12A12-33F9-440D-9B94-7A07623AD3C3}"/>
              </a:ext>
            </a:extLst>
          </p:cNvPr>
          <p:cNvSpPr>
            <a:spLocks noGrp="1"/>
          </p:cNvSpPr>
          <p:nvPr>
            <p:ph type="title"/>
          </p:nvPr>
        </p:nvSpPr>
        <p:spPr>
          <a:xfrm>
            <a:off x="1028453" y="3198461"/>
            <a:ext cx="4015311" cy="562168"/>
          </a:xfrm>
        </p:spPr>
        <p:txBody>
          <a:bodyPr/>
          <a:lstStyle/>
          <a:p>
            <a:r>
              <a:rPr lang="en-CA" dirty="0"/>
              <a:t>Agenda</a:t>
            </a:r>
          </a:p>
        </p:txBody>
      </p:sp>
      <p:sp>
        <p:nvSpPr>
          <p:cNvPr id="2" name="TextBox 1">
            <a:extLst>
              <a:ext uri="{FF2B5EF4-FFF2-40B4-BE49-F238E27FC236}">
                <a16:creationId xmlns:a16="http://schemas.microsoft.com/office/drawing/2014/main" id="{B2069B64-F19D-6353-4F6F-D5AAFA8D5FFA}"/>
              </a:ext>
            </a:extLst>
          </p:cNvPr>
          <p:cNvSpPr txBox="1"/>
          <p:nvPr/>
        </p:nvSpPr>
        <p:spPr>
          <a:xfrm>
            <a:off x="8194090" y="5059416"/>
            <a:ext cx="3284738" cy="830997"/>
          </a:xfrm>
          <a:prstGeom prst="rect">
            <a:avLst/>
          </a:prstGeom>
          <a:noFill/>
        </p:spPr>
        <p:txBody>
          <a:bodyPr wrap="square">
            <a:spAutoFit/>
          </a:bodyPr>
          <a:lstStyle/>
          <a:p>
            <a:pPr marL="0" indent="0">
              <a:buNone/>
            </a:pPr>
            <a:r>
              <a:rPr lang="en-US" sz="1600" b="1" dirty="0">
                <a:solidFill>
                  <a:schemeClr val="bg1"/>
                </a:solidFill>
                <a:latin typeface="Arial" panose="020B0604020202020204" pitchFamily="34" charset="0"/>
                <a:ea typeface="Calibri" panose="020F0502020204030204" pitchFamily="34" charset="0"/>
                <a:cs typeface="Arial" panose="020B0604020202020204" pitchFamily="34" charset="0"/>
              </a:rPr>
              <a:t>How can I provide psychological first aid? </a:t>
            </a:r>
          </a:p>
          <a:p>
            <a:pPr marL="0" indent="0">
              <a:buNone/>
            </a:pPr>
            <a:r>
              <a:rPr lang="en-US" sz="1600" i="1" dirty="0">
                <a:solidFill>
                  <a:schemeClr val="bg1"/>
                </a:solidFill>
                <a:latin typeface="Arial" panose="020B0604020202020204" pitchFamily="34" charset="0"/>
                <a:ea typeface="Calibri" panose="020F0502020204030204" pitchFamily="34" charset="0"/>
                <a:cs typeface="Arial" panose="020B0604020202020204" pitchFamily="34" charset="0"/>
              </a:rPr>
              <a:t>45 minutes</a:t>
            </a:r>
            <a:endParaRPr lang="en-US" sz="1600" i="1" dirty="0">
              <a:solidFill>
                <a:schemeClr val="bg1"/>
              </a:solidFill>
              <a:effectLst/>
              <a:latin typeface="Arial" panose="020B0604020202020204" pitchFamily="34" charset="0"/>
              <a:ea typeface="Calibri" panose="020F0502020204030204" pitchFamily="34" charset="0"/>
              <a:cs typeface="Arial" panose="020B0604020202020204" pitchFamily="34" charset="0"/>
            </a:endParaRPr>
          </a:p>
        </p:txBody>
      </p:sp>
      <p:sp>
        <p:nvSpPr>
          <p:cNvPr id="6" name="Hexagon 5">
            <a:extLst>
              <a:ext uri="{FF2B5EF4-FFF2-40B4-BE49-F238E27FC236}">
                <a16:creationId xmlns:a16="http://schemas.microsoft.com/office/drawing/2014/main" id="{9DA39191-9C72-143D-2E66-7C8D0D015646}"/>
              </a:ext>
            </a:extLst>
          </p:cNvPr>
          <p:cNvSpPr/>
          <p:nvPr/>
        </p:nvSpPr>
        <p:spPr>
          <a:xfrm rot="1782986">
            <a:off x="7743968" y="5407038"/>
            <a:ext cx="335595" cy="289306"/>
          </a:xfrm>
          <a:prstGeom prst="hexagon">
            <a:avLst>
              <a:gd name="adj" fmla="val 28965"/>
              <a:gd name="vf" fmla="val 11547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09055646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0D614D-DF47-DAB6-773B-0F90AB7992CF}"/>
              </a:ext>
            </a:extLst>
          </p:cNvPr>
          <p:cNvSpPr>
            <a:spLocks noGrp="1"/>
          </p:cNvSpPr>
          <p:nvPr>
            <p:ph type="title"/>
          </p:nvPr>
        </p:nvSpPr>
        <p:spPr/>
        <p:txBody>
          <a:bodyPr/>
          <a:lstStyle/>
          <a:p>
            <a:r>
              <a:rPr lang="en-GB" dirty="0">
                <a:latin typeface="Arial"/>
                <a:cs typeface="Arial"/>
              </a:rPr>
              <a:t>MHPSS skills: Respond with empathy</a:t>
            </a:r>
            <a:endParaRPr lang="en-BE" dirty="0">
              <a:latin typeface="Arial"/>
              <a:cs typeface="Arial"/>
            </a:endParaRPr>
          </a:p>
        </p:txBody>
      </p:sp>
      <p:grpSp>
        <p:nvGrpSpPr>
          <p:cNvPr id="6" name="Group 5">
            <a:extLst>
              <a:ext uri="{FF2B5EF4-FFF2-40B4-BE49-F238E27FC236}">
                <a16:creationId xmlns:a16="http://schemas.microsoft.com/office/drawing/2014/main" id="{F8C1DB43-2140-57B9-488D-1198D4A4D569}"/>
              </a:ext>
            </a:extLst>
          </p:cNvPr>
          <p:cNvGrpSpPr/>
          <p:nvPr/>
        </p:nvGrpSpPr>
        <p:grpSpPr>
          <a:xfrm>
            <a:off x="1001962" y="2042974"/>
            <a:ext cx="1198113" cy="1251960"/>
            <a:chOff x="7345680" y="2484120"/>
            <a:chExt cx="904240" cy="944880"/>
          </a:xfrm>
        </p:grpSpPr>
        <p:sp>
          <p:nvSpPr>
            <p:cNvPr id="7" name="Oval 6">
              <a:extLst>
                <a:ext uri="{FF2B5EF4-FFF2-40B4-BE49-F238E27FC236}">
                  <a16:creationId xmlns:a16="http://schemas.microsoft.com/office/drawing/2014/main" id="{9235AF1B-9CF3-E526-698D-3DAA8A02799F}"/>
                </a:ext>
              </a:extLst>
            </p:cNvPr>
            <p:cNvSpPr/>
            <p:nvPr/>
          </p:nvSpPr>
          <p:spPr>
            <a:xfrm>
              <a:off x="7345680" y="2484120"/>
              <a:ext cx="904240" cy="944880"/>
            </a:xfrm>
            <a:prstGeom prst="ellipse">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8" name="L-Shape 7">
              <a:extLst>
                <a:ext uri="{FF2B5EF4-FFF2-40B4-BE49-F238E27FC236}">
                  <a16:creationId xmlns:a16="http://schemas.microsoft.com/office/drawing/2014/main" id="{CE5563D0-9A30-A33C-62E8-46C910C7029F}"/>
                </a:ext>
              </a:extLst>
            </p:cNvPr>
            <p:cNvSpPr/>
            <p:nvPr/>
          </p:nvSpPr>
          <p:spPr>
            <a:xfrm rot="18361091">
              <a:off x="7500809" y="2772426"/>
              <a:ext cx="630274" cy="320762"/>
            </a:xfrm>
            <a:prstGeom prst="corner">
              <a:avLst>
                <a:gd name="adj1" fmla="val 42208"/>
                <a:gd name="adj2" fmla="val 4335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nvGrpSpPr>
          <p:cNvPr id="9" name="Group 8">
            <a:extLst>
              <a:ext uri="{FF2B5EF4-FFF2-40B4-BE49-F238E27FC236}">
                <a16:creationId xmlns:a16="http://schemas.microsoft.com/office/drawing/2014/main" id="{3B0E5671-77DF-D317-53EE-927C41BFAA4C}"/>
              </a:ext>
            </a:extLst>
          </p:cNvPr>
          <p:cNvGrpSpPr/>
          <p:nvPr/>
        </p:nvGrpSpPr>
        <p:grpSpPr>
          <a:xfrm>
            <a:off x="6914221" y="2047987"/>
            <a:ext cx="1198113" cy="1251960"/>
            <a:chOff x="7090831" y="3731241"/>
            <a:chExt cx="904240" cy="944880"/>
          </a:xfrm>
        </p:grpSpPr>
        <p:sp>
          <p:nvSpPr>
            <p:cNvPr id="10" name="Oval 9">
              <a:extLst>
                <a:ext uri="{FF2B5EF4-FFF2-40B4-BE49-F238E27FC236}">
                  <a16:creationId xmlns:a16="http://schemas.microsoft.com/office/drawing/2014/main" id="{C3411FCA-1284-219B-2494-86ED17F0DCCF}"/>
                </a:ext>
              </a:extLst>
            </p:cNvPr>
            <p:cNvSpPr/>
            <p:nvPr/>
          </p:nvSpPr>
          <p:spPr>
            <a:xfrm>
              <a:off x="7090831" y="3731241"/>
              <a:ext cx="904240" cy="944880"/>
            </a:xfrm>
            <a:prstGeom prst="ellipse">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1" name="Plus Sign 10">
              <a:extLst>
                <a:ext uri="{FF2B5EF4-FFF2-40B4-BE49-F238E27FC236}">
                  <a16:creationId xmlns:a16="http://schemas.microsoft.com/office/drawing/2014/main" id="{E1C88510-043D-D77B-2200-3AACFDD86406}"/>
                </a:ext>
              </a:extLst>
            </p:cNvPr>
            <p:cNvSpPr/>
            <p:nvPr/>
          </p:nvSpPr>
          <p:spPr>
            <a:xfrm rot="2700000">
              <a:off x="7223315" y="3868494"/>
              <a:ext cx="655187" cy="670373"/>
            </a:xfrm>
            <a:prstGeom prst="mathPlus">
              <a:avLst>
                <a:gd name="adj1" fmla="val 2040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sp>
        <p:nvSpPr>
          <p:cNvPr id="12" name="TextBox 11">
            <a:extLst>
              <a:ext uri="{FF2B5EF4-FFF2-40B4-BE49-F238E27FC236}">
                <a16:creationId xmlns:a16="http://schemas.microsoft.com/office/drawing/2014/main" id="{9D0E951A-3716-4C11-F449-6B8E2A9D6E26}"/>
              </a:ext>
            </a:extLst>
          </p:cNvPr>
          <p:cNvSpPr txBox="1"/>
          <p:nvPr/>
        </p:nvSpPr>
        <p:spPr>
          <a:xfrm>
            <a:off x="1451554" y="2668954"/>
            <a:ext cx="4904057" cy="2631490"/>
          </a:xfrm>
          <a:prstGeom prst="rect">
            <a:avLst/>
          </a:prstGeom>
          <a:noFill/>
        </p:spPr>
        <p:txBody>
          <a:bodyPr wrap="square">
            <a:spAutoFit/>
          </a:bodyPr>
          <a:lstStyle/>
          <a:p>
            <a:pPr>
              <a:spcAft>
                <a:spcPts val="600"/>
              </a:spcAft>
            </a:pPr>
            <a:r>
              <a:rPr lang="en-GB" sz="2000" b="1" dirty="0">
                <a:latin typeface="Arial" panose="020B0604020202020204" pitchFamily="34" charset="0"/>
                <a:cs typeface="Arial" panose="020B0604020202020204" pitchFamily="34" charset="0"/>
              </a:rPr>
              <a:t>DO</a:t>
            </a:r>
          </a:p>
          <a:p>
            <a:pPr marL="342900" indent="-342900">
              <a:buFont typeface="Arial" panose="020B0604020202020204" pitchFamily="34" charset="0"/>
              <a:buChar char="•"/>
            </a:pPr>
            <a:r>
              <a:rPr lang="en-US" sz="2000" dirty="0">
                <a:latin typeface="Arial" panose="020B0604020202020204" pitchFamily="34" charset="0"/>
                <a:cs typeface="Arial" panose="020B0604020202020204" pitchFamily="34" charset="0"/>
              </a:rPr>
              <a:t>Be aware of your own emotions</a:t>
            </a:r>
          </a:p>
          <a:p>
            <a:pPr marL="342900" indent="-342900">
              <a:buFont typeface="Arial" panose="020B0604020202020204" pitchFamily="34" charset="0"/>
              <a:buChar char="•"/>
            </a:pPr>
            <a:r>
              <a:rPr lang="en-US" sz="2000" dirty="0">
                <a:latin typeface="Arial" panose="020B0604020202020204" pitchFamily="34" charset="0"/>
                <a:cs typeface="Arial" panose="020B0604020202020204" pitchFamily="34" charset="0"/>
              </a:rPr>
              <a:t>Pay attention to signs (body language, facial expression, tone of voice,…) that show how others are feeling</a:t>
            </a:r>
          </a:p>
          <a:p>
            <a:pPr marL="342900" indent="-342900">
              <a:buFont typeface="Arial" panose="020B0604020202020204" pitchFamily="34" charset="0"/>
              <a:buChar char="•"/>
            </a:pPr>
            <a:r>
              <a:rPr lang="en-US" sz="2000" dirty="0">
                <a:latin typeface="Arial" panose="020B0604020202020204" pitchFamily="34" charset="0"/>
                <a:cs typeface="Arial" panose="020B0604020202020204" pitchFamily="34" charset="0"/>
              </a:rPr>
              <a:t>Be comfortable with others being emotional</a:t>
            </a:r>
          </a:p>
          <a:p>
            <a:endParaRPr lang="en-US" sz="2000" dirty="0">
              <a:latin typeface="Arial" panose="020B0604020202020204" pitchFamily="34" charset="0"/>
              <a:cs typeface="Arial" panose="020B0604020202020204" pitchFamily="34" charset="0"/>
            </a:endParaRPr>
          </a:p>
        </p:txBody>
      </p:sp>
      <p:sp>
        <p:nvSpPr>
          <p:cNvPr id="13" name="TextBox 12">
            <a:extLst>
              <a:ext uri="{FF2B5EF4-FFF2-40B4-BE49-F238E27FC236}">
                <a16:creationId xmlns:a16="http://schemas.microsoft.com/office/drawing/2014/main" id="{2BDAC1D1-FE7D-5F8D-8A73-126192EA7D7D}"/>
              </a:ext>
            </a:extLst>
          </p:cNvPr>
          <p:cNvSpPr txBox="1"/>
          <p:nvPr/>
        </p:nvSpPr>
        <p:spPr>
          <a:xfrm>
            <a:off x="7439952" y="2560262"/>
            <a:ext cx="4087690" cy="2939266"/>
          </a:xfrm>
          <a:prstGeom prst="rect">
            <a:avLst/>
          </a:prstGeom>
          <a:noFill/>
        </p:spPr>
        <p:txBody>
          <a:bodyPr wrap="square" lIns="91440" tIns="45720" rIns="91440" bIns="45720" anchor="t">
            <a:spAutoFit/>
          </a:bodyPr>
          <a:lstStyle/>
          <a:p>
            <a:pPr>
              <a:spcAft>
                <a:spcPts val="600"/>
              </a:spcAft>
            </a:pPr>
            <a:r>
              <a:rPr lang="en-GB" sz="2000" b="1" dirty="0">
                <a:latin typeface="Arial" panose="020B0604020202020204" pitchFamily="34" charset="0"/>
                <a:cs typeface="Arial" panose="020B0604020202020204" pitchFamily="34" charset="0"/>
              </a:rPr>
              <a:t>DON’T</a:t>
            </a:r>
          </a:p>
          <a:p>
            <a:pPr marL="342900" indent="-342900">
              <a:buFont typeface="Arial" panose="020B0604020202020204" pitchFamily="34" charset="0"/>
              <a:buChar char="•"/>
            </a:pPr>
            <a:r>
              <a:rPr lang="en-US" sz="2000" dirty="0">
                <a:latin typeface="Arial" panose="020B0604020202020204" pitchFamily="34" charset="0"/>
                <a:cs typeface="Arial" panose="020B0604020202020204" pitchFamily="34" charset="0"/>
              </a:rPr>
              <a:t>Ignore how you are feeling</a:t>
            </a:r>
          </a:p>
          <a:p>
            <a:pPr marL="342900" indent="-342900">
              <a:buFont typeface="Arial" panose="020B0604020202020204" pitchFamily="34" charset="0"/>
              <a:buChar char="•"/>
            </a:pPr>
            <a:r>
              <a:rPr lang="en-US" sz="2000" dirty="0">
                <a:latin typeface="Arial" panose="020B0604020202020204" pitchFamily="34" charset="0"/>
                <a:cs typeface="Arial" panose="020B0604020202020204" pitchFamily="34" charset="0"/>
              </a:rPr>
              <a:t>Ignore signs of the emotions other persons are feeling</a:t>
            </a:r>
          </a:p>
          <a:p>
            <a:pPr marL="342900" indent="-342900">
              <a:buFont typeface="Arial" panose="020B0604020202020204" pitchFamily="34" charset="0"/>
              <a:buChar char="•"/>
            </a:pPr>
            <a:r>
              <a:rPr lang="en-US" sz="2000" dirty="0">
                <a:latin typeface="Arial"/>
                <a:cs typeface="Arial"/>
              </a:rPr>
              <a:t>Fear others expressing their emotions</a:t>
            </a:r>
          </a:p>
          <a:p>
            <a:pPr marL="342900" indent="-342900">
              <a:buFont typeface="Arial" panose="020B0604020202020204" pitchFamily="34" charset="0"/>
              <a:buChar char="•"/>
            </a:pPr>
            <a:r>
              <a:rPr lang="en-US" sz="2000" dirty="0">
                <a:latin typeface="Arial"/>
                <a:cs typeface="Arial"/>
              </a:rPr>
              <a:t>Ask participants to stop expressing their emotions</a:t>
            </a:r>
          </a:p>
          <a:p>
            <a:pPr marL="342900" indent="-342900">
              <a:buFont typeface="Arial" panose="020B0604020202020204" pitchFamily="34" charset="0"/>
              <a:buChar char="•"/>
            </a:pPr>
            <a:endParaRPr lang="en-US"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98152654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0D614D-DF47-DAB6-773B-0F90AB7992CF}"/>
              </a:ext>
            </a:extLst>
          </p:cNvPr>
          <p:cNvSpPr>
            <a:spLocks noGrp="1"/>
          </p:cNvSpPr>
          <p:nvPr>
            <p:ph type="title"/>
          </p:nvPr>
        </p:nvSpPr>
        <p:spPr/>
        <p:txBody>
          <a:bodyPr/>
          <a:lstStyle/>
          <a:p>
            <a:r>
              <a:rPr lang="en-GB" dirty="0">
                <a:latin typeface="Arial"/>
                <a:cs typeface="Arial"/>
              </a:rPr>
              <a:t>MHPSS skills: Respond with empathy</a:t>
            </a:r>
            <a:endParaRPr lang="en-BE" dirty="0">
              <a:latin typeface="Arial"/>
              <a:cs typeface="Arial"/>
            </a:endParaRPr>
          </a:p>
        </p:txBody>
      </p:sp>
      <p:grpSp>
        <p:nvGrpSpPr>
          <p:cNvPr id="3" name="Group 2">
            <a:extLst>
              <a:ext uri="{FF2B5EF4-FFF2-40B4-BE49-F238E27FC236}">
                <a16:creationId xmlns:a16="http://schemas.microsoft.com/office/drawing/2014/main" id="{57ECFD97-0E2E-9613-0E20-E04930EED176}"/>
              </a:ext>
            </a:extLst>
          </p:cNvPr>
          <p:cNvGrpSpPr/>
          <p:nvPr/>
        </p:nvGrpSpPr>
        <p:grpSpPr>
          <a:xfrm>
            <a:off x="766434" y="1558065"/>
            <a:ext cx="1198113" cy="1251960"/>
            <a:chOff x="7345680" y="2484120"/>
            <a:chExt cx="904240" cy="944880"/>
          </a:xfrm>
        </p:grpSpPr>
        <p:sp>
          <p:nvSpPr>
            <p:cNvPr id="5" name="Oval 4">
              <a:extLst>
                <a:ext uri="{FF2B5EF4-FFF2-40B4-BE49-F238E27FC236}">
                  <a16:creationId xmlns:a16="http://schemas.microsoft.com/office/drawing/2014/main" id="{2DA90C9C-7B09-E5CC-105A-2CBFB59CB123}"/>
                </a:ext>
              </a:extLst>
            </p:cNvPr>
            <p:cNvSpPr/>
            <p:nvPr/>
          </p:nvSpPr>
          <p:spPr>
            <a:xfrm>
              <a:off x="7345680" y="2484120"/>
              <a:ext cx="904240" cy="944880"/>
            </a:xfrm>
            <a:prstGeom prst="ellipse">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6" name="L-Shape 5">
              <a:extLst>
                <a:ext uri="{FF2B5EF4-FFF2-40B4-BE49-F238E27FC236}">
                  <a16:creationId xmlns:a16="http://schemas.microsoft.com/office/drawing/2014/main" id="{BE274D9D-1DAD-4504-B025-2D692F2B706D}"/>
                </a:ext>
              </a:extLst>
            </p:cNvPr>
            <p:cNvSpPr/>
            <p:nvPr/>
          </p:nvSpPr>
          <p:spPr>
            <a:xfrm rot="18361091">
              <a:off x="7500809" y="2772426"/>
              <a:ext cx="630274" cy="320762"/>
            </a:xfrm>
            <a:prstGeom prst="corner">
              <a:avLst>
                <a:gd name="adj1" fmla="val 42208"/>
                <a:gd name="adj2" fmla="val 4335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nvGrpSpPr>
          <p:cNvPr id="7" name="Group 6">
            <a:extLst>
              <a:ext uri="{FF2B5EF4-FFF2-40B4-BE49-F238E27FC236}">
                <a16:creationId xmlns:a16="http://schemas.microsoft.com/office/drawing/2014/main" id="{05E8212E-32F2-5E59-2528-B2459F7DB434}"/>
              </a:ext>
            </a:extLst>
          </p:cNvPr>
          <p:cNvGrpSpPr/>
          <p:nvPr/>
        </p:nvGrpSpPr>
        <p:grpSpPr>
          <a:xfrm>
            <a:off x="6678693" y="1563078"/>
            <a:ext cx="1198113" cy="1251960"/>
            <a:chOff x="7090831" y="3731241"/>
            <a:chExt cx="904240" cy="944880"/>
          </a:xfrm>
        </p:grpSpPr>
        <p:sp>
          <p:nvSpPr>
            <p:cNvPr id="8" name="Oval 7">
              <a:extLst>
                <a:ext uri="{FF2B5EF4-FFF2-40B4-BE49-F238E27FC236}">
                  <a16:creationId xmlns:a16="http://schemas.microsoft.com/office/drawing/2014/main" id="{AD0BBD40-B9F5-6AE8-134C-A51D68FE512C}"/>
                </a:ext>
              </a:extLst>
            </p:cNvPr>
            <p:cNvSpPr/>
            <p:nvPr/>
          </p:nvSpPr>
          <p:spPr>
            <a:xfrm>
              <a:off x="7090831" y="3731241"/>
              <a:ext cx="904240" cy="944880"/>
            </a:xfrm>
            <a:prstGeom prst="ellipse">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9" name="Plus Sign 8">
              <a:extLst>
                <a:ext uri="{FF2B5EF4-FFF2-40B4-BE49-F238E27FC236}">
                  <a16:creationId xmlns:a16="http://schemas.microsoft.com/office/drawing/2014/main" id="{B5C92671-BBF2-59C1-DBE5-ADE48D519238}"/>
                </a:ext>
              </a:extLst>
            </p:cNvPr>
            <p:cNvSpPr/>
            <p:nvPr/>
          </p:nvSpPr>
          <p:spPr>
            <a:xfrm rot="2700000">
              <a:off x="7223315" y="3868494"/>
              <a:ext cx="655187" cy="670373"/>
            </a:xfrm>
            <a:prstGeom prst="mathPlus">
              <a:avLst>
                <a:gd name="adj1" fmla="val 2040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sp>
        <p:nvSpPr>
          <p:cNvPr id="10" name="TextBox 9">
            <a:extLst>
              <a:ext uri="{FF2B5EF4-FFF2-40B4-BE49-F238E27FC236}">
                <a16:creationId xmlns:a16="http://schemas.microsoft.com/office/drawing/2014/main" id="{52BC1387-DBFB-9A6F-237F-89417FA31B81}"/>
              </a:ext>
            </a:extLst>
          </p:cNvPr>
          <p:cNvSpPr txBox="1"/>
          <p:nvPr/>
        </p:nvSpPr>
        <p:spPr>
          <a:xfrm>
            <a:off x="1216026" y="2184045"/>
            <a:ext cx="4904057" cy="2939266"/>
          </a:xfrm>
          <a:prstGeom prst="rect">
            <a:avLst/>
          </a:prstGeom>
          <a:noFill/>
        </p:spPr>
        <p:txBody>
          <a:bodyPr wrap="square" lIns="91440" tIns="45720" rIns="91440" bIns="45720" anchor="t">
            <a:spAutoFit/>
          </a:bodyPr>
          <a:lstStyle/>
          <a:p>
            <a:pPr>
              <a:spcAft>
                <a:spcPts val="600"/>
              </a:spcAft>
            </a:pPr>
            <a:r>
              <a:rPr lang="en-GB" sz="2000" b="1" dirty="0">
                <a:latin typeface="Arial" panose="020B0604020202020204" pitchFamily="34" charset="0"/>
                <a:cs typeface="Arial" panose="020B0604020202020204" pitchFamily="34" charset="0"/>
              </a:rPr>
              <a:t>DO</a:t>
            </a:r>
          </a:p>
          <a:p>
            <a:pPr marL="342900" indent="-342900">
              <a:buFont typeface="Arial" panose="020B0604020202020204" pitchFamily="34" charset="0"/>
              <a:buChar char="•"/>
            </a:pPr>
            <a:r>
              <a:rPr lang="en-US" sz="2000" dirty="0">
                <a:latin typeface="Arial"/>
                <a:cs typeface="Arial"/>
              </a:rPr>
              <a:t>Be flexible and patient, give the child the time they need. Leave room and be comfortable with silence</a:t>
            </a:r>
          </a:p>
          <a:p>
            <a:pPr marL="342900" indent="-342900">
              <a:buFont typeface="Arial" panose="020B0604020202020204" pitchFamily="34" charset="0"/>
              <a:buChar char="•"/>
            </a:pPr>
            <a:r>
              <a:rPr lang="en-US" sz="2000" dirty="0">
                <a:latin typeface="Arial"/>
                <a:cs typeface="Arial"/>
              </a:rPr>
              <a:t>Support the child to not feel guilty. We cannot decide how we feel, but we can decide what to do with it</a:t>
            </a:r>
          </a:p>
          <a:p>
            <a:pPr marL="342900" indent="-342900">
              <a:buFont typeface="Arial" panose="020B0604020202020204" pitchFamily="34" charset="0"/>
              <a:buChar char="•"/>
            </a:pPr>
            <a:r>
              <a:rPr lang="en-US" sz="2000" dirty="0">
                <a:latin typeface="Arial" panose="020B0604020202020204" pitchFamily="34" charset="0"/>
                <a:cs typeface="Arial" panose="020B0604020202020204" pitchFamily="34" charset="0"/>
              </a:rPr>
              <a:t>Thank the child for trusting you and for sharing his/her emotional experience.</a:t>
            </a:r>
          </a:p>
        </p:txBody>
      </p:sp>
      <p:sp>
        <p:nvSpPr>
          <p:cNvPr id="11" name="TextBox 10">
            <a:extLst>
              <a:ext uri="{FF2B5EF4-FFF2-40B4-BE49-F238E27FC236}">
                <a16:creationId xmlns:a16="http://schemas.microsoft.com/office/drawing/2014/main" id="{0DC229E7-CB6C-0682-494D-CD83AFF6E5DE}"/>
              </a:ext>
            </a:extLst>
          </p:cNvPr>
          <p:cNvSpPr txBox="1"/>
          <p:nvPr/>
        </p:nvSpPr>
        <p:spPr>
          <a:xfrm>
            <a:off x="7204424" y="2075353"/>
            <a:ext cx="4087690" cy="2015936"/>
          </a:xfrm>
          <a:prstGeom prst="rect">
            <a:avLst/>
          </a:prstGeom>
          <a:noFill/>
        </p:spPr>
        <p:txBody>
          <a:bodyPr wrap="square" lIns="91440" tIns="45720" rIns="91440" bIns="45720" anchor="t">
            <a:spAutoFit/>
          </a:bodyPr>
          <a:lstStyle/>
          <a:p>
            <a:pPr>
              <a:spcAft>
                <a:spcPts val="600"/>
              </a:spcAft>
            </a:pPr>
            <a:r>
              <a:rPr lang="en-GB" sz="2000" b="1" dirty="0">
                <a:latin typeface="Arial" panose="020B0604020202020204" pitchFamily="34" charset="0"/>
                <a:cs typeface="Arial" panose="020B0604020202020204" pitchFamily="34" charset="0"/>
              </a:rPr>
              <a:t>DON’T</a:t>
            </a:r>
          </a:p>
          <a:p>
            <a:endParaRPr lang="en-US" sz="2000" dirty="0">
              <a:latin typeface="Arial" panose="020B0604020202020204" pitchFamily="34" charset="0"/>
              <a:cs typeface="Arial" panose="020B0604020202020204" pitchFamily="34" charset="0"/>
            </a:endParaRPr>
          </a:p>
          <a:p>
            <a:pPr marL="342900" indent="-342900">
              <a:buFont typeface="Arial" panose="020B0604020202020204" pitchFamily="34" charset="0"/>
              <a:buChar char="•"/>
            </a:pPr>
            <a:r>
              <a:rPr lang="en-US" sz="2000" dirty="0">
                <a:latin typeface="Arial" panose="020B0604020202020204" pitchFamily="34" charset="0"/>
                <a:cs typeface="Arial" panose="020B0604020202020204" pitchFamily="34" charset="0"/>
              </a:rPr>
              <a:t>Blame the child </a:t>
            </a:r>
          </a:p>
          <a:p>
            <a:pPr marL="342900" indent="-342900">
              <a:buFont typeface="Arial" panose="020B0604020202020204" pitchFamily="34" charset="0"/>
              <a:buChar char="•"/>
            </a:pPr>
            <a:r>
              <a:rPr lang="en-US" sz="2000" dirty="0">
                <a:latin typeface="Arial" panose="020B0604020202020204" pitchFamily="34" charset="0"/>
                <a:cs typeface="Arial" panose="020B0604020202020204" pitchFamily="34" charset="0"/>
              </a:rPr>
              <a:t>Ask them to talk to someone else about their experience</a:t>
            </a:r>
          </a:p>
          <a:p>
            <a:pPr marL="342900" indent="-342900">
              <a:buFont typeface="Arial" panose="020B0604020202020204" pitchFamily="34" charset="0"/>
              <a:buChar char="•"/>
            </a:pPr>
            <a:r>
              <a:rPr lang="en-US" sz="2000" dirty="0">
                <a:latin typeface="Arial"/>
                <a:cs typeface="Arial"/>
              </a:rPr>
              <a:t>Act busy or uninterested </a:t>
            </a:r>
            <a:endParaRPr lang="en-US"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55472272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8">
            <a:extLst>
              <a:ext uri="{FF2B5EF4-FFF2-40B4-BE49-F238E27FC236}">
                <a16:creationId xmlns:a16="http://schemas.microsoft.com/office/drawing/2014/main" id="{4DFF900C-A03E-EAA9-7EC5-FD658E4F999D}"/>
              </a:ext>
            </a:extLst>
          </p:cNvPr>
          <p:cNvGrpSpPr/>
          <p:nvPr/>
        </p:nvGrpSpPr>
        <p:grpSpPr>
          <a:xfrm>
            <a:off x="3882700" y="1773889"/>
            <a:ext cx="4294234" cy="4294230"/>
            <a:chOff x="3642502" y="1428918"/>
            <a:chExt cx="1478150" cy="1478149"/>
          </a:xfrm>
        </p:grpSpPr>
        <p:sp>
          <p:nvSpPr>
            <p:cNvPr id="10" name="Oval 9">
              <a:extLst>
                <a:ext uri="{FF2B5EF4-FFF2-40B4-BE49-F238E27FC236}">
                  <a16:creationId xmlns:a16="http://schemas.microsoft.com/office/drawing/2014/main" id="{3DA11441-D9E2-C9CF-5E11-2013D2A515F3}"/>
                </a:ext>
              </a:extLst>
            </p:cNvPr>
            <p:cNvSpPr/>
            <p:nvPr/>
          </p:nvSpPr>
          <p:spPr>
            <a:xfrm>
              <a:off x="3642502" y="1428918"/>
              <a:ext cx="1478150" cy="1478149"/>
            </a:xfrm>
            <a:prstGeom prst="ellipse">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1" name="Group 10">
              <a:extLst>
                <a:ext uri="{FF2B5EF4-FFF2-40B4-BE49-F238E27FC236}">
                  <a16:creationId xmlns:a16="http://schemas.microsoft.com/office/drawing/2014/main" id="{B87EFAAD-845C-5539-E790-C8FE2236430A}"/>
                </a:ext>
              </a:extLst>
            </p:cNvPr>
            <p:cNvGrpSpPr/>
            <p:nvPr/>
          </p:nvGrpSpPr>
          <p:grpSpPr>
            <a:xfrm>
              <a:off x="4186117" y="1733508"/>
              <a:ext cx="390921" cy="868968"/>
              <a:chOff x="4322068" y="1943327"/>
              <a:chExt cx="254533" cy="565794"/>
            </a:xfrm>
            <a:solidFill>
              <a:schemeClr val="bg1"/>
            </a:solidFill>
          </p:grpSpPr>
          <p:sp>
            <p:nvSpPr>
              <p:cNvPr id="12" name="Round Same Side Corner Rectangle 21">
                <a:extLst>
                  <a:ext uri="{FF2B5EF4-FFF2-40B4-BE49-F238E27FC236}">
                    <a16:creationId xmlns:a16="http://schemas.microsoft.com/office/drawing/2014/main" id="{2139C426-DBAD-CDB7-B6A4-1FEFEFA70EBE}"/>
                  </a:ext>
                </a:extLst>
              </p:cNvPr>
              <p:cNvSpPr/>
              <p:nvPr/>
            </p:nvSpPr>
            <p:spPr>
              <a:xfrm>
                <a:off x="4323935" y="2241576"/>
                <a:ext cx="251673" cy="267545"/>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3" name="Oval 12">
                <a:extLst>
                  <a:ext uri="{FF2B5EF4-FFF2-40B4-BE49-F238E27FC236}">
                    <a16:creationId xmlns:a16="http://schemas.microsoft.com/office/drawing/2014/main" id="{B07B3686-8C54-2249-A5E8-29349C49FCA4}"/>
                  </a:ext>
                </a:extLst>
              </p:cNvPr>
              <p:cNvSpPr/>
              <p:nvPr/>
            </p:nvSpPr>
            <p:spPr>
              <a:xfrm>
                <a:off x="4322068" y="1943327"/>
                <a:ext cx="254533" cy="25453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sp>
        <p:nvSpPr>
          <p:cNvPr id="2" name="Title 1">
            <a:extLst>
              <a:ext uri="{FF2B5EF4-FFF2-40B4-BE49-F238E27FC236}">
                <a16:creationId xmlns:a16="http://schemas.microsoft.com/office/drawing/2014/main" id="{D1F66BA7-2330-A6AC-EF27-9219096B0D67}"/>
              </a:ext>
            </a:extLst>
          </p:cNvPr>
          <p:cNvSpPr>
            <a:spLocks noGrp="1"/>
          </p:cNvSpPr>
          <p:nvPr>
            <p:ph type="title"/>
          </p:nvPr>
        </p:nvSpPr>
        <p:spPr/>
        <p:txBody>
          <a:bodyPr/>
          <a:lstStyle/>
          <a:p>
            <a:r>
              <a:rPr lang="en-GB" dirty="0">
                <a:latin typeface="Arial"/>
                <a:cs typeface="Arial"/>
              </a:rPr>
              <a:t>MHPSS skills: Child-</a:t>
            </a:r>
            <a:r>
              <a:rPr lang="en-GB" dirty="0" err="1">
                <a:latin typeface="Arial"/>
                <a:cs typeface="Arial"/>
              </a:rPr>
              <a:t>centered</a:t>
            </a:r>
            <a:r>
              <a:rPr lang="en-GB" dirty="0">
                <a:latin typeface="Arial"/>
                <a:cs typeface="Arial"/>
              </a:rPr>
              <a:t> attitude</a:t>
            </a:r>
            <a:endParaRPr lang="en-BE" dirty="0">
              <a:latin typeface="Arial"/>
              <a:cs typeface="Arial"/>
            </a:endParaRPr>
          </a:p>
        </p:txBody>
      </p:sp>
      <p:sp>
        <p:nvSpPr>
          <p:cNvPr id="14" name="Oval 13">
            <a:extLst>
              <a:ext uri="{FF2B5EF4-FFF2-40B4-BE49-F238E27FC236}">
                <a16:creationId xmlns:a16="http://schemas.microsoft.com/office/drawing/2014/main" id="{DE3809D5-4E22-A8D7-1083-716FEA615E86}"/>
              </a:ext>
            </a:extLst>
          </p:cNvPr>
          <p:cNvSpPr/>
          <p:nvPr/>
        </p:nvSpPr>
        <p:spPr>
          <a:xfrm>
            <a:off x="2184015" y="2678923"/>
            <a:ext cx="2244829" cy="2244829"/>
          </a:xfrm>
          <a:prstGeom prst="ellipse">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Oval 14">
            <a:extLst>
              <a:ext uri="{FF2B5EF4-FFF2-40B4-BE49-F238E27FC236}">
                <a16:creationId xmlns:a16="http://schemas.microsoft.com/office/drawing/2014/main" id="{380926B3-9B6D-BB59-2197-83A23F0E6B46}"/>
              </a:ext>
            </a:extLst>
          </p:cNvPr>
          <p:cNvSpPr/>
          <p:nvPr/>
        </p:nvSpPr>
        <p:spPr>
          <a:xfrm>
            <a:off x="7296582" y="1159307"/>
            <a:ext cx="2244829" cy="2244829"/>
          </a:xfrm>
          <a:prstGeom prst="ellipse">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Oval 15">
            <a:extLst>
              <a:ext uri="{FF2B5EF4-FFF2-40B4-BE49-F238E27FC236}">
                <a16:creationId xmlns:a16="http://schemas.microsoft.com/office/drawing/2014/main" id="{AC829FA3-15E3-4732-AF51-4EB8B0B347C2}"/>
              </a:ext>
            </a:extLst>
          </p:cNvPr>
          <p:cNvSpPr/>
          <p:nvPr/>
        </p:nvSpPr>
        <p:spPr>
          <a:xfrm>
            <a:off x="7391271" y="4242937"/>
            <a:ext cx="2244829" cy="2244829"/>
          </a:xfrm>
          <a:prstGeom prst="ellipse">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extBox 5">
            <a:extLst>
              <a:ext uri="{FF2B5EF4-FFF2-40B4-BE49-F238E27FC236}">
                <a16:creationId xmlns:a16="http://schemas.microsoft.com/office/drawing/2014/main" id="{9D5726A8-09E8-D82F-CFD2-F8239730A9E9}"/>
              </a:ext>
            </a:extLst>
          </p:cNvPr>
          <p:cNvSpPr txBox="1"/>
          <p:nvPr/>
        </p:nvSpPr>
        <p:spPr>
          <a:xfrm>
            <a:off x="1904843" y="3030379"/>
            <a:ext cx="2776528" cy="1631216"/>
          </a:xfrm>
          <a:prstGeom prst="rect">
            <a:avLst/>
          </a:prstGeom>
          <a:noFill/>
        </p:spPr>
        <p:txBody>
          <a:bodyPr wrap="square" rtlCol="0">
            <a:spAutoFit/>
          </a:bodyPr>
          <a:lstStyle/>
          <a:p>
            <a:pPr algn="ctr"/>
            <a:r>
              <a:rPr lang="en-GB" sz="2000" dirty="0">
                <a:latin typeface="Arial" panose="020B0604020202020204" pitchFamily="34" charset="0"/>
                <a:cs typeface="Arial" panose="020B0604020202020204" pitchFamily="34" charset="0"/>
              </a:rPr>
              <a:t>Show respect, acceptance, acknowledge strengths and resources</a:t>
            </a:r>
            <a:endParaRPr lang="en-BE" sz="2000" dirty="0">
              <a:latin typeface="Arial" panose="020B0604020202020204" pitchFamily="34" charset="0"/>
              <a:cs typeface="Arial" panose="020B0604020202020204" pitchFamily="34" charset="0"/>
            </a:endParaRPr>
          </a:p>
        </p:txBody>
      </p:sp>
      <p:sp>
        <p:nvSpPr>
          <p:cNvPr id="7" name="TextBox 6">
            <a:extLst>
              <a:ext uri="{FF2B5EF4-FFF2-40B4-BE49-F238E27FC236}">
                <a16:creationId xmlns:a16="http://schemas.microsoft.com/office/drawing/2014/main" id="{9B4CF1C8-900C-BC2D-4E46-411992B586C8}"/>
              </a:ext>
            </a:extLst>
          </p:cNvPr>
          <p:cNvSpPr txBox="1"/>
          <p:nvPr/>
        </p:nvSpPr>
        <p:spPr>
          <a:xfrm>
            <a:off x="7391271" y="1773889"/>
            <a:ext cx="1996377" cy="1015663"/>
          </a:xfrm>
          <a:prstGeom prst="rect">
            <a:avLst/>
          </a:prstGeom>
          <a:noFill/>
        </p:spPr>
        <p:txBody>
          <a:bodyPr wrap="square" rtlCol="0">
            <a:spAutoFit/>
          </a:bodyPr>
          <a:lstStyle/>
          <a:p>
            <a:pPr algn="ctr"/>
            <a:r>
              <a:rPr lang="en-GB" sz="2000" dirty="0">
                <a:latin typeface="Arial" panose="020B0604020202020204" pitchFamily="34" charset="0"/>
                <a:cs typeface="Arial" panose="020B0604020202020204" pitchFamily="34" charset="0"/>
              </a:rPr>
              <a:t>Be present (so that the child is not alone)</a:t>
            </a:r>
            <a:endParaRPr lang="en-BE" sz="2000" dirty="0">
              <a:latin typeface="Arial" panose="020B0604020202020204" pitchFamily="34" charset="0"/>
              <a:cs typeface="Arial" panose="020B0604020202020204" pitchFamily="34" charset="0"/>
            </a:endParaRPr>
          </a:p>
        </p:txBody>
      </p:sp>
      <p:sp>
        <p:nvSpPr>
          <p:cNvPr id="8" name="TextBox 7">
            <a:extLst>
              <a:ext uri="{FF2B5EF4-FFF2-40B4-BE49-F238E27FC236}">
                <a16:creationId xmlns:a16="http://schemas.microsoft.com/office/drawing/2014/main" id="{9FC5682D-147C-8528-38D5-B5268F412087}"/>
              </a:ext>
            </a:extLst>
          </p:cNvPr>
          <p:cNvSpPr txBox="1"/>
          <p:nvPr/>
        </p:nvSpPr>
        <p:spPr>
          <a:xfrm>
            <a:off x="7391271" y="5011408"/>
            <a:ext cx="2244829" cy="707886"/>
          </a:xfrm>
          <a:prstGeom prst="rect">
            <a:avLst/>
          </a:prstGeom>
          <a:noFill/>
        </p:spPr>
        <p:txBody>
          <a:bodyPr wrap="square" rtlCol="0">
            <a:spAutoFit/>
          </a:bodyPr>
          <a:lstStyle/>
          <a:p>
            <a:pPr algn="ctr"/>
            <a:r>
              <a:rPr lang="en-GB" sz="2000" dirty="0">
                <a:latin typeface="Arial" panose="020B0604020202020204" pitchFamily="34" charset="0"/>
                <a:cs typeface="Arial" panose="020B0604020202020204" pitchFamily="34" charset="0"/>
              </a:rPr>
              <a:t>Be real and honest</a:t>
            </a:r>
            <a:endParaRPr lang="en-BE"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84333456"/>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F66BA7-2330-A6AC-EF27-9219096B0D67}"/>
              </a:ext>
            </a:extLst>
          </p:cNvPr>
          <p:cNvSpPr>
            <a:spLocks noGrp="1"/>
          </p:cNvSpPr>
          <p:nvPr>
            <p:ph type="title"/>
          </p:nvPr>
        </p:nvSpPr>
        <p:spPr/>
        <p:txBody>
          <a:bodyPr/>
          <a:lstStyle/>
          <a:p>
            <a:r>
              <a:rPr lang="en-GB" dirty="0">
                <a:latin typeface="Arial"/>
                <a:cs typeface="Arial"/>
              </a:rPr>
              <a:t>MHPSS skills: Child-</a:t>
            </a:r>
            <a:r>
              <a:rPr lang="en-GB" dirty="0" err="1">
                <a:latin typeface="Arial"/>
                <a:cs typeface="Arial"/>
              </a:rPr>
              <a:t>centered</a:t>
            </a:r>
            <a:r>
              <a:rPr lang="en-GB" dirty="0">
                <a:latin typeface="Arial"/>
                <a:cs typeface="Arial"/>
              </a:rPr>
              <a:t> attitude</a:t>
            </a:r>
            <a:endParaRPr lang="en-BE" dirty="0">
              <a:latin typeface="Arial"/>
              <a:cs typeface="Arial"/>
            </a:endParaRPr>
          </a:p>
        </p:txBody>
      </p:sp>
      <p:grpSp>
        <p:nvGrpSpPr>
          <p:cNvPr id="6" name="Group 5">
            <a:extLst>
              <a:ext uri="{FF2B5EF4-FFF2-40B4-BE49-F238E27FC236}">
                <a16:creationId xmlns:a16="http://schemas.microsoft.com/office/drawing/2014/main" id="{C67F4B29-B4CD-31ED-F6C0-EBCA2953F82C}"/>
              </a:ext>
            </a:extLst>
          </p:cNvPr>
          <p:cNvGrpSpPr/>
          <p:nvPr/>
        </p:nvGrpSpPr>
        <p:grpSpPr>
          <a:xfrm>
            <a:off x="10228983" y="337468"/>
            <a:ext cx="1587872" cy="1368854"/>
            <a:chOff x="10228983" y="337468"/>
            <a:chExt cx="1587872" cy="1368854"/>
          </a:xfrm>
        </p:grpSpPr>
        <p:sp>
          <p:nvSpPr>
            <p:cNvPr id="7" name="Hexagon 6">
              <a:extLst>
                <a:ext uri="{FF2B5EF4-FFF2-40B4-BE49-F238E27FC236}">
                  <a16:creationId xmlns:a16="http://schemas.microsoft.com/office/drawing/2014/main" id="{4CA2275A-770F-F299-CC81-AAAF828AFA12}"/>
                </a:ext>
              </a:extLst>
            </p:cNvPr>
            <p:cNvSpPr/>
            <p:nvPr/>
          </p:nvSpPr>
          <p:spPr>
            <a:xfrm rot="1782986">
              <a:off x="10228983" y="337468"/>
              <a:ext cx="1587872" cy="1368854"/>
            </a:xfrm>
            <a:prstGeom prst="hexagon">
              <a:avLst>
                <a:gd name="adj" fmla="val 28965"/>
                <a:gd name="vf" fmla="val 115470"/>
              </a:avLst>
            </a:prstGeom>
            <a:solidFill>
              <a:schemeClr val="bg1"/>
            </a:solidFill>
            <a:ln>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nvGrpSpPr>
            <p:cNvPr id="8" name="Group 7">
              <a:extLst>
                <a:ext uri="{FF2B5EF4-FFF2-40B4-BE49-F238E27FC236}">
                  <a16:creationId xmlns:a16="http://schemas.microsoft.com/office/drawing/2014/main" id="{A7278244-A639-F278-C67E-B75465A679E7}"/>
                </a:ext>
              </a:extLst>
            </p:cNvPr>
            <p:cNvGrpSpPr/>
            <p:nvPr/>
          </p:nvGrpSpPr>
          <p:grpSpPr>
            <a:xfrm>
              <a:off x="10621771" y="762700"/>
              <a:ext cx="562136" cy="634675"/>
              <a:chOff x="760175" y="830142"/>
              <a:chExt cx="867619" cy="979579"/>
            </a:xfrm>
          </p:grpSpPr>
          <p:sp>
            <p:nvSpPr>
              <p:cNvPr id="22" name="Rectangle 21">
                <a:extLst>
                  <a:ext uri="{FF2B5EF4-FFF2-40B4-BE49-F238E27FC236}">
                    <a16:creationId xmlns:a16="http://schemas.microsoft.com/office/drawing/2014/main" id="{1DCE99B2-FCD1-8D91-77A6-DFE5F8327D51}"/>
                  </a:ext>
                </a:extLst>
              </p:cNvPr>
              <p:cNvSpPr/>
              <p:nvPr/>
            </p:nvSpPr>
            <p:spPr>
              <a:xfrm>
                <a:off x="864636" y="830142"/>
                <a:ext cx="763158" cy="979577"/>
              </a:xfrm>
              <a:prstGeom prst="rec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b="1" dirty="0">
                    <a:latin typeface="Arial" panose="020B0604020202020204" pitchFamily="34" charset="0"/>
                    <a:cs typeface="Arial" panose="020B0604020202020204" pitchFamily="34" charset="0"/>
                  </a:rPr>
                  <a:t>66</a:t>
                </a:r>
              </a:p>
            </p:txBody>
          </p:sp>
          <p:sp>
            <p:nvSpPr>
              <p:cNvPr id="23" name="Rectangle 22">
                <a:extLst>
                  <a:ext uri="{FF2B5EF4-FFF2-40B4-BE49-F238E27FC236}">
                    <a16:creationId xmlns:a16="http://schemas.microsoft.com/office/drawing/2014/main" id="{33FECF20-BE8D-D6B7-9000-3545B3843A85}"/>
                  </a:ext>
                </a:extLst>
              </p:cNvPr>
              <p:cNvSpPr/>
              <p:nvPr/>
            </p:nvSpPr>
            <p:spPr>
              <a:xfrm>
                <a:off x="760175" y="830144"/>
                <a:ext cx="149292" cy="979577"/>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nvGrpSpPr>
            <p:cNvPr id="19" name="Group 18">
              <a:extLst>
                <a:ext uri="{FF2B5EF4-FFF2-40B4-BE49-F238E27FC236}">
                  <a16:creationId xmlns:a16="http://schemas.microsoft.com/office/drawing/2014/main" id="{C0054A1A-195D-6562-6559-CD87104889DB}"/>
                </a:ext>
              </a:extLst>
            </p:cNvPr>
            <p:cNvGrpSpPr/>
            <p:nvPr/>
          </p:nvGrpSpPr>
          <p:grpSpPr>
            <a:xfrm>
              <a:off x="11325415" y="762701"/>
              <a:ext cx="182192" cy="634674"/>
              <a:chOff x="2121762" y="2323619"/>
              <a:chExt cx="200378" cy="825210"/>
            </a:xfrm>
          </p:grpSpPr>
          <p:sp>
            <p:nvSpPr>
              <p:cNvPr id="20" name="Isosceles Triangle 19">
                <a:extLst>
                  <a:ext uri="{FF2B5EF4-FFF2-40B4-BE49-F238E27FC236}">
                    <a16:creationId xmlns:a16="http://schemas.microsoft.com/office/drawing/2014/main" id="{6BC63BFB-9AB6-595B-27DA-A224700B3BA9}"/>
                  </a:ext>
                </a:extLst>
              </p:cNvPr>
              <p:cNvSpPr/>
              <p:nvPr/>
            </p:nvSpPr>
            <p:spPr>
              <a:xfrm>
                <a:off x="2121763" y="2323619"/>
                <a:ext cx="200377" cy="172739"/>
              </a:xfrm>
              <a:prstGeom prst="triangle">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21" name="Rectangle 20">
                <a:extLst>
                  <a:ext uri="{FF2B5EF4-FFF2-40B4-BE49-F238E27FC236}">
                    <a16:creationId xmlns:a16="http://schemas.microsoft.com/office/drawing/2014/main" id="{1359FE6E-40FB-F325-94D1-87EE0D46D43C}"/>
                  </a:ext>
                </a:extLst>
              </p:cNvPr>
              <p:cNvSpPr/>
              <p:nvPr/>
            </p:nvSpPr>
            <p:spPr>
              <a:xfrm>
                <a:off x="2121762" y="2496169"/>
                <a:ext cx="200377" cy="652660"/>
              </a:xfrm>
              <a:prstGeom prst="rec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grpSp>
        <p:nvGrpSpPr>
          <p:cNvPr id="45" name="Group 44">
            <a:extLst>
              <a:ext uri="{FF2B5EF4-FFF2-40B4-BE49-F238E27FC236}">
                <a16:creationId xmlns:a16="http://schemas.microsoft.com/office/drawing/2014/main" id="{999B9481-776B-9D36-D3C2-4AC441D8EBC4}"/>
              </a:ext>
            </a:extLst>
          </p:cNvPr>
          <p:cNvGrpSpPr/>
          <p:nvPr/>
        </p:nvGrpSpPr>
        <p:grpSpPr>
          <a:xfrm>
            <a:off x="4427099" y="2288509"/>
            <a:ext cx="3093110" cy="3093107"/>
            <a:chOff x="3642502" y="1428918"/>
            <a:chExt cx="1478150" cy="1478149"/>
          </a:xfrm>
        </p:grpSpPr>
        <p:sp>
          <p:nvSpPr>
            <p:cNvPr id="46" name="Oval 45">
              <a:extLst>
                <a:ext uri="{FF2B5EF4-FFF2-40B4-BE49-F238E27FC236}">
                  <a16:creationId xmlns:a16="http://schemas.microsoft.com/office/drawing/2014/main" id="{087D1CF6-BA7A-EBBC-29FD-6EC7E825B49C}"/>
                </a:ext>
              </a:extLst>
            </p:cNvPr>
            <p:cNvSpPr/>
            <p:nvPr/>
          </p:nvSpPr>
          <p:spPr>
            <a:xfrm>
              <a:off x="3642502" y="1428918"/>
              <a:ext cx="1478150" cy="1478149"/>
            </a:xfrm>
            <a:prstGeom prst="ellipse">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7" name="Group 46">
              <a:extLst>
                <a:ext uri="{FF2B5EF4-FFF2-40B4-BE49-F238E27FC236}">
                  <a16:creationId xmlns:a16="http://schemas.microsoft.com/office/drawing/2014/main" id="{BF8A1AFC-67A3-5B7C-9033-72FF33ED9CB2}"/>
                </a:ext>
              </a:extLst>
            </p:cNvPr>
            <p:cNvGrpSpPr/>
            <p:nvPr/>
          </p:nvGrpSpPr>
          <p:grpSpPr>
            <a:xfrm>
              <a:off x="4186117" y="1733508"/>
              <a:ext cx="390921" cy="868968"/>
              <a:chOff x="4322068" y="1943327"/>
              <a:chExt cx="254533" cy="565794"/>
            </a:xfrm>
            <a:solidFill>
              <a:schemeClr val="bg1"/>
            </a:solidFill>
          </p:grpSpPr>
          <p:sp>
            <p:nvSpPr>
              <p:cNvPr id="48" name="Round Same Side Corner Rectangle 21">
                <a:extLst>
                  <a:ext uri="{FF2B5EF4-FFF2-40B4-BE49-F238E27FC236}">
                    <a16:creationId xmlns:a16="http://schemas.microsoft.com/office/drawing/2014/main" id="{C37512CC-4D3E-5F62-690C-C48A0B621912}"/>
                  </a:ext>
                </a:extLst>
              </p:cNvPr>
              <p:cNvSpPr/>
              <p:nvPr/>
            </p:nvSpPr>
            <p:spPr>
              <a:xfrm>
                <a:off x="4323935" y="2241576"/>
                <a:ext cx="251673" cy="267545"/>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49" name="Oval 48">
                <a:extLst>
                  <a:ext uri="{FF2B5EF4-FFF2-40B4-BE49-F238E27FC236}">
                    <a16:creationId xmlns:a16="http://schemas.microsoft.com/office/drawing/2014/main" id="{4CB6BC68-3609-7AFE-3F6C-AA251959481B}"/>
                  </a:ext>
                </a:extLst>
              </p:cNvPr>
              <p:cNvSpPr/>
              <p:nvPr/>
            </p:nvSpPr>
            <p:spPr>
              <a:xfrm>
                <a:off x="4322068" y="1943327"/>
                <a:ext cx="254533" cy="25453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sp>
        <p:nvSpPr>
          <p:cNvPr id="50" name="Oval 49">
            <a:extLst>
              <a:ext uri="{FF2B5EF4-FFF2-40B4-BE49-F238E27FC236}">
                <a16:creationId xmlns:a16="http://schemas.microsoft.com/office/drawing/2014/main" id="{FB9658A1-C97A-A221-F8A5-235084B83D79}"/>
              </a:ext>
            </a:extLst>
          </p:cNvPr>
          <p:cNvSpPr/>
          <p:nvPr/>
        </p:nvSpPr>
        <p:spPr>
          <a:xfrm>
            <a:off x="3375506" y="3042220"/>
            <a:ext cx="1525019" cy="1525019"/>
          </a:xfrm>
          <a:prstGeom prst="ellipse">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1" name="Oval 50">
            <a:extLst>
              <a:ext uri="{FF2B5EF4-FFF2-40B4-BE49-F238E27FC236}">
                <a16:creationId xmlns:a16="http://schemas.microsoft.com/office/drawing/2014/main" id="{253B1BA4-6064-783B-CE8E-621A4B2EF909}"/>
              </a:ext>
            </a:extLst>
          </p:cNvPr>
          <p:cNvSpPr/>
          <p:nvPr/>
        </p:nvSpPr>
        <p:spPr>
          <a:xfrm>
            <a:off x="6454116" y="1671600"/>
            <a:ext cx="1525019" cy="1525019"/>
          </a:xfrm>
          <a:prstGeom prst="ellipse">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2" name="Oval 51">
            <a:extLst>
              <a:ext uri="{FF2B5EF4-FFF2-40B4-BE49-F238E27FC236}">
                <a16:creationId xmlns:a16="http://schemas.microsoft.com/office/drawing/2014/main" id="{37AABD43-CD7C-C49F-8FEF-A9DB32FA15F1}"/>
              </a:ext>
            </a:extLst>
          </p:cNvPr>
          <p:cNvSpPr/>
          <p:nvPr/>
        </p:nvSpPr>
        <p:spPr>
          <a:xfrm>
            <a:off x="6738871" y="4368697"/>
            <a:ext cx="1525019" cy="1525019"/>
          </a:xfrm>
          <a:prstGeom prst="ellipse">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7" name="Rectangle 56">
            <a:extLst>
              <a:ext uri="{FF2B5EF4-FFF2-40B4-BE49-F238E27FC236}">
                <a16:creationId xmlns:a16="http://schemas.microsoft.com/office/drawing/2014/main" id="{CDC652E1-D722-DF92-1DE8-B5E27DA509D6}"/>
              </a:ext>
            </a:extLst>
          </p:cNvPr>
          <p:cNvSpPr/>
          <p:nvPr/>
        </p:nvSpPr>
        <p:spPr>
          <a:xfrm>
            <a:off x="7077177" y="2062298"/>
            <a:ext cx="2901048" cy="743622"/>
          </a:xfrm>
          <a:prstGeom prst="rect">
            <a:avLst/>
          </a:prstGeom>
          <a:solidFill>
            <a:schemeClr val="bg1"/>
          </a:solidFill>
          <a:ln>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8" name="Rectangle 57">
            <a:extLst>
              <a:ext uri="{FF2B5EF4-FFF2-40B4-BE49-F238E27FC236}">
                <a16:creationId xmlns:a16="http://schemas.microsoft.com/office/drawing/2014/main" id="{B2920D89-B042-7B19-28F9-775F7880A5B9}"/>
              </a:ext>
            </a:extLst>
          </p:cNvPr>
          <p:cNvSpPr/>
          <p:nvPr/>
        </p:nvSpPr>
        <p:spPr>
          <a:xfrm>
            <a:off x="7377605" y="4744244"/>
            <a:ext cx="2901048" cy="743622"/>
          </a:xfrm>
          <a:prstGeom prst="rect">
            <a:avLst/>
          </a:prstGeom>
          <a:solidFill>
            <a:schemeClr val="bg1"/>
          </a:solidFill>
          <a:ln>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9" name="Rectangle 58">
            <a:extLst>
              <a:ext uri="{FF2B5EF4-FFF2-40B4-BE49-F238E27FC236}">
                <a16:creationId xmlns:a16="http://schemas.microsoft.com/office/drawing/2014/main" id="{E1F6477C-D8FC-870F-FE1A-328CA951E5B4}"/>
              </a:ext>
            </a:extLst>
          </p:cNvPr>
          <p:cNvSpPr/>
          <p:nvPr/>
        </p:nvSpPr>
        <p:spPr>
          <a:xfrm>
            <a:off x="1344717" y="3463251"/>
            <a:ext cx="2901048" cy="743622"/>
          </a:xfrm>
          <a:prstGeom prst="rect">
            <a:avLst/>
          </a:prstGeom>
          <a:solidFill>
            <a:schemeClr val="bg1"/>
          </a:solidFill>
          <a:ln>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998379635"/>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Speech Bubble: Rectangle with Corners Rounded 16">
            <a:extLst>
              <a:ext uri="{FF2B5EF4-FFF2-40B4-BE49-F238E27FC236}">
                <a16:creationId xmlns:a16="http://schemas.microsoft.com/office/drawing/2014/main" id="{994D1815-5DBD-0F41-CDC9-8C9906A8B822}"/>
              </a:ext>
            </a:extLst>
          </p:cNvPr>
          <p:cNvSpPr/>
          <p:nvPr/>
        </p:nvSpPr>
        <p:spPr>
          <a:xfrm>
            <a:off x="8973215" y="1996817"/>
            <a:ext cx="1814286" cy="1432183"/>
          </a:xfrm>
          <a:prstGeom prst="wedgeRoundRectCallou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Speech Bubble: Rectangle with Corners Rounded 2">
            <a:extLst>
              <a:ext uri="{FF2B5EF4-FFF2-40B4-BE49-F238E27FC236}">
                <a16:creationId xmlns:a16="http://schemas.microsoft.com/office/drawing/2014/main" id="{480A1A47-F8E8-FDBC-5C69-ECD79049B277}"/>
              </a:ext>
            </a:extLst>
          </p:cNvPr>
          <p:cNvSpPr/>
          <p:nvPr/>
        </p:nvSpPr>
        <p:spPr>
          <a:xfrm>
            <a:off x="5217050" y="1996817"/>
            <a:ext cx="1814286" cy="1432183"/>
          </a:xfrm>
          <a:prstGeom prst="wedgeRoundRectCallou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Speech Bubble: Rectangle with Corners Rounded 13">
            <a:extLst>
              <a:ext uri="{FF2B5EF4-FFF2-40B4-BE49-F238E27FC236}">
                <a16:creationId xmlns:a16="http://schemas.microsoft.com/office/drawing/2014/main" id="{E09EF64D-E5F6-2F72-795B-E7E0E6BF8A9A}"/>
              </a:ext>
            </a:extLst>
          </p:cNvPr>
          <p:cNvSpPr/>
          <p:nvPr/>
        </p:nvSpPr>
        <p:spPr>
          <a:xfrm>
            <a:off x="1665757" y="1996817"/>
            <a:ext cx="1814286" cy="1432183"/>
          </a:xfrm>
          <a:prstGeom prst="wedgeRoundRectCallout">
            <a:avLst>
              <a:gd name="adj1" fmla="val 21567"/>
              <a:gd name="adj2" fmla="val 64527"/>
              <a:gd name="adj3" fmla="val 16667"/>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43DFF65A-16AF-6F6E-8531-3080104E09A9}"/>
              </a:ext>
            </a:extLst>
          </p:cNvPr>
          <p:cNvSpPr>
            <a:spLocks noGrp="1"/>
          </p:cNvSpPr>
          <p:nvPr>
            <p:ph type="title"/>
          </p:nvPr>
        </p:nvSpPr>
        <p:spPr/>
        <p:txBody>
          <a:bodyPr/>
          <a:lstStyle/>
          <a:p>
            <a:r>
              <a:rPr lang="en-GB" dirty="0">
                <a:latin typeface="Arial"/>
                <a:cs typeface="Arial"/>
              </a:rPr>
              <a:t>MHPSS skills: Support decision making</a:t>
            </a:r>
            <a:endParaRPr lang="en-BE" dirty="0">
              <a:latin typeface="Arial"/>
              <a:cs typeface="Arial"/>
            </a:endParaRPr>
          </a:p>
        </p:txBody>
      </p:sp>
      <p:sp>
        <p:nvSpPr>
          <p:cNvPr id="5" name="TextBox 4">
            <a:extLst>
              <a:ext uri="{FF2B5EF4-FFF2-40B4-BE49-F238E27FC236}">
                <a16:creationId xmlns:a16="http://schemas.microsoft.com/office/drawing/2014/main" id="{2E1D9330-5534-B87D-9F9B-09526F75F9F3}"/>
              </a:ext>
            </a:extLst>
          </p:cNvPr>
          <p:cNvSpPr txBox="1"/>
          <p:nvPr/>
        </p:nvSpPr>
        <p:spPr>
          <a:xfrm>
            <a:off x="1147218" y="4073637"/>
            <a:ext cx="2602943" cy="830997"/>
          </a:xfrm>
          <a:prstGeom prst="rect">
            <a:avLst/>
          </a:prstGeom>
          <a:noFill/>
        </p:spPr>
        <p:txBody>
          <a:bodyPr wrap="square" rtlCol="0">
            <a:spAutoFit/>
          </a:bodyPr>
          <a:lstStyle/>
          <a:p>
            <a:pPr algn="ctr"/>
            <a:r>
              <a:rPr lang="en-US" sz="2400" dirty="0">
                <a:latin typeface="Arial" panose="020B0604020202020204" pitchFamily="34" charset="0"/>
                <a:cs typeface="Arial" panose="020B0604020202020204" pitchFamily="34" charset="0"/>
              </a:rPr>
              <a:t>Sharing information </a:t>
            </a:r>
          </a:p>
        </p:txBody>
      </p:sp>
      <p:sp>
        <p:nvSpPr>
          <p:cNvPr id="8" name="TextBox 7">
            <a:extLst>
              <a:ext uri="{FF2B5EF4-FFF2-40B4-BE49-F238E27FC236}">
                <a16:creationId xmlns:a16="http://schemas.microsoft.com/office/drawing/2014/main" id="{3F760037-C9D4-43D8-8948-C664933D620E}"/>
              </a:ext>
            </a:extLst>
          </p:cNvPr>
          <p:cNvSpPr txBox="1"/>
          <p:nvPr/>
        </p:nvSpPr>
        <p:spPr>
          <a:xfrm>
            <a:off x="4496140" y="4073637"/>
            <a:ext cx="3131896" cy="1200329"/>
          </a:xfrm>
          <a:prstGeom prst="rect">
            <a:avLst/>
          </a:prstGeom>
          <a:noFill/>
        </p:spPr>
        <p:txBody>
          <a:bodyPr wrap="square" rtlCol="0">
            <a:spAutoFit/>
          </a:bodyPr>
          <a:lstStyle/>
          <a:p>
            <a:pPr algn="ctr"/>
            <a:r>
              <a:rPr lang="en-US" sz="2400" dirty="0">
                <a:latin typeface="Arial" panose="020B0604020202020204" pitchFamily="34" charset="0"/>
                <a:cs typeface="Arial" panose="020B0604020202020204" pitchFamily="34" charset="0"/>
              </a:rPr>
              <a:t>Discuss and explore options by asking them questions</a:t>
            </a:r>
          </a:p>
        </p:txBody>
      </p:sp>
      <p:sp>
        <p:nvSpPr>
          <p:cNvPr id="9" name="TextBox 8">
            <a:extLst>
              <a:ext uri="{FF2B5EF4-FFF2-40B4-BE49-F238E27FC236}">
                <a16:creationId xmlns:a16="http://schemas.microsoft.com/office/drawing/2014/main" id="{AC558DF6-A4AE-B13D-46B1-978D237E793F}"/>
              </a:ext>
            </a:extLst>
          </p:cNvPr>
          <p:cNvSpPr txBox="1"/>
          <p:nvPr/>
        </p:nvSpPr>
        <p:spPr>
          <a:xfrm>
            <a:off x="8578887" y="4024983"/>
            <a:ext cx="2602943" cy="1200329"/>
          </a:xfrm>
          <a:prstGeom prst="rect">
            <a:avLst/>
          </a:prstGeom>
          <a:noFill/>
        </p:spPr>
        <p:txBody>
          <a:bodyPr wrap="square" rtlCol="0">
            <a:spAutoFit/>
          </a:bodyPr>
          <a:lstStyle/>
          <a:p>
            <a:pPr algn="ctr"/>
            <a:r>
              <a:rPr lang="en-US" sz="2400" dirty="0">
                <a:latin typeface="Arial" panose="020B0604020202020204" pitchFamily="34" charset="0"/>
                <a:cs typeface="Arial" panose="020B0604020202020204" pitchFamily="34" charset="0"/>
              </a:rPr>
              <a:t>Do not tell them what to do, they decide</a:t>
            </a:r>
          </a:p>
        </p:txBody>
      </p:sp>
      <p:pic>
        <p:nvPicPr>
          <p:cNvPr id="7" name="Graphic 6" descr="Question Mark with solid fill">
            <a:extLst>
              <a:ext uri="{FF2B5EF4-FFF2-40B4-BE49-F238E27FC236}">
                <a16:creationId xmlns:a16="http://schemas.microsoft.com/office/drawing/2014/main" id="{CD955756-1925-8D0D-57EB-4DB2F593D70D}"/>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5654880" y="2255708"/>
            <a:ext cx="914400" cy="914400"/>
          </a:xfrm>
          <a:prstGeom prst="rect">
            <a:avLst/>
          </a:prstGeom>
        </p:spPr>
      </p:pic>
      <p:pic>
        <p:nvPicPr>
          <p:cNvPr id="13" name="Graphic 12" descr="Information with solid fill">
            <a:extLst>
              <a:ext uri="{FF2B5EF4-FFF2-40B4-BE49-F238E27FC236}">
                <a16:creationId xmlns:a16="http://schemas.microsoft.com/office/drawing/2014/main" id="{B37F8CB7-71F7-850C-4DC9-3D807D13C2F5}"/>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2115700" y="2255708"/>
            <a:ext cx="914400" cy="914400"/>
          </a:xfrm>
          <a:prstGeom prst="rect">
            <a:avLst/>
          </a:prstGeom>
        </p:spPr>
      </p:pic>
      <p:grpSp>
        <p:nvGrpSpPr>
          <p:cNvPr id="20" name="Group 19">
            <a:extLst>
              <a:ext uri="{FF2B5EF4-FFF2-40B4-BE49-F238E27FC236}">
                <a16:creationId xmlns:a16="http://schemas.microsoft.com/office/drawing/2014/main" id="{8C7F5929-35A4-4DD0-B262-A5DC7C2B1027}"/>
              </a:ext>
            </a:extLst>
          </p:cNvPr>
          <p:cNvGrpSpPr/>
          <p:nvPr/>
        </p:nvGrpSpPr>
        <p:grpSpPr>
          <a:xfrm>
            <a:off x="9417171" y="2437135"/>
            <a:ext cx="329741" cy="732973"/>
            <a:chOff x="5564643" y="2925880"/>
            <a:chExt cx="818024" cy="1818363"/>
          </a:xfrm>
        </p:grpSpPr>
        <p:sp>
          <p:nvSpPr>
            <p:cNvPr id="18" name="Round Same Side Corner Rectangle 21">
              <a:extLst>
                <a:ext uri="{FF2B5EF4-FFF2-40B4-BE49-F238E27FC236}">
                  <a16:creationId xmlns:a16="http://schemas.microsoft.com/office/drawing/2014/main" id="{54950431-969C-238E-2ED6-BC6FD0B0FF09}"/>
                </a:ext>
              </a:extLst>
            </p:cNvPr>
            <p:cNvSpPr/>
            <p:nvPr/>
          </p:nvSpPr>
          <p:spPr>
            <a:xfrm>
              <a:off x="5570643" y="3884400"/>
              <a:ext cx="808832" cy="859843"/>
            </a:xfrm>
            <a:prstGeom prst="round2SameRect">
              <a:avLst>
                <a:gd name="adj1" fmla="val 50000"/>
                <a:gd name="adj2"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9" name="Oval 18">
              <a:extLst>
                <a:ext uri="{FF2B5EF4-FFF2-40B4-BE49-F238E27FC236}">
                  <a16:creationId xmlns:a16="http://schemas.microsoft.com/office/drawing/2014/main" id="{1D392EE0-6494-3844-F02C-FC854E64E10A}"/>
                </a:ext>
              </a:extLst>
            </p:cNvPr>
            <p:cNvSpPr/>
            <p:nvPr/>
          </p:nvSpPr>
          <p:spPr>
            <a:xfrm>
              <a:off x="5564643" y="2925880"/>
              <a:ext cx="818024" cy="81802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pic>
        <p:nvPicPr>
          <p:cNvPr id="22" name="Graphic 21" descr="Signpost with solid fill">
            <a:extLst>
              <a:ext uri="{FF2B5EF4-FFF2-40B4-BE49-F238E27FC236}">
                <a16:creationId xmlns:a16="http://schemas.microsoft.com/office/drawing/2014/main" id="{4C4D19FA-00DC-03A7-EC7F-245F93E2B5D7}"/>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9778887" y="2309677"/>
            <a:ext cx="914400" cy="914400"/>
          </a:xfrm>
          <a:prstGeom prst="rect">
            <a:avLst/>
          </a:prstGeom>
        </p:spPr>
      </p:pic>
    </p:spTree>
    <p:extLst>
      <p:ext uri="{BB962C8B-B14F-4D97-AF65-F5344CB8AC3E}">
        <p14:creationId xmlns:p14="http://schemas.microsoft.com/office/powerpoint/2010/main" val="1413131750"/>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722D6B-9527-0FB3-4AEF-B9D5B7265F5B}"/>
              </a:ext>
            </a:extLst>
          </p:cNvPr>
          <p:cNvSpPr>
            <a:spLocks noGrp="1"/>
          </p:cNvSpPr>
          <p:nvPr>
            <p:ph type="title"/>
          </p:nvPr>
        </p:nvSpPr>
        <p:spPr/>
        <p:txBody>
          <a:bodyPr/>
          <a:lstStyle/>
          <a:p>
            <a:r>
              <a:rPr lang="en-GB" dirty="0">
                <a:latin typeface="Arial"/>
                <a:cs typeface="Arial"/>
              </a:rPr>
              <a:t>MHPSS skills: Support decision making</a:t>
            </a:r>
            <a:endParaRPr lang="en-BE" dirty="0">
              <a:latin typeface="Arial"/>
              <a:cs typeface="Arial"/>
            </a:endParaRPr>
          </a:p>
        </p:txBody>
      </p:sp>
      <p:sp>
        <p:nvSpPr>
          <p:cNvPr id="4" name="Speech Bubble: Rectangle with Corners Rounded 3">
            <a:extLst>
              <a:ext uri="{FF2B5EF4-FFF2-40B4-BE49-F238E27FC236}">
                <a16:creationId xmlns:a16="http://schemas.microsoft.com/office/drawing/2014/main" id="{44D2793F-203F-48F1-6F9A-57A46871BF95}"/>
              </a:ext>
            </a:extLst>
          </p:cNvPr>
          <p:cNvSpPr/>
          <p:nvPr/>
        </p:nvSpPr>
        <p:spPr>
          <a:xfrm>
            <a:off x="1956881" y="1695122"/>
            <a:ext cx="3718205" cy="868968"/>
          </a:xfrm>
          <a:prstGeom prst="wedgeRoundRectCallout">
            <a:avLst>
              <a:gd name="adj1" fmla="val -20064"/>
              <a:gd name="adj2" fmla="val 70301"/>
              <a:gd name="adj3" fmla="val 16667"/>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dirty="0">
                <a:solidFill>
                  <a:schemeClr val="tx1"/>
                </a:solidFill>
                <a:latin typeface="Arial" panose="020B0604020202020204" pitchFamily="34" charset="0"/>
                <a:cs typeface="Arial" panose="020B0604020202020204" pitchFamily="34" charset="0"/>
              </a:rPr>
              <a:t>What do you think could help?</a:t>
            </a:r>
            <a:endParaRPr lang="en-BE" dirty="0">
              <a:solidFill>
                <a:schemeClr val="tx1"/>
              </a:solidFill>
              <a:latin typeface="Arial" panose="020B0604020202020204" pitchFamily="34" charset="0"/>
              <a:cs typeface="Arial" panose="020B0604020202020204" pitchFamily="34" charset="0"/>
            </a:endParaRPr>
          </a:p>
        </p:txBody>
      </p:sp>
      <p:sp>
        <p:nvSpPr>
          <p:cNvPr id="5" name="Speech Bubble: Rectangle with Corners Rounded 4">
            <a:extLst>
              <a:ext uri="{FF2B5EF4-FFF2-40B4-BE49-F238E27FC236}">
                <a16:creationId xmlns:a16="http://schemas.microsoft.com/office/drawing/2014/main" id="{E32A26BB-8D5D-AF79-6ACC-0DF2A69F83DB}"/>
              </a:ext>
            </a:extLst>
          </p:cNvPr>
          <p:cNvSpPr/>
          <p:nvPr/>
        </p:nvSpPr>
        <p:spPr>
          <a:xfrm>
            <a:off x="1956881" y="3176504"/>
            <a:ext cx="3718205" cy="868968"/>
          </a:xfrm>
          <a:prstGeom prst="wedgeRoundRectCallout">
            <a:avLst>
              <a:gd name="adj1" fmla="val -20064"/>
              <a:gd name="adj2" fmla="val 70301"/>
              <a:gd name="adj3" fmla="val 16667"/>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dirty="0">
                <a:solidFill>
                  <a:schemeClr val="tx1"/>
                </a:solidFill>
                <a:latin typeface="Arial" panose="020B0604020202020204" pitchFamily="34" charset="0"/>
                <a:cs typeface="Arial" panose="020B0604020202020204" pitchFamily="34" charset="0"/>
              </a:rPr>
              <a:t>What do you want to do?</a:t>
            </a:r>
            <a:endParaRPr lang="en-BE" dirty="0">
              <a:solidFill>
                <a:schemeClr val="tx1"/>
              </a:solidFill>
              <a:latin typeface="Arial" panose="020B0604020202020204" pitchFamily="34" charset="0"/>
              <a:cs typeface="Arial" panose="020B0604020202020204" pitchFamily="34" charset="0"/>
            </a:endParaRPr>
          </a:p>
        </p:txBody>
      </p:sp>
      <p:sp>
        <p:nvSpPr>
          <p:cNvPr id="6" name="Speech Bubble: Rectangle with Corners Rounded 5">
            <a:extLst>
              <a:ext uri="{FF2B5EF4-FFF2-40B4-BE49-F238E27FC236}">
                <a16:creationId xmlns:a16="http://schemas.microsoft.com/office/drawing/2014/main" id="{200BC3EE-11AE-4B1C-FE22-D8C644B594F3}"/>
              </a:ext>
            </a:extLst>
          </p:cNvPr>
          <p:cNvSpPr/>
          <p:nvPr/>
        </p:nvSpPr>
        <p:spPr>
          <a:xfrm>
            <a:off x="7705928" y="3176504"/>
            <a:ext cx="3718205" cy="868968"/>
          </a:xfrm>
          <a:prstGeom prst="wedgeRoundRectCallout">
            <a:avLst>
              <a:gd name="adj1" fmla="val -20064"/>
              <a:gd name="adj2" fmla="val 70301"/>
              <a:gd name="adj3" fmla="val 16667"/>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dirty="0">
                <a:solidFill>
                  <a:schemeClr val="tx1"/>
                </a:solidFill>
                <a:latin typeface="Arial" panose="020B0604020202020204" pitchFamily="34" charset="0"/>
                <a:cs typeface="Arial" panose="020B0604020202020204" pitchFamily="34" charset="0"/>
              </a:rPr>
              <a:t>Let me tell you what you should do…</a:t>
            </a:r>
            <a:endParaRPr lang="en-BE" dirty="0">
              <a:solidFill>
                <a:schemeClr val="tx1"/>
              </a:solidFill>
              <a:latin typeface="Arial" panose="020B0604020202020204" pitchFamily="34" charset="0"/>
              <a:cs typeface="Arial" panose="020B0604020202020204" pitchFamily="34" charset="0"/>
            </a:endParaRPr>
          </a:p>
        </p:txBody>
      </p:sp>
      <p:sp>
        <p:nvSpPr>
          <p:cNvPr id="7" name="Speech Bubble: Rectangle with Corners Rounded 6">
            <a:extLst>
              <a:ext uri="{FF2B5EF4-FFF2-40B4-BE49-F238E27FC236}">
                <a16:creationId xmlns:a16="http://schemas.microsoft.com/office/drawing/2014/main" id="{2D4C1C75-0D82-83F5-A4DE-DFBC6756DFC4}"/>
              </a:ext>
            </a:extLst>
          </p:cNvPr>
          <p:cNvSpPr/>
          <p:nvPr/>
        </p:nvSpPr>
        <p:spPr>
          <a:xfrm>
            <a:off x="7705928" y="1695122"/>
            <a:ext cx="3718205" cy="868968"/>
          </a:xfrm>
          <a:prstGeom prst="wedgeRoundRectCallout">
            <a:avLst>
              <a:gd name="adj1" fmla="val -20064"/>
              <a:gd name="adj2" fmla="val 70301"/>
              <a:gd name="adj3" fmla="val 16667"/>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dirty="0">
                <a:solidFill>
                  <a:schemeClr val="tx1"/>
                </a:solidFill>
                <a:latin typeface="Arial" panose="020B0604020202020204" pitchFamily="34" charset="0"/>
                <a:cs typeface="Arial" panose="020B0604020202020204" pitchFamily="34" charset="0"/>
              </a:rPr>
              <a:t>I know what will help you…</a:t>
            </a:r>
            <a:endParaRPr lang="en-BE" dirty="0">
              <a:solidFill>
                <a:schemeClr val="tx1"/>
              </a:solidFill>
              <a:latin typeface="Arial" panose="020B0604020202020204" pitchFamily="34" charset="0"/>
              <a:cs typeface="Arial" panose="020B0604020202020204" pitchFamily="34" charset="0"/>
            </a:endParaRPr>
          </a:p>
        </p:txBody>
      </p:sp>
      <p:sp>
        <p:nvSpPr>
          <p:cNvPr id="8" name="Speech Bubble: Rectangle with Corners Rounded 7">
            <a:extLst>
              <a:ext uri="{FF2B5EF4-FFF2-40B4-BE49-F238E27FC236}">
                <a16:creationId xmlns:a16="http://schemas.microsoft.com/office/drawing/2014/main" id="{FA299139-AEC4-130C-4D09-CA81792FBE79}"/>
              </a:ext>
            </a:extLst>
          </p:cNvPr>
          <p:cNvSpPr/>
          <p:nvPr/>
        </p:nvSpPr>
        <p:spPr>
          <a:xfrm>
            <a:off x="1956881" y="4751110"/>
            <a:ext cx="3718205" cy="868968"/>
          </a:xfrm>
          <a:prstGeom prst="wedgeRoundRectCallout">
            <a:avLst>
              <a:gd name="adj1" fmla="val -20064"/>
              <a:gd name="adj2" fmla="val 70301"/>
              <a:gd name="adj3" fmla="val 16667"/>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r>
              <a:rPr lang="en-GB" dirty="0">
                <a:solidFill>
                  <a:schemeClr val="tx1"/>
                </a:solidFill>
                <a:latin typeface="Arial"/>
                <a:cs typeface="Arial"/>
              </a:rPr>
              <a:t>How do you feel about this option and about the other options?</a:t>
            </a:r>
            <a:endParaRPr lang="en-BE" dirty="0">
              <a:solidFill>
                <a:schemeClr val="tx1"/>
              </a:solidFill>
              <a:latin typeface="Arial"/>
              <a:cs typeface="Arial"/>
            </a:endParaRPr>
          </a:p>
        </p:txBody>
      </p:sp>
      <p:sp>
        <p:nvSpPr>
          <p:cNvPr id="9" name="Speech Bubble: Rectangle with Corners Rounded 8">
            <a:extLst>
              <a:ext uri="{FF2B5EF4-FFF2-40B4-BE49-F238E27FC236}">
                <a16:creationId xmlns:a16="http://schemas.microsoft.com/office/drawing/2014/main" id="{5B4D0CBD-C1D6-984F-A582-4955D590697C}"/>
              </a:ext>
            </a:extLst>
          </p:cNvPr>
          <p:cNvSpPr/>
          <p:nvPr/>
        </p:nvSpPr>
        <p:spPr>
          <a:xfrm>
            <a:off x="7705927" y="4751110"/>
            <a:ext cx="3718205" cy="868968"/>
          </a:xfrm>
          <a:prstGeom prst="wedgeRoundRectCallout">
            <a:avLst>
              <a:gd name="adj1" fmla="val -20064"/>
              <a:gd name="adj2" fmla="val 70301"/>
              <a:gd name="adj3" fmla="val 16667"/>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r>
              <a:rPr lang="en-GB" dirty="0">
                <a:solidFill>
                  <a:schemeClr val="tx1"/>
                </a:solidFill>
                <a:latin typeface="Arial"/>
                <a:cs typeface="Arial"/>
              </a:rPr>
              <a:t>This is the option you should choose...</a:t>
            </a:r>
            <a:endParaRPr lang="en-BE" dirty="0">
              <a:solidFill>
                <a:schemeClr val="tx1"/>
              </a:solidFill>
              <a:latin typeface="Arial" panose="020B0604020202020204" pitchFamily="34" charset="0"/>
              <a:cs typeface="Arial" panose="020B0604020202020204" pitchFamily="34" charset="0"/>
            </a:endParaRPr>
          </a:p>
        </p:txBody>
      </p:sp>
      <p:pic>
        <p:nvPicPr>
          <p:cNvPr id="11" name="Graphic 10" descr="Checkmark with solid fill">
            <a:extLst>
              <a:ext uri="{FF2B5EF4-FFF2-40B4-BE49-F238E27FC236}">
                <a16:creationId xmlns:a16="http://schemas.microsoft.com/office/drawing/2014/main" id="{4EC71EA4-4451-2F3B-7386-A5367ACB7ADE}"/>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766786" y="1672406"/>
            <a:ext cx="914400" cy="914400"/>
          </a:xfrm>
          <a:prstGeom prst="rect">
            <a:avLst/>
          </a:prstGeom>
        </p:spPr>
      </p:pic>
      <p:pic>
        <p:nvPicPr>
          <p:cNvPr id="12" name="Graphic 11" descr="Checkmark with solid fill">
            <a:extLst>
              <a:ext uri="{FF2B5EF4-FFF2-40B4-BE49-F238E27FC236}">
                <a16:creationId xmlns:a16="http://schemas.microsoft.com/office/drawing/2014/main" id="{5F45E460-6EFC-7067-5727-C4C255FD0A23}"/>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766786" y="3153788"/>
            <a:ext cx="914400" cy="914400"/>
          </a:xfrm>
          <a:prstGeom prst="rect">
            <a:avLst/>
          </a:prstGeom>
        </p:spPr>
      </p:pic>
      <p:pic>
        <p:nvPicPr>
          <p:cNvPr id="13" name="Graphic 12" descr="Checkmark with solid fill">
            <a:extLst>
              <a:ext uri="{FF2B5EF4-FFF2-40B4-BE49-F238E27FC236}">
                <a16:creationId xmlns:a16="http://schemas.microsoft.com/office/drawing/2014/main" id="{B3E90451-EE4E-8ABC-8A0C-39DE239280A8}"/>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766786" y="4728394"/>
            <a:ext cx="914400" cy="914400"/>
          </a:xfrm>
          <a:prstGeom prst="rect">
            <a:avLst/>
          </a:prstGeom>
        </p:spPr>
      </p:pic>
      <p:pic>
        <p:nvPicPr>
          <p:cNvPr id="15" name="Graphic 14" descr="Close with solid fill">
            <a:extLst>
              <a:ext uri="{FF2B5EF4-FFF2-40B4-BE49-F238E27FC236}">
                <a16:creationId xmlns:a16="http://schemas.microsoft.com/office/drawing/2014/main" id="{F62D85CD-E81C-CEF6-ADB1-B23474A379E4}"/>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6334328" y="1672406"/>
            <a:ext cx="914400" cy="914400"/>
          </a:xfrm>
          <a:prstGeom prst="rect">
            <a:avLst/>
          </a:prstGeom>
        </p:spPr>
      </p:pic>
      <p:pic>
        <p:nvPicPr>
          <p:cNvPr id="17" name="Graphic 16" descr="Close with solid fill">
            <a:extLst>
              <a:ext uri="{FF2B5EF4-FFF2-40B4-BE49-F238E27FC236}">
                <a16:creationId xmlns:a16="http://schemas.microsoft.com/office/drawing/2014/main" id="{DB0FC649-7EEB-9A66-6877-99CDA5CE494F}"/>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6334328" y="3153788"/>
            <a:ext cx="914400" cy="914400"/>
          </a:xfrm>
          <a:prstGeom prst="rect">
            <a:avLst/>
          </a:prstGeom>
        </p:spPr>
      </p:pic>
      <p:pic>
        <p:nvPicPr>
          <p:cNvPr id="18" name="Graphic 17" descr="Close with solid fill">
            <a:extLst>
              <a:ext uri="{FF2B5EF4-FFF2-40B4-BE49-F238E27FC236}">
                <a16:creationId xmlns:a16="http://schemas.microsoft.com/office/drawing/2014/main" id="{31FF0428-89EA-8F6B-CE18-386B69A155C4}"/>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6334328" y="4728394"/>
            <a:ext cx="914400" cy="914400"/>
          </a:xfrm>
          <a:prstGeom prst="rect">
            <a:avLst/>
          </a:prstGeom>
        </p:spPr>
      </p:pic>
    </p:spTree>
    <p:extLst>
      <p:ext uri="{BB962C8B-B14F-4D97-AF65-F5344CB8AC3E}">
        <p14:creationId xmlns:p14="http://schemas.microsoft.com/office/powerpoint/2010/main" val="32509184"/>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D1401F-3D37-49FB-A426-4EBE8127118E}"/>
              </a:ext>
            </a:extLst>
          </p:cNvPr>
          <p:cNvSpPr>
            <a:spLocks noGrp="1"/>
          </p:cNvSpPr>
          <p:nvPr>
            <p:ph type="title"/>
          </p:nvPr>
        </p:nvSpPr>
        <p:spPr/>
        <p:txBody>
          <a:bodyPr>
            <a:normAutofit/>
          </a:bodyPr>
          <a:lstStyle/>
          <a:p>
            <a:r>
              <a:rPr lang="en-CA" dirty="0">
                <a:latin typeface="Arial"/>
                <a:cs typeface="Arial"/>
              </a:rPr>
              <a:t>Key learning message</a:t>
            </a:r>
            <a:endParaRPr lang="en-US" dirty="0"/>
          </a:p>
        </p:txBody>
      </p:sp>
      <p:sp>
        <p:nvSpPr>
          <p:cNvPr id="32" name="TextBox 31">
            <a:extLst>
              <a:ext uri="{FF2B5EF4-FFF2-40B4-BE49-F238E27FC236}">
                <a16:creationId xmlns:a16="http://schemas.microsoft.com/office/drawing/2014/main" id="{21B82F7A-E10B-497D-B56D-CBA9C3B90431}"/>
              </a:ext>
            </a:extLst>
          </p:cNvPr>
          <p:cNvSpPr txBox="1"/>
          <p:nvPr/>
        </p:nvSpPr>
        <p:spPr>
          <a:xfrm>
            <a:off x="1561307" y="3885501"/>
            <a:ext cx="2743269" cy="1056379"/>
          </a:xfrm>
          <a:prstGeom prst="rect">
            <a:avLst/>
          </a:prstGeom>
          <a:noFill/>
        </p:spPr>
        <p:txBody>
          <a:bodyPr wrap="square" lIns="91440" tIns="45720" rIns="91440" bIns="45720" anchor="t">
            <a:spAutoFit/>
          </a:bodyPr>
          <a:lstStyle/>
          <a:p>
            <a:pPr algn="ctr">
              <a:lnSpc>
                <a:spcPct val="107000"/>
              </a:lnSpc>
            </a:pPr>
            <a:r>
              <a:rPr lang="en-US" sz="2000" dirty="0">
                <a:latin typeface="Arial"/>
                <a:ea typeface="Calibri" panose="020F0502020204030204" pitchFamily="34" charset="0"/>
                <a:cs typeface="Arial"/>
              </a:rPr>
              <a:t>Responding with empathy is a key skills for caseworkers</a:t>
            </a:r>
            <a:endParaRPr lang="en-US" sz="2000" dirty="0">
              <a:effectLst/>
              <a:latin typeface="Arial" panose="020B0604020202020204" pitchFamily="34" charset="0"/>
              <a:ea typeface="Calibri" panose="020F0502020204030204" pitchFamily="34" charset="0"/>
              <a:cs typeface="Arial" panose="020B0604020202020204" pitchFamily="34" charset="0"/>
            </a:endParaRPr>
          </a:p>
        </p:txBody>
      </p:sp>
      <p:sp>
        <p:nvSpPr>
          <p:cNvPr id="35" name="5-Point Star 5">
            <a:extLst>
              <a:ext uri="{FF2B5EF4-FFF2-40B4-BE49-F238E27FC236}">
                <a16:creationId xmlns:a16="http://schemas.microsoft.com/office/drawing/2014/main" id="{581CC547-B3A8-4A6D-8027-E2FFDDDD151A}"/>
              </a:ext>
            </a:extLst>
          </p:cNvPr>
          <p:cNvSpPr/>
          <p:nvPr/>
        </p:nvSpPr>
        <p:spPr>
          <a:xfrm>
            <a:off x="2407162" y="2377440"/>
            <a:ext cx="1051560" cy="1051560"/>
          </a:xfrm>
          <a:prstGeom prst="star5">
            <a:avLst>
              <a:gd name="adj" fmla="val 28143"/>
              <a:gd name="hf" fmla="val 105146"/>
              <a:gd name="vf" fmla="val 110557"/>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3" name="TextBox 2">
            <a:extLst>
              <a:ext uri="{FF2B5EF4-FFF2-40B4-BE49-F238E27FC236}">
                <a16:creationId xmlns:a16="http://schemas.microsoft.com/office/drawing/2014/main" id="{037CFA32-EE04-4F30-F390-A23739305A9F}"/>
              </a:ext>
            </a:extLst>
          </p:cNvPr>
          <p:cNvSpPr txBox="1"/>
          <p:nvPr/>
        </p:nvSpPr>
        <p:spPr>
          <a:xfrm>
            <a:off x="7041569" y="3885501"/>
            <a:ext cx="2743269" cy="1323439"/>
          </a:xfrm>
          <a:prstGeom prst="rect">
            <a:avLst/>
          </a:prstGeom>
          <a:noFill/>
        </p:spPr>
        <p:txBody>
          <a:bodyPr wrap="square" lIns="91440" tIns="45720" rIns="91440" bIns="45720" anchor="t">
            <a:spAutoFit/>
          </a:bodyPr>
          <a:lstStyle/>
          <a:p>
            <a:pPr algn="ctr"/>
            <a:r>
              <a:rPr lang="en-US" sz="2000" dirty="0">
                <a:latin typeface="Arial" panose="020B0604020202020204" pitchFamily="34" charset="0"/>
                <a:cs typeface="Arial" panose="020B0604020202020204" pitchFamily="34" charset="0"/>
              </a:rPr>
              <a:t>A child-centered</a:t>
            </a:r>
          </a:p>
          <a:p>
            <a:pPr algn="ctr"/>
            <a:r>
              <a:rPr lang="en-US" sz="2000" dirty="0">
                <a:latin typeface="Arial" panose="020B0604020202020204" pitchFamily="34" charset="0"/>
                <a:cs typeface="Arial" panose="020B0604020202020204" pitchFamily="34" charset="0"/>
              </a:rPr>
              <a:t>attitude is necessary to build and further strengthen trust</a:t>
            </a:r>
            <a:endParaRPr lang="en-US" sz="2000" dirty="0">
              <a:effectLst/>
              <a:latin typeface="Arial" panose="020B0604020202020204" pitchFamily="34" charset="0"/>
              <a:ea typeface="Calibri" panose="020F0502020204030204" pitchFamily="34" charset="0"/>
              <a:cs typeface="Arial" panose="020B0604020202020204" pitchFamily="34" charset="0"/>
            </a:endParaRPr>
          </a:p>
        </p:txBody>
      </p:sp>
      <p:sp>
        <p:nvSpPr>
          <p:cNvPr id="4" name="5-Point Star 5">
            <a:extLst>
              <a:ext uri="{FF2B5EF4-FFF2-40B4-BE49-F238E27FC236}">
                <a16:creationId xmlns:a16="http://schemas.microsoft.com/office/drawing/2014/main" id="{EB62CA9F-8555-E44A-DD79-58EC8B03FFD2}"/>
              </a:ext>
            </a:extLst>
          </p:cNvPr>
          <p:cNvSpPr/>
          <p:nvPr/>
        </p:nvSpPr>
        <p:spPr>
          <a:xfrm>
            <a:off x="7887424" y="2377440"/>
            <a:ext cx="1051560" cy="1051560"/>
          </a:xfrm>
          <a:prstGeom prst="star5">
            <a:avLst>
              <a:gd name="adj" fmla="val 28143"/>
              <a:gd name="hf" fmla="val 105146"/>
              <a:gd name="vf" fmla="val 110557"/>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682446546"/>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bg>
      <p:bgPr>
        <a:solidFill>
          <a:schemeClr val="accent4">
            <a:lumMod val="60000"/>
            <a:lumOff val="40000"/>
          </a:schemeClr>
        </a:solidFill>
        <a:effectLst/>
      </p:bgPr>
    </p:bg>
    <p:spTree>
      <p:nvGrpSpPr>
        <p:cNvPr id="1" name="Shape 429"/>
        <p:cNvGrpSpPr/>
        <p:nvPr/>
      </p:nvGrpSpPr>
      <p:grpSpPr>
        <a:xfrm>
          <a:off x="0" y="0"/>
          <a:ext cx="0" cy="0"/>
          <a:chOff x="0" y="0"/>
          <a:chExt cx="0" cy="0"/>
        </a:xfrm>
      </p:grpSpPr>
      <p:sp>
        <p:nvSpPr>
          <p:cNvPr id="2" name="Title 72">
            <a:extLst>
              <a:ext uri="{FF2B5EF4-FFF2-40B4-BE49-F238E27FC236}">
                <a16:creationId xmlns:a16="http://schemas.microsoft.com/office/drawing/2014/main" id="{72574FE6-D1A8-A496-6276-8DABE4CC56C1}"/>
              </a:ext>
            </a:extLst>
          </p:cNvPr>
          <p:cNvSpPr txBox="1">
            <a:spLocks/>
          </p:cNvSpPr>
          <p:nvPr/>
        </p:nvSpPr>
        <p:spPr>
          <a:xfrm>
            <a:off x="796386" y="3099692"/>
            <a:ext cx="10126172" cy="562168"/>
          </a:xfrm>
          <a:prstGeom prst="rect">
            <a:avLst/>
          </a:prstGeom>
        </p:spPr>
        <p:txBody>
          <a:bodyPr lIns="91440" tIns="45720" rIns="91440" bIns="45720" anchor="ctr" anchorCtr="0"/>
          <a:lstStyle>
            <a:lvl1pPr algn="l" defTabSz="914400" rtl="0" eaLnBrk="1" latinLnBrk="0" hangingPunct="1">
              <a:lnSpc>
                <a:spcPct val="90000"/>
              </a:lnSpc>
              <a:spcBef>
                <a:spcPct val="0"/>
              </a:spcBef>
              <a:buNone/>
              <a:defRPr sz="4400" kern="1200">
                <a:solidFill>
                  <a:schemeClr val="tx1"/>
                </a:solidFill>
                <a:latin typeface="Helvetica Neue" charset="0"/>
                <a:ea typeface="Helvetica Neue" charset="0"/>
                <a:cs typeface="Helvetica Neue" charset="0"/>
              </a:defRPr>
            </a:lvl1pPr>
          </a:lstStyle>
          <a:p>
            <a:r>
              <a:rPr lang="en-CA" sz="2400" b="1" dirty="0">
                <a:solidFill>
                  <a:schemeClr val="bg1"/>
                </a:solidFill>
                <a:latin typeface="Garamond"/>
              </a:rPr>
              <a:t>SESSION 5</a:t>
            </a:r>
          </a:p>
          <a:p>
            <a:br>
              <a:rPr lang="en-CA" b="1" dirty="0">
                <a:latin typeface="Garamond"/>
              </a:rPr>
            </a:br>
            <a:r>
              <a:rPr lang="en-US" sz="5400" b="1" dirty="0">
                <a:solidFill>
                  <a:schemeClr val="bg1"/>
                </a:solidFill>
                <a:latin typeface="Garamond"/>
              </a:rPr>
              <a:t>How can I provide psychological first aid (PFA)? </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930675-B8EF-0DC8-80A9-5A70C0ADCE5A}"/>
              </a:ext>
            </a:extLst>
          </p:cNvPr>
          <p:cNvSpPr>
            <a:spLocks noGrp="1"/>
          </p:cNvSpPr>
          <p:nvPr>
            <p:ph type="title"/>
          </p:nvPr>
        </p:nvSpPr>
        <p:spPr/>
        <p:txBody>
          <a:bodyPr/>
          <a:lstStyle/>
          <a:p>
            <a:r>
              <a:rPr lang="en-GB" dirty="0"/>
              <a:t>PFA is…?</a:t>
            </a:r>
            <a:endParaRPr lang="en-BE" dirty="0"/>
          </a:p>
        </p:txBody>
      </p:sp>
      <p:grpSp>
        <p:nvGrpSpPr>
          <p:cNvPr id="3" name="Group 2">
            <a:extLst>
              <a:ext uri="{FF2B5EF4-FFF2-40B4-BE49-F238E27FC236}">
                <a16:creationId xmlns:a16="http://schemas.microsoft.com/office/drawing/2014/main" id="{4A7908FD-540C-3352-56C6-E7512881EFE6}"/>
              </a:ext>
            </a:extLst>
          </p:cNvPr>
          <p:cNvGrpSpPr/>
          <p:nvPr/>
        </p:nvGrpSpPr>
        <p:grpSpPr>
          <a:xfrm>
            <a:off x="10228983" y="337468"/>
            <a:ext cx="1587872" cy="1368854"/>
            <a:chOff x="10228983" y="337468"/>
            <a:chExt cx="1587872" cy="1368854"/>
          </a:xfrm>
        </p:grpSpPr>
        <p:sp>
          <p:nvSpPr>
            <p:cNvPr id="4" name="Hexagon 3">
              <a:extLst>
                <a:ext uri="{FF2B5EF4-FFF2-40B4-BE49-F238E27FC236}">
                  <a16:creationId xmlns:a16="http://schemas.microsoft.com/office/drawing/2014/main" id="{BDC5384C-53D7-E70A-7761-9773FA77DFB0}"/>
                </a:ext>
              </a:extLst>
            </p:cNvPr>
            <p:cNvSpPr/>
            <p:nvPr/>
          </p:nvSpPr>
          <p:spPr>
            <a:xfrm rot="1782986">
              <a:off x="10228983" y="337468"/>
              <a:ext cx="1587872" cy="1368854"/>
            </a:xfrm>
            <a:prstGeom prst="hexagon">
              <a:avLst>
                <a:gd name="adj" fmla="val 28965"/>
                <a:gd name="vf" fmla="val 115470"/>
              </a:avLst>
            </a:prstGeom>
            <a:solidFill>
              <a:schemeClr val="bg1"/>
            </a:solidFill>
            <a:ln>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nvGrpSpPr>
            <p:cNvPr id="12" name="Group 11">
              <a:extLst>
                <a:ext uri="{FF2B5EF4-FFF2-40B4-BE49-F238E27FC236}">
                  <a16:creationId xmlns:a16="http://schemas.microsoft.com/office/drawing/2014/main" id="{5F059BD1-9E0F-D738-BBCC-F8797287C34F}"/>
                </a:ext>
              </a:extLst>
            </p:cNvPr>
            <p:cNvGrpSpPr/>
            <p:nvPr/>
          </p:nvGrpSpPr>
          <p:grpSpPr>
            <a:xfrm>
              <a:off x="10621771" y="762700"/>
              <a:ext cx="562136" cy="634675"/>
              <a:chOff x="760175" y="830142"/>
              <a:chExt cx="867619" cy="979579"/>
            </a:xfrm>
          </p:grpSpPr>
          <p:sp>
            <p:nvSpPr>
              <p:cNvPr id="18" name="Rectangle 17">
                <a:extLst>
                  <a:ext uri="{FF2B5EF4-FFF2-40B4-BE49-F238E27FC236}">
                    <a16:creationId xmlns:a16="http://schemas.microsoft.com/office/drawing/2014/main" id="{9729E4DE-0E8E-A3CA-2275-C501BD03B1FF}"/>
                  </a:ext>
                </a:extLst>
              </p:cNvPr>
              <p:cNvSpPr/>
              <p:nvPr/>
            </p:nvSpPr>
            <p:spPr>
              <a:xfrm>
                <a:off x="864636" y="830142"/>
                <a:ext cx="763158" cy="979577"/>
              </a:xfrm>
              <a:prstGeom prst="rec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b="1" dirty="0">
                    <a:latin typeface="Arial" panose="020B0604020202020204" pitchFamily="34" charset="0"/>
                    <a:cs typeface="Arial" panose="020B0604020202020204" pitchFamily="34" charset="0"/>
                  </a:rPr>
                  <a:t>67</a:t>
                </a:r>
              </a:p>
            </p:txBody>
          </p:sp>
          <p:sp>
            <p:nvSpPr>
              <p:cNvPr id="19" name="Rectangle 18">
                <a:extLst>
                  <a:ext uri="{FF2B5EF4-FFF2-40B4-BE49-F238E27FC236}">
                    <a16:creationId xmlns:a16="http://schemas.microsoft.com/office/drawing/2014/main" id="{153B7EE6-8426-06A1-35BC-9AB108912248}"/>
                  </a:ext>
                </a:extLst>
              </p:cNvPr>
              <p:cNvSpPr/>
              <p:nvPr/>
            </p:nvSpPr>
            <p:spPr>
              <a:xfrm>
                <a:off x="760175" y="830144"/>
                <a:ext cx="149292" cy="979577"/>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nvGrpSpPr>
            <p:cNvPr id="15" name="Group 14">
              <a:extLst>
                <a:ext uri="{FF2B5EF4-FFF2-40B4-BE49-F238E27FC236}">
                  <a16:creationId xmlns:a16="http://schemas.microsoft.com/office/drawing/2014/main" id="{5AF62CF6-125C-F250-ADB0-792FB944E0FC}"/>
                </a:ext>
              </a:extLst>
            </p:cNvPr>
            <p:cNvGrpSpPr/>
            <p:nvPr/>
          </p:nvGrpSpPr>
          <p:grpSpPr>
            <a:xfrm>
              <a:off x="11325415" y="762701"/>
              <a:ext cx="182192" cy="634674"/>
              <a:chOff x="2121762" y="2323619"/>
              <a:chExt cx="200378" cy="825210"/>
            </a:xfrm>
          </p:grpSpPr>
          <p:sp>
            <p:nvSpPr>
              <p:cNvPr id="16" name="Isosceles Triangle 15">
                <a:extLst>
                  <a:ext uri="{FF2B5EF4-FFF2-40B4-BE49-F238E27FC236}">
                    <a16:creationId xmlns:a16="http://schemas.microsoft.com/office/drawing/2014/main" id="{47AC0B1B-C27D-8763-9070-6C5B6AAE773F}"/>
                  </a:ext>
                </a:extLst>
              </p:cNvPr>
              <p:cNvSpPr/>
              <p:nvPr/>
            </p:nvSpPr>
            <p:spPr>
              <a:xfrm>
                <a:off x="2121763" y="2323619"/>
                <a:ext cx="200377" cy="172739"/>
              </a:xfrm>
              <a:prstGeom prst="triangle">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7" name="Rectangle 16">
                <a:extLst>
                  <a:ext uri="{FF2B5EF4-FFF2-40B4-BE49-F238E27FC236}">
                    <a16:creationId xmlns:a16="http://schemas.microsoft.com/office/drawing/2014/main" id="{6F55F637-288F-BF94-CF4D-2274D4AF206B}"/>
                  </a:ext>
                </a:extLst>
              </p:cNvPr>
              <p:cNvSpPr/>
              <p:nvPr/>
            </p:nvSpPr>
            <p:spPr>
              <a:xfrm>
                <a:off x="2121762" y="2496169"/>
                <a:ext cx="200377" cy="652660"/>
              </a:xfrm>
              <a:prstGeom prst="rec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sp>
        <p:nvSpPr>
          <p:cNvPr id="20" name="TextBox 19">
            <a:extLst>
              <a:ext uri="{FF2B5EF4-FFF2-40B4-BE49-F238E27FC236}">
                <a16:creationId xmlns:a16="http://schemas.microsoft.com/office/drawing/2014/main" id="{D81659E4-E970-9849-67FF-E0D0C8CAC2C3}"/>
              </a:ext>
            </a:extLst>
          </p:cNvPr>
          <p:cNvSpPr txBox="1"/>
          <p:nvPr/>
        </p:nvSpPr>
        <p:spPr>
          <a:xfrm>
            <a:off x="3870325" y="4677821"/>
            <a:ext cx="4248150" cy="707886"/>
          </a:xfrm>
          <a:prstGeom prst="rect">
            <a:avLst/>
          </a:prstGeom>
          <a:noFill/>
        </p:spPr>
        <p:txBody>
          <a:bodyPr wrap="square" rtlCol="0">
            <a:spAutoFit/>
          </a:bodyPr>
          <a:lstStyle/>
          <a:p>
            <a:pPr algn="ctr"/>
            <a:r>
              <a:rPr lang="en-GB" sz="4000" b="1" dirty="0">
                <a:latin typeface="Arial" panose="020B0604020202020204" pitchFamily="34" charset="0"/>
                <a:cs typeface="Arial" panose="020B0604020202020204" pitchFamily="34" charset="0"/>
              </a:rPr>
              <a:t>True or false?</a:t>
            </a:r>
            <a:endParaRPr lang="en-BE" sz="4000" b="1" dirty="0">
              <a:latin typeface="Arial" panose="020B0604020202020204" pitchFamily="34" charset="0"/>
              <a:cs typeface="Arial" panose="020B0604020202020204" pitchFamily="34" charset="0"/>
            </a:endParaRPr>
          </a:p>
        </p:txBody>
      </p:sp>
      <p:grpSp>
        <p:nvGrpSpPr>
          <p:cNvPr id="21" name="Group 20">
            <a:extLst>
              <a:ext uri="{FF2B5EF4-FFF2-40B4-BE49-F238E27FC236}">
                <a16:creationId xmlns:a16="http://schemas.microsoft.com/office/drawing/2014/main" id="{4ADCC57C-2C25-15D0-06BF-BBEE437E63B6}"/>
              </a:ext>
            </a:extLst>
          </p:cNvPr>
          <p:cNvGrpSpPr/>
          <p:nvPr/>
        </p:nvGrpSpPr>
        <p:grpSpPr>
          <a:xfrm>
            <a:off x="3646790" y="2283756"/>
            <a:ext cx="1709395" cy="1786222"/>
            <a:chOff x="7345680" y="2484120"/>
            <a:chExt cx="904240" cy="944880"/>
          </a:xfrm>
        </p:grpSpPr>
        <p:sp>
          <p:nvSpPr>
            <p:cNvPr id="22" name="Oval 21">
              <a:extLst>
                <a:ext uri="{FF2B5EF4-FFF2-40B4-BE49-F238E27FC236}">
                  <a16:creationId xmlns:a16="http://schemas.microsoft.com/office/drawing/2014/main" id="{3068EC52-5D81-CE55-AA18-9BA67C2E40C0}"/>
                </a:ext>
              </a:extLst>
            </p:cNvPr>
            <p:cNvSpPr/>
            <p:nvPr/>
          </p:nvSpPr>
          <p:spPr>
            <a:xfrm>
              <a:off x="7345680" y="2484120"/>
              <a:ext cx="904240" cy="944880"/>
            </a:xfrm>
            <a:prstGeom prst="ellipse">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23" name="L-Shape 22">
              <a:extLst>
                <a:ext uri="{FF2B5EF4-FFF2-40B4-BE49-F238E27FC236}">
                  <a16:creationId xmlns:a16="http://schemas.microsoft.com/office/drawing/2014/main" id="{3481DF35-6135-3CEC-BA36-46FD287A962D}"/>
                </a:ext>
              </a:extLst>
            </p:cNvPr>
            <p:cNvSpPr/>
            <p:nvPr/>
          </p:nvSpPr>
          <p:spPr>
            <a:xfrm rot="18361091">
              <a:off x="7500809" y="2772426"/>
              <a:ext cx="630274" cy="320762"/>
            </a:xfrm>
            <a:prstGeom prst="corner">
              <a:avLst>
                <a:gd name="adj1" fmla="val 42208"/>
                <a:gd name="adj2" fmla="val 4335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nvGrpSpPr>
          <p:cNvPr id="24" name="Group 23">
            <a:extLst>
              <a:ext uri="{FF2B5EF4-FFF2-40B4-BE49-F238E27FC236}">
                <a16:creationId xmlns:a16="http://schemas.microsoft.com/office/drawing/2014/main" id="{980C3DB7-EB60-20EA-7B2F-E691F0AC8349}"/>
              </a:ext>
            </a:extLst>
          </p:cNvPr>
          <p:cNvGrpSpPr/>
          <p:nvPr/>
        </p:nvGrpSpPr>
        <p:grpSpPr>
          <a:xfrm>
            <a:off x="6886228" y="2290909"/>
            <a:ext cx="1709395" cy="1786222"/>
            <a:chOff x="7090831" y="3731241"/>
            <a:chExt cx="904240" cy="944880"/>
          </a:xfrm>
        </p:grpSpPr>
        <p:sp>
          <p:nvSpPr>
            <p:cNvPr id="25" name="Oval 24">
              <a:extLst>
                <a:ext uri="{FF2B5EF4-FFF2-40B4-BE49-F238E27FC236}">
                  <a16:creationId xmlns:a16="http://schemas.microsoft.com/office/drawing/2014/main" id="{32F81B4D-5BD7-4917-D607-32F368342585}"/>
                </a:ext>
              </a:extLst>
            </p:cNvPr>
            <p:cNvSpPr/>
            <p:nvPr/>
          </p:nvSpPr>
          <p:spPr>
            <a:xfrm>
              <a:off x="7090831" y="3731241"/>
              <a:ext cx="904240" cy="944880"/>
            </a:xfrm>
            <a:prstGeom prst="ellipse">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26" name="Plus Sign 25">
              <a:extLst>
                <a:ext uri="{FF2B5EF4-FFF2-40B4-BE49-F238E27FC236}">
                  <a16:creationId xmlns:a16="http://schemas.microsoft.com/office/drawing/2014/main" id="{721E3AA0-398C-149D-CF1C-6767F414DECB}"/>
                </a:ext>
              </a:extLst>
            </p:cNvPr>
            <p:cNvSpPr/>
            <p:nvPr/>
          </p:nvSpPr>
          <p:spPr>
            <a:xfrm rot="2700000">
              <a:off x="7223315" y="3868494"/>
              <a:ext cx="655187" cy="670373"/>
            </a:xfrm>
            <a:prstGeom prst="mathPlus">
              <a:avLst>
                <a:gd name="adj1" fmla="val 2040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spTree>
    <p:extLst>
      <p:ext uri="{BB962C8B-B14F-4D97-AF65-F5344CB8AC3E}">
        <p14:creationId xmlns:p14="http://schemas.microsoft.com/office/powerpoint/2010/main" val="1617447862"/>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Rounded Corners 7">
            <a:extLst>
              <a:ext uri="{FF2B5EF4-FFF2-40B4-BE49-F238E27FC236}">
                <a16:creationId xmlns:a16="http://schemas.microsoft.com/office/drawing/2014/main" id="{F7971276-EF78-F257-A7E5-5D0BE8976A66}"/>
              </a:ext>
            </a:extLst>
          </p:cNvPr>
          <p:cNvSpPr/>
          <p:nvPr/>
        </p:nvSpPr>
        <p:spPr>
          <a:xfrm>
            <a:off x="7315200" y="2090057"/>
            <a:ext cx="4267200" cy="3353363"/>
          </a:xfrm>
          <a:prstGeom prst="round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Title 31">
            <a:extLst>
              <a:ext uri="{FF2B5EF4-FFF2-40B4-BE49-F238E27FC236}">
                <a16:creationId xmlns:a16="http://schemas.microsoft.com/office/drawing/2014/main" id="{018DEDA9-988A-4F70-B2DE-A423BE94BAA4}"/>
              </a:ext>
            </a:extLst>
          </p:cNvPr>
          <p:cNvSpPr>
            <a:spLocks noGrp="1"/>
          </p:cNvSpPr>
          <p:nvPr>
            <p:ph type="title"/>
          </p:nvPr>
        </p:nvSpPr>
        <p:spPr/>
        <p:txBody>
          <a:bodyPr/>
          <a:lstStyle/>
          <a:p>
            <a:r>
              <a:rPr lang="en-CA" dirty="0"/>
              <a:t>Understanding Psychological First Aid (PFA)</a:t>
            </a:r>
          </a:p>
        </p:txBody>
      </p:sp>
      <p:sp>
        <p:nvSpPr>
          <p:cNvPr id="2" name="TextBox 1">
            <a:extLst>
              <a:ext uri="{FF2B5EF4-FFF2-40B4-BE49-F238E27FC236}">
                <a16:creationId xmlns:a16="http://schemas.microsoft.com/office/drawing/2014/main" id="{738A49C2-B258-0A7F-31C6-BDE841E26043}"/>
              </a:ext>
            </a:extLst>
          </p:cNvPr>
          <p:cNvSpPr txBox="1"/>
          <p:nvPr/>
        </p:nvSpPr>
        <p:spPr>
          <a:xfrm>
            <a:off x="1044470" y="3299400"/>
            <a:ext cx="5370984" cy="1938992"/>
          </a:xfrm>
          <a:prstGeom prst="rect">
            <a:avLst/>
          </a:prstGeom>
          <a:noFill/>
        </p:spPr>
        <p:txBody>
          <a:bodyPr wrap="square" rtlCol="0">
            <a:spAutoFit/>
          </a:bodyPr>
          <a:lstStyle/>
          <a:p>
            <a:r>
              <a:rPr lang="en-GB" sz="2000" b="1" strike="noStrike" baseline="0" dirty="0">
                <a:solidFill>
                  <a:srgbClr val="000000"/>
                </a:solidFill>
                <a:latin typeface="Arial" panose="020B0604020202020204" pitchFamily="34" charset="0"/>
                <a:cs typeface="Arial" panose="020B0604020202020204" pitchFamily="34" charset="0"/>
              </a:rPr>
              <a:t>PSYCHOLOGICAL FIRST AID (PFA) </a:t>
            </a:r>
          </a:p>
          <a:p>
            <a:endParaRPr lang="en-GB" sz="2000" dirty="0">
              <a:solidFill>
                <a:srgbClr val="000000"/>
              </a:solidFill>
              <a:latin typeface="Arial" panose="020B0604020202020204" pitchFamily="34" charset="0"/>
              <a:cs typeface="Arial" panose="020B0604020202020204" pitchFamily="34" charset="0"/>
            </a:endParaRPr>
          </a:p>
          <a:p>
            <a:r>
              <a:rPr lang="en-GB" sz="2000" dirty="0">
                <a:solidFill>
                  <a:srgbClr val="000000"/>
                </a:solidFill>
                <a:latin typeface="Arial" panose="020B0604020202020204" pitchFamily="34" charset="0"/>
                <a:cs typeface="Arial" panose="020B0604020202020204" pitchFamily="34" charset="0"/>
              </a:rPr>
              <a:t>A</a:t>
            </a:r>
            <a:r>
              <a:rPr lang="en-GB" sz="2000" b="0" strike="noStrike" baseline="0" dirty="0">
                <a:solidFill>
                  <a:srgbClr val="000000"/>
                </a:solidFill>
                <a:latin typeface="Arial" panose="020B0604020202020204" pitchFamily="34" charset="0"/>
                <a:cs typeface="Arial" panose="020B0604020202020204" pitchFamily="34" charset="0"/>
              </a:rPr>
              <a:t> method of </a:t>
            </a:r>
            <a:r>
              <a:rPr lang="en-GB" sz="2000" b="1" strike="noStrike" baseline="0" dirty="0">
                <a:solidFill>
                  <a:srgbClr val="000000"/>
                </a:solidFill>
                <a:latin typeface="Arial" panose="020B0604020202020204" pitchFamily="34" charset="0"/>
                <a:cs typeface="Arial" panose="020B0604020202020204" pitchFamily="34" charset="0"/>
              </a:rPr>
              <a:t>helping and caring </a:t>
            </a:r>
            <a:r>
              <a:rPr lang="en-GB" sz="2000" b="0" strike="noStrike" baseline="0" dirty="0">
                <a:solidFill>
                  <a:srgbClr val="000000"/>
                </a:solidFill>
                <a:latin typeface="Arial" panose="020B0604020202020204" pitchFamily="34" charset="0"/>
                <a:cs typeface="Arial" panose="020B0604020202020204" pitchFamily="34" charset="0"/>
              </a:rPr>
              <a:t>about adults and children in distress, so they feel calmer and supported in coping with the crisis or incident. </a:t>
            </a:r>
            <a:endParaRPr lang="en-BE" sz="2000" dirty="0">
              <a:latin typeface="Arial" panose="020B0604020202020204" pitchFamily="34" charset="0"/>
              <a:cs typeface="Arial" panose="020B0604020202020204" pitchFamily="34" charset="0"/>
            </a:endParaRPr>
          </a:p>
        </p:txBody>
      </p:sp>
      <p:sp>
        <p:nvSpPr>
          <p:cNvPr id="3" name="TextBox 2">
            <a:extLst>
              <a:ext uri="{FF2B5EF4-FFF2-40B4-BE49-F238E27FC236}">
                <a16:creationId xmlns:a16="http://schemas.microsoft.com/office/drawing/2014/main" id="{E4ABF654-41F1-DE46-1488-1FF2757C4604}"/>
              </a:ext>
            </a:extLst>
          </p:cNvPr>
          <p:cNvSpPr txBox="1"/>
          <p:nvPr/>
        </p:nvSpPr>
        <p:spPr>
          <a:xfrm>
            <a:off x="1044470" y="5443420"/>
            <a:ext cx="4674577" cy="307777"/>
          </a:xfrm>
          <a:prstGeom prst="rect">
            <a:avLst/>
          </a:prstGeom>
          <a:noFill/>
        </p:spPr>
        <p:txBody>
          <a:bodyPr wrap="square" rtlCol="0">
            <a:spAutoFit/>
          </a:bodyPr>
          <a:lstStyle/>
          <a:p>
            <a:r>
              <a:rPr lang="en-GB" sz="1400" i="1" dirty="0">
                <a:solidFill>
                  <a:schemeClr val="accent4">
                    <a:lumMod val="60000"/>
                    <a:lumOff val="40000"/>
                  </a:schemeClr>
                </a:solidFill>
                <a:latin typeface="Arial" panose="020B0604020202020204" pitchFamily="34" charset="0"/>
                <a:cs typeface="Arial" panose="020B0604020202020204" pitchFamily="34" charset="0"/>
              </a:rPr>
              <a:t>*Source: IFRC (2018) A guide to psychological First Aid </a:t>
            </a:r>
            <a:endParaRPr lang="en-BE" sz="1400" i="1" dirty="0">
              <a:solidFill>
                <a:schemeClr val="accent4">
                  <a:lumMod val="60000"/>
                  <a:lumOff val="40000"/>
                </a:schemeClr>
              </a:solidFill>
              <a:latin typeface="Arial" panose="020B0604020202020204" pitchFamily="34" charset="0"/>
              <a:cs typeface="Arial" panose="020B0604020202020204" pitchFamily="34" charset="0"/>
            </a:endParaRPr>
          </a:p>
        </p:txBody>
      </p:sp>
      <p:sp>
        <p:nvSpPr>
          <p:cNvPr id="7" name="TextBox 6">
            <a:extLst>
              <a:ext uri="{FF2B5EF4-FFF2-40B4-BE49-F238E27FC236}">
                <a16:creationId xmlns:a16="http://schemas.microsoft.com/office/drawing/2014/main" id="{362F9FCA-2683-386A-FCB5-12108B9AADDB}"/>
              </a:ext>
            </a:extLst>
          </p:cNvPr>
          <p:cNvSpPr txBox="1"/>
          <p:nvPr/>
        </p:nvSpPr>
        <p:spPr>
          <a:xfrm>
            <a:off x="7721601" y="2453551"/>
            <a:ext cx="3632200" cy="2554545"/>
          </a:xfrm>
          <a:prstGeom prst="rect">
            <a:avLst/>
          </a:prstGeom>
          <a:noFill/>
        </p:spPr>
        <p:txBody>
          <a:bodyPr wrap="square">
            <a:spAutoFit/>
          </a:bodyPr>
          <a:lstStyle/>
          <a:p>
            <a:r>
              <a:rPr lang="en-GB" sz="2000" b="0" u="none" strike="noStrike" baseline="0" dirty="0">
                <a:solidFill>
                  <a:srgbClr val="000000"/>
                </a:solidFill>
                <a:latin typeface="Arial" panose="020B0604020202020204" pitchFamily="34" charset="0"/>
                <a:cs typeface="Arial" panose="020B0604020202020204" pitchFamily="34" charset="0"/>
              </a:rPr>
              <a:t>It involves: </a:t>
            </a:r>
          </a:p>
          <a:p>
            <a:pPr marL="457200" indent="-457200">
              <a:buFont typeface="Arial" panose="020B0604020202020204" pitchFamily="34" charset="0"/>
              <a:buChar char="•"/>
            </a:pPr>
            <a:r>
              <a:rPr lang="en-GB" sz="2000" dirty="0">
                <a:solidFill>
                  <a:srgbClr val="000000"/>
                </a:solidFill>
                <a:latin typeface="Arial" panose="020B0604020202020204" pitchFamily="34" charset="0"/>
                <a:cs typeface="Arial" panose="020B0604020202020204" pitchFamily="34" charset="0"/>
              </a:rPr>
              <a:t>P</a:t>
            </a:r>
            <a:r>
              <a:rPr lang="en-GB" sz="2000" b="0" u="none" strike="noStrike" baseline="0" dirty="0">
                <a:solidFill>
                  <a:srgbClr val="000000"/>
                </a:solidFill>
                <a:latin typeface="Arial" panose="020B0604020202020204" pitchFamily="34" charset="0"/>
                <a:cs typeface="Arial" panose="020B0604020202020204" pitchFamily="34" charset="0"/>
              </a:rPr>
              <a:t>aying attention to the person’s reactions</a:t>
            </a:r>
          </a:p>
          <a:p>
            <a:pPr marL="457200" indent="-457200">
              <a:buFont typeface="Arial" panose="020B0604020202020204" pitchFamily="34" charset="0"/>
              <a:buChar char="•"/>
            </a:pPr>
            <a:r>
              <a:rPr lang="en-GB" sz="2000" dirty="0">
                <a:solidFill>
                  <a:srgbClr val="000000"/>
                </a:solidFill>
                <a:latin typeface="Arial" panose="020B0604020202020204" pitchFamily="34" charset="0"/>
                <a:cs typeface="Arial" panose="020B0604020202020204" pitchFamily="34" charset="0"/>
              </a:rPr>
              <a:t>A</a:t>
            </a:r>
            <a:r>
              <a:rPr lang="en-GB" sz="2000" b="0" u="none" strike="noStrike" baseline="0" dirty="0">
                <a:solidFill>
                  <a:srgbClr val="000000"/>
                </a:solidFill>
                <a:latin typeface="Arial" panose="020B0604020202020204" pitchFamily="34" charset="0"/>
                <a:cs typeface="Arial" panose="020B0604020202020204" pitchFamily="34" charset="0"/>
              </a:rPr>
              <a:t>ctive listening </a:t>
            </a:r>
          </a:p>
          <a:p>
            <a:pPr marL="457200" indent="-457200">
              <a:buFont typeface="Arial" panose="020B0604020202020204" pitchFamily="34" charset="0"/>
              <a:buChar char="•"/>
            </a:pPr>
            <a:r>
              <a:rPr lang="en-GB" sz="2000" dirty="0">
                <a:solidFill>
                  <a:srgbClr val="000000"/>
                </a:solidFill>
                <a:latin typeface="Arial" panose="020B0604020202020204" pitchFamily="34" charset="0"/>
                <a:cs typeface="Arial" panose="020B0604020202020204" pitchFamily="34" charset="0"/>
              </a:rPr>
              <a:t>P</a:t>
            </a:r>
            <a:r>
              <a:rPr lang="en-GB" sz="2000" b="0" u="none" strike="noStrike" baseline="0" dirty="0">
                <a:solidFill>
                  <a:srgbClr val="000000"/>
                </a:solidFill>
                <a:latin typeface="Arial" panose="020B0604020202020204" pitchFamily="34" charset="0"/>
                <a:cs typeface="Arial" panose="020B0604020202020204" pitchFamily="34" charset="0"/>
              </a:rPr>
              <a:t>roviding practical assistance, such as problem solving or help to access basic needs.*</a:t>
            </a:r>
          </a:p>
        </p:txBody>
      </p:sp>
      <p:pic>
        <p:nvPicPr>
          <p:cNvPr id="10" name="Graphic 9" descr="First aid kit with solid fill">
            <a:extLst>
              <a:ext uri="{FF2B5EF4-FFF2-40B4-BE49-F238E27FC236}">
                <a16:creationId xmlns:a16="http://schemas.microsoft.com/office/drawing/2014/main" id="{644F55F9-D082-0943-AD4B-330F73AD857B}"/>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044470" y="1619608"/>
            <a:ext cx="1473200" cy="1473200"/>
          </a:xfrm>
          <a:prstGeom prst="rect">
            <a:avLst/>
          </a:prstGeom>
        </p:spPr>
      </p:pic>
    </p:spTree>
    <p:extLst>
      <p:ext uri="{BB962C8B-B14F-4D97-AF65-F5344CB8AC3E}">
        <p14:creationId xmlns:p14="http://schemas.microsoft.com/office/powerpoint/2010/main" val="354070206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a:extLst>
              <a:ext uri="{FF2B5EF4-FFF2-40B4-BE49-F238E27FC236}">
                <a16:creationId xmlns:a16="http://schemas.microsoft.com/office/drawing/2014/main" id="{21524DF6-3064-4780-AD95-8663A829F41A}"/>
              </a:ext>
            </a:extLst>
          </p:cNvPr>
          <p:cNvSpPr>
            <a:spLocks noGrp="1"/>
          </p:cNvSpPr>
          <p:nvPr>
            <p:ph type="title"/>
          </p:nvPr>
        </p:nvSpPr>
        <p:spPr/>
        <p:txBody>
          <a:bodyPr/>
          <a:lstStyle/>
          <a:p>
            <a:r>
              <a:rPr lang="en-CA" dirty="0"/>
              <a:t>Learning objectives</a:t>
            </a:r>
          </a:p>
        </p:txBody>
      </p:sp>
      <p:grpSp>
        <p:nvGrpSpPr>
          <p:cNvPr id="2" name="Group 1">
            <a:extLst>
              <a:ext uri="{FF2B5EF4-FFF2-40B4-BE49-F238E27FC236}">
                <a16:creationId xmlns:a16="http://schemas.microsoft.com/office/drawing/2014/main" id="{4FF70CD6-C6D1-5CCB-EE5B-964F21BCB8F6}"/>
              </a:ext>
            </a:extLst>
          </p:cNvPr>
          <p:cNvGrpSpPr/>
          <p:nvPr/>
        </p:nvGrpSpPr>
        <p:grpSpPr>
          <a:xfrm>
            <a:off x="1163863" y="2317984"/>
            <a:ext cx="1196375" cy="868968"/>
            <a:chOff x="6878053" y="1156317"/>
            <a:chExt cx="1431178" cy="1039513"/>
          </a:xfrm>
          <a:solidFill>
            <a:schemeClr val="accent4">
              <a:lumMod val="60000"/>
              <a:lumOff val="40000"/>
            </a:schemeClr>
          </a:solidFill>
        </p:grpSpPr>
        <p:grpSp>
          <p:nvGrpSpPr>
            <p:cNvPr id="3" name="Group 2">
              <a:extLst>
                <a:ext uri="{FF2B5EF4-FFF2-40B4-BE49-F238E27FC236}">
                  <a16:creationId xmlns:a16="http://schemas.microsoft.com/office/drawing/2014/main" id="{6AE44B20-A5D0-2AFE-EBF9-8DD3C301EE72}"/>
                </a:ext>
              </a:extLst>
            </p:cNvPr>
            <p:cNvGrpSpPr/>
            <p:nvPr/>
          </p:nvGrpSpPr>
          <p:grpSpPr>
            <a:xfrm>
              <a:off x="7672978" y="1156317"/>
              <a:ext cx="412941" cy="436880"/>
              <a:chOff x="243840" y="1676400"/>
              <a:chExt cx="701040" cy="741680"/>
            </a:xfrm>
            <a:grpFill/>
          </p:grpSpPr>
          <p:sp>
            <p:nvSpPr>
              <p:cNvPr id="22" name="Rectangle 21">
                <a:extLst>
                  <a:ext uri="{FF2B5EF4-FFF2-40B4-BE49-F238E27FC236}">
                    <a16:creationId xmlns:a16="http://schemas.microsoft.com/office/drawing/2014/main" id="{F5AE5662-5288-D0FD-4967-B12D0077D319}"/>
                  </a:ext>
                </a:extLst>
              </p:cNvPr>
              <p:cNvSpPr/>
              <p:nvPr/>
            </p:nvSpPr>
            <p:spPr>
              <a:xfrm>
                <a:off x="243840" y="1676400"/>
                <a:ext cx="116839" cy="7416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23" name="Rectangle 22">
                <a:extLst>
                  <a:ext uri="{FF2B5EF4-FFF2-40B4-BE49-F238E27FC236}">
                    <a16:creationId xmlns:a16="http://schemas.microsoft.com/office/drawing/2014/main" id="{990EF4C4-9F63-FFCF-4802-634599F5BC8E}"/>
                  </a:ext>
                </a:extLst>
              </p:cNvPr>
              <p:cNvSpPr/>
              <p:nvPr/>
            </p:nvSpPr>
            <p:spPr>
              <a:xfrm>
                <a:off x="314960" y="1676400"/>
                <a:ext cx="629920" cy="4368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sp>
          <p:nvSpPr>
            <p:cNvPr id="20" name="Isosceles Triangle 19">
              <a:extLst>
                <a:ext uri="{FF2B5EF4-FFF2-40B4-BE49-F238E27FC236}">
                  <a16:creationId xmlns:a16="http://schemas.microsoft.com/office/drawing/2014/main" id="{C36FE147-3473-613C-4C52-16180004FCD1}"/>
                </a:ext>
              </a:extLst>
            </p:cNvPr>
            <p:cNvSpPr/>
            <p:nvPr/>
          </p:nvSpPr>
          <p:spPr>
            <a:xfrm>
              <a:off x="7120511" y="1517650"/>
              <a:ext cx="1188720" cy="678180"/>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21" name="Isosceles Triangle 20">
              <a:extLst>
                <a:ext uri="{FF2B5EF4-FFF2-40B4-BE49-F238E27FC236}">
                  <a16:creationId xmlns:a16="http://schemas.microsoft.com/office/drawing/2014/main" id="{82D6231D-46EB-EB19-1187-103FE2050AA2}"/>
                </a:ext>
              </a:extLst>
            </p:cNvPr>
            <p:cNvSpPr/>
            <p:nvPr/>
          </p:nvSpPr>
          <p:spPr>
            <a:xfrm>
              <a:off x="6878053" y="1727035"/>
              <a:ext cx="821708" cy="468795"/>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grpSp>
        <p:nvGrpSpPr>
          <p:cNvPr id="24" name="Group 23">
            <a:extLst>
              <a:ext uri="{FF2B5EF4-FFF2-40B4-BE49-F238E27FC236}">
                <a16:creationId xmlns:a16="http://schemas.microsoft.com/office/drawing/2014/main" id="{FAFB82CF-12DF-162E-1E41-291948861E05}"/>
              </a:ext>
            </a:extLst>
          </p:cNvPr>
          <p:cNvGrpSpPr/>
          <p:nvPr/>
        </p:nvGrpSpPr>
        <p:grpSpPr>
          <a:xfrm>
            <a:off x="3940809" y="2313939"/>
            <a:ext cx="1196375" cy="868968"/>
            <a:chOff x="6878053" y="1156317"/>
            <a:chExt cx="1431178" cy="1039513"/>
          </a:xfrm>
          <a:solidFill>
            <a:schemeClr val="accent4">
              <a:lumMod val="60000"/>
              <a:lumOff val="40000"/>
            </a:schemeClr>
          </a:solidFill>
        </p:grpSpPr>
        <p:grpSp>
          <p:nvGrpSpPr>
            <p:cNvPr id="25" name="Group 24">
              <a:extLst>
                <a:ext uri="{FF2B5EF4-FFF2-40B4-BE49-F238E27FC236}">
                  <a16:creationId xmlns:a16="http://schemas.microsoft.com/office/drawing/2014/main" id="{1263F667-E7B0-7D81-7EA8-C0EC848CBC4C}"/>
                </a:ext>
              </a:extLst>
            </p:cNvPr>
            <p:cNvGrpSpPr/>
            <p:nvPr/>
          </p:nvGrpSpPr>
          <p:grpSpPr>
            <a:xfrm>
              <a:off x="7672978" y="1156317"/>
              <a:ext cx="412941" cy="436880"/>
              <a:chOff x="243840" y="1676400"/>
              <a:chExt cx="701040" cy="741680"/>
            </a:xfrm>
            <a:grpFill/>
          </p:grpSpPr>
          <p:sp>
            <p:nvSpPr>
              <p:cNvPr id="29" name="Rectangle 28">
                <a:extLst>
                  <a:ext uri="{FF2B5EF4-FFF2-40B4-BE49-F238E27FC236}">
                    <a16:creationId xmlns:a16="http://schemas.microsoft.com/office/drawing/2014/main" id="{A4957BB4-868A-69E0-BEDD-46C1000ABDC5}"/>
                  </a:ext>
                </a:extLst>
              </p:cNvPr>
              <p:cNvSpPr/>
              <p:nvPr/>
            </p:nvSpPr>
            <p:spPr>
              <a:xfrm>
                <a:off x="243840" y="1676400"/>
                <a:ext cx="116839" cy="7416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30" name="Rectangle 29">
                <a:extLst>
                  <a:ext uri="{FF2B5EF4-FFF2-40B4-BE49-F238E27FC236}">
                    <a16:creationId xmlns:a16="http://schemas.microsoft.com/office/drawing/2014/main" id="{23C7A2DA-5482-8AAA-8B77-258CD2718B47}"/>
                  </a:ext>
                </a:extLst>
              </p:cNvPr>
              <p:cNvSpPr/>
              <p:nvPr/>
            </p:nvSpPr>
            <p:spPr>
              <a:xfrm>
                <a:off x="314960" y="1676400"/>
                <a:ext cx="629920" cy="4368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sp>
          <p:nvSpPr>
            <p:cNvPr id="26" name="Isosceles Triangle 25">
              <a:extLst>
                <a:ext uri="{FF2B5EF4-FFF2-40B4-BE49-F238E27FC236}">
                  <a16:creationId xmlns:a16="http://schemas.microsoft.com/office/drawing/2014/main" id="{CE38EFD3-8F75-9004-1635-B345EA815B38}"/>
                </a:ext>
              </a:extLst>
            </p:cNvPr>
            <p:cNvSpPr/>
            <p:nvPr/>
          </p:nvSpPr>
          <p:spPr>
            <a:xfrm>
              <a:off x="7120511" y="1517650"/>
              <a:ext cx="1188720" cy="678180"/>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28" name="Isosceles Triangle 27">
              <a:extLst>
                <a:ext uri="{FF2B5EF4-FFF2-40B4-BE49-F238E27FC236}">
                  <a16:creationId xmlns:a16="http://schemas.microsoft.com/office/drawing/2014/main" id="{06ABD81E-D3DD-465E-835D-14A180009F2F}"/>
                </a:ext>
              </a:extLst>
            </p:cNvPr>
            <p:cNvSpPr/>
            <p:nvPr/>
          </p:nvSpPr>
          <p:spPr>
            <a:xfrm>
              <a:off x="6878053" y="1727035"/>
              <a:ext cx="821708" cy="468795"/>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grpSp>
        <p:nvGrpSpPr>
          <p:cNvPr id="31" name="Group 30">
            <a:extLst>
              <a:ext uri="{FF2B5EF4-FFF2-40B4-BE49-F238E27FC236}">
                <a16:creationId xmlns:a16="http://schemas.microsoft.com/office/drawing/2014/main" id="{5919CF12-4BC4-31F6-4385-B2DA7C02AAB4}"/>
              </a:ext>
            </a:extLst>
          </p:cNvPr>
          <p:cNvGrpSpPr/>
          <p:nvPr/>
        </p:nvGrpSpPr>
        <p:grpSpPr>
          <a:xfrm>
            <a:off x="6740135" y="2248704"/>
            <a:ext cx="1196375" cy="868968"/>
            <a:chOff x="6878053" y="1156317"/>
            <a:chExt cx="1431178" cy="1039513"/>
          </a:xfrm>
          <a:solidFill>
            <a:schemeClr val="accent4">
              <a:lumMod val="60000"/>
              <a:lumOff val="40000"/>
            </a:schemeClr>
          </a:solidFill>
        </p:grpSpPr>
        <p:grpSp>
          <p:nvGrpSpPr>
            <p:cNvPr id="32" name="Group 31">
              <a:extLst>
                <a:ext uri="{FF2B5EF4-FFF2-40B4-BE49-F238E27FC236}">
                  <a16:creationId xmlns:a16="http://schemas.microsoft.com/office/drawing/2014/main" id="{BC3E2009-079B-F906-71DD-77553389B329}"/>
                </a:ext>
              </a:extLst>
            </p:cNvPr>
            <p:cNvGrpSpPr/>
            <p:nvPr/>
          </p:nvGrpSpPr>
          <p:grpSpPr>
            <a:xfrm>
              <a:off x="7672978" y="1156317"/>
              <a:ext cx="412941" cy="436880"/>
              <a:chOff x="243840" y="1676400"/>
              <a:chExt cx="701040" cy="741680"/>
            </a:xfrm>
            <a:grpFill/>
          </p:grpSpPr>
          <p:sp>
            <p:nvSpPr>
              <p:cNvPr id="35" name="Rectangle 34">
                <a:extLst>
                  <a:ext uri="{FF2B5EF4-FFF2-40B4-BE49-F238E27FC236}">
                    <a16:creationId xmlns:a16="http://schemas.microsoft.com/office/drawing/2014/main" id="{052E8CFE-50D6-98BA-36C6-CF8D1CB96DEB}"/>
                  </a:ext>
                </a:extLst>
              </p:cNvPr>
              <p:cNvSpPr/>
              <p:nvPr/>
            </p:nvSpPr>
            <p:spPr>
              <a:xfrm>
                <a:off x="243840" y="1676400"/>
                <a:ext cx="116839" cy="7416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36" name="Rectangle 35">
                <a:extLst>
                  <a:ext uri="{FF2B5EF4-FFF2-40B4-BE49-F238E27FC236}">
                    <a16:creationId xmlns:a16="http://schemas.microsoft.com/office/drawing/2014/main" id="{54845841-CD94-97D2-4695-0B68D86F1A08}"/>
                  </a:ext>
                </a:extLst>
              </p:cNvPr>
              <p:cNvSpPr/>
              <p:nvPr/>
            </p:nvSpPr>
            <p:spPr>
              <a:xfrm>
                <a:off x="314960" y="1676400"/>
                <a:ext cx="629920" cy="4368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sp>
          <p:nvSpPr>
            <p:cNvPr id="33" name="Isosceles Triangle 32">
              <a:extLst>
                <a:ext uri="{FF2B5EF4-FFF2-40B4-BE49-F238E27FC236}">
                  <a16:creationId xmlns:a16="http://schemas.microsoft.com/office/drawing/2014/main" id="{9D31D93D-3C45-D9D0-A3D4-250A99FBF648}"/>
                </a:ext>
              </a:extLst>
            </p:cNvPr>
            <p:cNvSpPr/>
            <p:nvPr/>
          </p:nvSpPr>
          <p:spPr>
            <a:xfrm>
              <a:off x="7120511" y="1517650"/>
              <a:ext cx="1188720" cy="678180"/>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34" name="Isosceles Triangle 33">
              <a:extLst>
                <a:ext uri="{FF2B5EF4-FFF2-40B4-BE49-F238E27FC236}">
                  <a16:creationId xmlns:a16="http://schemas.microsoft.com/office/drawing/2014/main" id="{D8C98C0F-F51E-ECD6-0508-1862FB9D303B}"/>
                </a:ext>
              </a:extLst>
            </p:cNvPr>
            <p:cNvSpPr/>
            <p:nvPr/>
          </p:nvSpPr>
          <p:spPr>
            <a:xfrm>
              <a:off x="6878053" y="1727035"/>
              <a:ext cx="821708" cy="468795"/>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grpSp>
        <p:nvGrpSpPr>
          <p:cNvPr id="4" name="Group 3">
            <a:extLst>
              <a:ext uri="{FF2B5EF4-FFF2-40B4-BE49-F238E27FC236}">
                <a16:creationId xmlns:a16="http://schemas.microsoft.com/office/drawing/2014/main" id="{E03F42B0-591B-4F07-5F27-1CC610BEA4FE}"/>
              </a:ext>
            </a:extLst>
          </p:cNvPr>
          <p:cNvGrpSpPr/>
          <p:nvPr/>
        </p:nvGrpSpPr>
        <p:grpSpPr>
          <a:xfrm>
            <a:off x="9682096" y="2232645"/>
            <a:ext cx="1196375" cy="868968"/>
            <a:chOff x="6878053" y="1156317"/>
            <a:chExt cx="1431178" cy="1039513"/>
          </a:xfrm>
          <a:solidFill>
            <a:schemeClr val="accent4">
              <a:lumMod val="60000"/>
              <a:lumOff val="40000"/>
            </a:schemeClr>
          </a:solidFill>
        </p:grpSpPr>
        <p:grpSp>
          <p:nvGrpSpPr>
            <p:cNvPr id="5" name="Group 4">
              <a:extLst>
                <a:ext uri="{FF2B5EF4-FFF2-40B4-BE49-F238E27FC236}">
                  <a16:creationId xmlns:a16="http://schemas.microsoft.com/office/drawing/2014/main" id="{65E75954-296E-36A3-9619-0CA0E2A31EA9}"/>
                </a:ext>
              </a:extLst>
            </p:cNvPr>
            <p:cNvGrpSpPr/>
            <p:nvPr/>
          </p:nvGrpSpPr>
          <p:grpSpPr>
            <a:xfrm>
              <a:off x="7672978" y="1156317"/>
              <a:ext cx="412941" cy="436880"/>
              <a:chOff x="243840" y="1676400"/>
              <a:chExt cx="701040" cy="741680"/>
            </a:xfrm>
            <a:grpFill/>
          </p:grpSpPr>
          <p:sp>
            <p:nvSpPr>
              <p:cNvPr id="9" name="Rectangle 8">
                <a:extLst>
                  <a:ext uri="{FF2B5EF4-FFF2-40B4-BE49-F238E27FC236}">
                    <a16:creationId xmlns:a16="http://schemas.microsoft.com/office/drawing/2014/main" id="{165F4056-B966-6544-80E5-0B08A73F7F5F}"/>
                  </a:ext>
                </a:extLst>
              </p:cNvPr>
              <p:cNvSpPr/>
              <p:nvPr/>
            </p:nvSpPr>
            <p:spPr>
              <a:xfrm>
                <a:off x="243840" y="1676400"/>
                <a:ext cx="116839" cy="7416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10" name="Rectangle 9">
                <a:extLst>
                  <a:ext uri="{FF2B5EF4-FFF2-40B4-BE49-F238E27FC236}">
                    <a16:creationId xmlns:a16="http://schemas.microsoft.com/office/drawing/2014/main" id="{A72C10EA-E559-17BC-0D5D-804ED76ADC33}"/>
                  </a:ext>
                </a:extLst>
              </p:cNvPr>
              <p:cNvSpPr/>
              <p:nvPr/>
            </p:nvSpPr>
            <p:spPr>
              <a:xfrm>
                <a:off x="314960" y="1676400"/>
                <a:ext cx="629920" cy="4368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sp>
          <p:nvSpPr>
            <p:cNvPr id="6" name="Isosceles Triangle 5">
              <a:extLst>
                <a:ext uri="{FF2B5EF4-FFF2-40B4-BE49-F238E27FC236}">
                  <a16:creationId xmlns:a16="http://schemas.microsoft.com/office/drawing/2014/main" id="{F5F49ABB-FE06-42FB-7344-9AABE462EA35}"/>
                </a:ext>
              </a:extLst>
            </p:cNvPr>
            <p:cNvSpPr/>
            <p:nvPr/>
          </p:nvSpPr>
          <p:spPr>
            <a:xfrm>
              <a:off x="7120511" y="1517650"/>
              <a:ext cx="1188720" cy="678180"/>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8" name="Isosceles Triangle 7">
              <a:extLst>
                <a:ext uri="{FF2B5EF4-FFF2-40B4-BE49-F238E27FC236}">
                  <a16:creationId xmlns:a16="http://schemas.microsoft.com/office/drawing/2014/main" id="{66F1D209-EF48-6749-99D0-CD1FAE2DC777}"/>
                </a:ext>
              </a:extLst>
            </p:cNvPr>
            <p:cNvSpPr/>
            <p:nvPr/>
          </p:nvSpPr>
          <p:spPr>
            <a:xfrm>
              <a:off x="6878053" y="1727035"/>
              <a:ext cx="821708" cy="468795"/>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sp>
        <p:nvSpPr>
          <p:cNvPr id="11" name="TextBox 10">
            <a:extLst>
              <a:ext uri="{FF2B5EF4-FFF2-40B4-BE49-F238E27FC236}">
                <a16:creationId xmlns:a16="http://schemas.microsoft.com/office/drawing/2014/main" id="{A4F2870C-2006-3D30-3399-EC665EDE2D2A}"/>
              </a:ext>
            </a:extLst>
          </p:cNvPr>
          <p:cNvSpPr txBox="1"/>
          <p:nvPr/>
        </p:nvSpPr>
        <p:spPr>
          <a:xfrm>
            <a:off x="6178024" y="3538880"/>
            <a:ext cx="2498014" cy="1015663"/>
          </a:xfrm>
          <a:prstGeom prst="rect">
            <a:avLst/>
          </a:prstGeom>
          <a:noFill/>
        </p:spPr>
        <p:txBody>
          <a:bodyPr wrap="square" lIns="91440" tIns="45720" rIns="91440" bIns="45720" anchor="t">
            <a:spAutoFit/>
          </a:bodyPr>
          <a:lstStyle/>
          <a:p>
            <a:pPr algn="ctr"/>
            <a:r>
              <a:rPr lang="en-US" sz="2000" dirty="0">
                <a:latin typeface="Arial" panose="020B0604020202020204" pitchFamily="34" charset="0"/>
                <a:ea typeface="Calibri" panose="020F0502020204030204" pitchFamily="34" charset="0"/>
                <a:cs typeface="Arial" panose="020B0604020202020204" pitchFamily="34" charset="0"/>
              </a:rPr>
              <a:t>Explain the caseworkers role in delivering MHPSS</a:t>
            </a:r>
            <a:endParaRPr lang="en-US" sz="2000" dirty="0">
              <a:effectLst/>
              <a:latin typeface="Arial" panose="020B0604020202020204" pitchFamily="34" charset="0"/>
              <a:ea typeface="Calibri" panose="020F0502020204030204" pitchFamily="34" charset="0"/>
              <a:cs typeface="Arial" panose="020B0604020202020204" pitchFamily="34" charset="0"/>
            </a:endParaRPr>
          </a:p>
        </p:txBody>
      </p:sp>
      <p:sp>
        <p:nvSpPr>
          <p:cNvPr id="15" name="TextBox 14">
            <a:extLst>
              <a:ext uri="{FF2B5EF4-FFF2-40B4-BE49-F238E27FC236}">
                <a16:creationId xmlns:a16="http://schemas.microsoft.com/office/drawing/2014/main" id="{9C12F32C-FEE7-4BC5-9A81-25915170FE1C}"/>
              </a:ext>
            </a:extLst>
          </p:cNvPr>
          <p:cNvSpPr txBox="1"/>
          <p:nvPr/>
        </p:nvSpPr>
        <p:spPr>
          <a:xfrm>
            <a:off x="9097596" y="3486819"/>
            <a:ext cx="2498014" cy="727059"/>
          </a:xfrm>
          <a:prstGeom prst="rect">
            <a:avLst/>
          </a:prstGeom>
          <a:noFill/>
        </p:spPr>
        <p:txBody>
          <a:bodyPr wrap="square" lIns="91440" tIns="45720" rIns="91440" bIns="45720" anchor="t">
            <a:spAutoFit/>
          </a:bodyPr>
          <a:lstStyle/>
          <a:p>
            <a:pPr algn="ctr">
              <a:lnSpc>
                <a:spcPct val="107000"/>
              </a:lnSpc>
            </a:pPr>
            <a:r>
              <a:rPr lang="en-US" sz="2000" dirty="0">
                <a:latin typeface="Arial" panose="020B0604020202020204" pitchFamily="34" charset="0"/>
                <a:ea typeface="Calibri" panose="020F0502020204030204" pitchFamily="34" charset="0"/>
                <a:cs typeface="Arial" panose="020B0604020202020204" pitchFamily="34" charset="0"/>
              </a:rPr>
              <a:t>Demonstrate basic MHPSS skills</a:t>
            </a:r>
          </a:p>
        </p:txBody>
      </p:sp>
      <p:sp>
        <p:nvSpPr>
          <p:cNvPr id="17" name="TextBox 16">
            <a:extLst>
              <a:ext uri="{FF2B5EF4-FFF2-40B4-BE49-F238E27FC236}">
                <a16:creationId xmlns:a16="http://schemas.microsoft.com/office/drawing/2014/main" id="{8B3703B4-C83E-32AE-9762-9FE6DED37174}"/>
              </a:ext>
            </a:extLst>
          </p:cNvPr>
          <p:cNvSpPr txBox="1"/>
          <p:nvPr/>
        </p:nvSpPr>
        <p:spPr>
          <a:xfrm>
            <a:off x="569437" y="3486819"/>
            <a:ext cx="2575398" cy="1323439"/>
          </a:xfrm>
          <a:prstGeom prst="rect">
            <a:avLst/>
          </a:prstGeom>
          <a:noFill/>
        </p:spPr>
        <p:txBody>
          <a:bodyPr wrap="square">
            <a:spAutoFit/>
          </a:bodyPr>
          <a:lstStyle/>
          <a:p>
            <a:pPr lvl="0" algn="ctr"/>
            <a:r>
              <a:rPr lang="en-US" sz="2000" dirty="0">
                <a:effectLst/>
                <a:latin typeface="Arial" panose="020B0604020202020204" pitchFamily="34" charset="0"/>
                <a:ea typeface="Calibri" panose="020F0502020204030204" pitchFamily="34" charset="0"/>
                <a:cs typeface="Arial" panose="020B0604020202020204" pitchFamily="34" charset="0"/>
              </a:rPr>
              <a:t>Define and differentiate key terms related to MHPSS</a:t>
            </a:r>
          </a:p>
        </p:txBody>
      </p:sp>
      <p:sp>
        <p:nvSpPr>
          <p:cNvPr id="7" name="TextBox 6">
            <a:extLst>
              <a:ext uri="{FF2B5EF4-FFF2-40B4-BE49-F238E27FC236}">
                <a16:creationId xmlns:a16="http://schemas.microsoft.com/office/drawing/2014/main" id="{FD71A95B-8F06-D72C-BD3E-19F0D421F9A2}"/>
              </a:ext>
            </a:extLst>
          </p:cNvPr>
          <p:cNvSpPr txBox="1"/>
          <p:nvPr/>
        </p:nvSpPr>
        <p:spPr>
          <a:xfrm>
            <a:off x="3317617" y="3486819"/>
            <a:ext cx="2575398" cy="1938992"/>
          </a:xfrm>
          <a:prstGeom prst="rect">
            <a:avLst/>
          </a:prstGeom>
          <a:noFill/>
        </p:spPr>
        <p:txBody>
          <a:bodyPr wrap="square" lIns="91440" tIns="45720" rIns="91440" bIns="45720" anchor="t">
            <a:spAutoFit/>
          </a:bodyPr>
          <a:lstStyle/>
          <a:p>
            <a:pPr algn="ctr"/>
            <a:r>
              <a:rPr lang="en-US" sz="2000" dirty="0">
                <a:effectLst/>
                <a:latin typeface="Arial"/>
                <a:ea typeface="Calibri" panose="020F0502020204030204" pitchFamily="34" charset="0"/>
                <a:cs typeface="Arial"/>
              </a:rPr>
              <a:t>Explain how emergencies can impact a child’s mental health and </a:t>
            </a:r>
            <a:r>
              <a:rPr lang="en-US" sz="2000" dirty="0">
                <a:latin typeface="Arial"/>
                <a:ea typeface="Calibri" panose="020F0502020204030204" pitchFamily="34" charset="0"/>
                <a:cs typeface="Arial"/>
              </a:rPr>
              <a:t>psychosocial </a:t>
            </a:r>
            <a:r>
              <a:rPr lang="en-US" sz="2000" dirty="0">
                <a:effectLst/>
                <a:latin typeface="Arial"/>
                <a:ea typeface="Calibri" panose="020F0502020204030204" pitchFamily="34" charset="0"/>
                <a:cs typeface="Arial"/>
              </a:rPr>
              <a:t>functioning</a:t>
            </a:r>
            <a:r>
              <a:rPr lang="en-US" sz="2000" dirty="0">
                <a:latin typeface="Arial"/>
                <a:ea typeface="Calibri" panose="020F0502020204030204" pitchFamily="34" charset="0"/>
                <a:cs typeface="Arial"/>
              </a:rPr>
              <a:t> </a:t>
            </a:r>
            <a:endParaRPr lang="en-US" sz="2000" dirty="0">
              <a:effectLst/>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724290770"/>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a:extLst>
              <a:ext uri="{FF2B5EF4-FFF2-40B4-BE49-F238E27FC236}">
                <a16:creationId xmlns:a16="http://schemas.microsoft.com/office/drawing/2014/main" id="{304EB465-E8DA-4FC6-8524-4C8199280C8D}"/>
              </a:ext>
            </a:extLst>
          </p:cNvPr>
          <p:cNvSpPr>
            <a:spLocks noGrp="1"/>
          </p:cNvSpPr>
          <p:nvPr>
            <p:ph type="title"/>
          </p:nvPr>
        </p:nvSpPr>
        <p:spPr/>
        <p:txBody>
          <a:bodyPr/>
          <a:lstStyle/>
          <a:p>
            <a:r>
              <a:rPr lang="en-CA" dirty="0"/>
              <a:t>Helpful actions</a:t>
            </a:r>
          </a:p>
        </p:txBody>
      </p:sp>
      <p:sp>
        <p:nvSpPr>
          <p:cNvPr id="18" name="TextBox 17">
            <a:extLst>
              <a:ext uri="{FF2B5EF4-FFF2-40B4-BE49-F238E27FC236}">
                <a16:creationId xmlns:a16="http://schemas.microsoft.com/office/drawing/2014/main" id="{D8921B13-675B-C460-F380-089EAF64E27B}"/>
              </a:ext>
            </a:extLst>
          </p:cNvPr>
          <p:cNvSpPr txBox="1"/>
          <p:nvPr/>
        </p:nvSpPr>
        <p:spPr>
          <a:xfrm>
            <a:off x="1776419" y="4436509"/>
            <a:ext cx="2300873" cy="584775"/>
          </a:xfrm>
          <a:prstGeom prst="rect">
            <a:avLst/>
          </a:prstGeom>
          <a:noFill/>
        </p:spPr>
        <p:txBody>
          <a:bodyPr wrap="square" rtlCol="0">
            <a:spAutoFit/>
          </a:bodyPr>
          <a:lstStyle/>
          <a:p>
            <a:pPr algn="ctr"/>
            <a:r>
              <a:rPr lang="en-CA" sz="3200" dirty="0">
                <a:latin typeface="Arial" panose="020B0604020202020204" pitchFamily="34" charset="0"/>
                <a:cs typeface="Arial" panose="020B0604020202020204" pitchFamily="34" charset="0"/>
              </a:rPr>
              <a:t>Look</a:t>
            </a:r>
            <a:endParaRPr lang="en-BE" sz="3200" dirty="0">
              <a:latin typeface="Arial" panose="020B0604020202020204" pitchFamily="34" charset="0"/>
              <a:cs typeface="Arial" panose="020B0604020202020204" pitchFamily="34" charset="0"/>
            </a:endParaRPr>
          </a:p>
        </p:txBody>
      </p:sp>
      <p:pic>
        <p:nvPicPr>
          <p:cNvPr id="6" name="Graphic 5" descr="Link with solid fill">
            <a:extLst>
              <a:ext uri="{FF2B5EF4-FFF2-40B4-BE49-F238E27FC236}">
                <a16:creationId xmlns:a16="http://schemas.microsoft.com/office/drawing/2014/main" id="{9D0EC058-BAB1-67A4-46C2-A62F346F1B13}"/>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8326040" y="2113845"/>
            <a:ext cx="2063435" cy="2063435"/>
          </a:xfrm>
          <a:prstGeom prst="rect">
            <a:avLst/>
          </a:prstGeom>
        </p:spPr>
      </p:pic>
      <p:pic>
        <p:nvPicPr>
          <p:cNvPr id="8" name="Graphic 7" descr="Eye with solid fill">
            <a:extLst>
              <a:ext uri="{FF2B5EF4-FFF2-40B4-BE49-F238E27FC236}">
                <a16:creationId xmlns:a16="http://schemas.microsoft.com/office/drawing/2014/main" id="{44C990DA-C75B-86C5-BC45-7FB8349485D0}"/>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1814715" y="2014275"/>
            <a:ext cx="2262577" cy="2262577"/>
          </a:xfrm>
          <a:prstGeom prst="rect">
            <a:avLst/>
          </a:prstGeom>
        </p:spPr>
      </p:pic>
      <p:pic>
        <p:nvPicPr>
          <p:cNvPr id="10" name="Graphic 9" descr="Ear with solid fill">
            <a:extLst>
              <a:ext uri="{FF2B5EF4-FFF2-40B4-BE49-F238E27FC236}">
                <a16:creationId xmlns:a16="http://schemas.microsoft.com/office/drawing/2014/main" id="{BB53A684-43DE-F5EE-DB31-33539DC8DD11}"/>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5165584" y="2117602"/>
            <a:ext cx="2159250" cy="2159250"/>
          </a:xfrm>
          <a:prstGeom prst="rect">
            <a:avLst/>
          </a:prstGeom>
        </p:spPr>
      </p:pic>
      <p:sp>
        <p:nvSpPr>
          <p:cNvPr id="12" name="TextBox 11">
            <a:extLst>
              <a:ext uri="{FF2B5EF4-FFF2-40B4-BE49-F238E27FC236}">
                <a16:creationId xmlns:a16="http://schemas.microsoft.com/office/drawing/2014/main" id="{1FEE868B-0EA8-2021-3D8B-D373A4BB13A7}"/>
              </a:ext>
            </a:extLst>
          </p:cNvPr>
          <p:cNvSpPr txBox="1"/>
          <p:nvPr/>
        </p:nvSpPr>
        <p:spPr>
          <a:xfrm>
            <a:off x="5094772" y="4436509"/>
            <a:ext cx="2300873" cy="584775"/>
          </a:xfrm>
          <a:prstGeom prst="rect">
            <a:avLst/>
          </a:prstGeom>
          <a:noFill/>
        </p:spPr>
        <p:txBody>
          <a:bodyPr wrap="square" rtlCol="0">
            <a:spAutoFit/>
          </a:bodyPr>
          <a:lstStyle/>
          <a:p>
            <a:pPr algn="ctr"/>
            <a:r>
              <a:rPr lang="en-CA" sz="3200" dirty="0">
                <a:latin typeface="Arial" panose="020B0604020202020204" pitchFamily="34" charset="0"/>
                <a:cs typeface="Arial" panose="020B0604020202020204" pitchFamily="34" charset="0"/>
              </a:rPr>
              <a:t>Listen</a:t>
            </a:r>
            <a:endParaRPr lang="en-BE" sz="3200" dirty="0">
              <a:latin typeface="Arial" panose="020B0604020202020204" pitchFamily="34" charset="0"/>
              <a:cs typeface="Arial" panose="020B0604020202020204" pitchFamily="34" charset="0"/>
            </a:endParaRPr>
          </a:p>
        </p:txBody>
      </p:sp>
      <p:sp>
        <p:nvSpPr>
          <p:cNvPr id="19" name="TextBox 18">
            <a:extLst>
              <a:ext uri="{FF2B5EF4-FFF2-40B4-BE49-F238E27FC236}">
                <a16:creationId xmlns:a16="http://schemas.microsoft.com/office/drawing/2014/main" id="{B13812B2-5DFA-9EA6-CFA9-088CD38608A9}"/>
              </a:ext>
            </a:extLst>
          </p:cNvPr>
          <p:cNvSpPr txBox="1"/>
          <p:nvPr/>
        </p:nvSpPr>
        <p:spPr>
          <a:xfrm>
            <a:off x="8527400" y="4436509"/>
            <a:ext cx="2300873" cy="584775"/>
          </a:xfrm>
          <a:prstGeom prst="rect">
            <a:avLst/>
          </a:prstGeom>
          <a:noFill/>
        </p:spPr>
        <p:txBody>
          <a:bodyPr wrap="square" rtlCol="0">
            <a:spAutoFit/>
          </a:bodyPr>
          <a:lstStyle/>
          <a:p>
            <a:pPr algn="ctr"/>
            <a:r>
              <a:rPr lang="en-CA" sz="3200" dirty="0">
                <a:latin typeface="Arial" panose="020B0604020202020204" pitchFamily="34" charset="0"/>
                <a:cs typeface="Arial" panose="020B0604020202020204" pitchFamily="34" charset="0"/>
              </a:rPr>
              <a:t>Link</a:t>
            </a:r>
            <a:endParaRPr lang="en-BE" sz="32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842559546"/>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A825A6-3C86-BF23-3D1A-B5A2AC17A9EB}"/>
              </a:ext>
            </a:extLst>
          </p:cNvPr>
          <p:cNvSpPr>
            <a:spLocks noGrp="1"/>
          </p:cNvSpPr>
          <p:nvPr>
            <p:ph type="title"/>
          </p:nvPr>
        </p:nvSpPr>
        <p:spPr/>
        <p:txBody>
          <a:bodyPr/>
          <a:lstStyle/>
          <a:p>
            <a:r>
              <a:rPr lang="en-CA" dirty="0"/>
              <a:t>Helpful actions: Look</a:t>
            </a:r>
            <a:endParaRPr lang="en-BE" dirty="0"/>
          </a:p>
        </p:txBody>
      </p:sp>
      <p:sp>
        <p:nvSpPr>
          <p:cNvPr id="4" name="TextBox 3">
            <a:extLst>
              <a:ext uri="{FF2B5EF4-FFF2-40B4-BE49-F238E27FC236}">
                <a16:creationId xmlns:a16="http://schemas.microsoft.com/office/drawing/2014/main" id="{DD2C3544-1EC2-37D9-ECC1-179AA3F6821E}"/>
              </a:ext>
            </a:extLst>
          </p:cNvPr>
          <p:cNvSpPr txBox="1"/>
          <p:nvPr/>
        </p:nvSpPr>
        <p:spPr>
          <a:xfrm>
            <a:off x="4615543" y="2489916"/>
            <a:ext cx="6274684" cy="2444387"/>
          </a:xfrm>
          <a:prstGeom prst="rect">
            <a:avLst/>
          </a:prstGeom>
          <a:noFill/>
        </p:spPr>
        <p:txBody>
          <a:bodyPr wrap="square">
            <a:spAutoFit/>
          </a:bodyPr>
          <a:lstStyle/>
          <a:p>
            <a:pPr marL="57150">
              <a:lnSpc>
                <a:spcPct val="89000"/>
              </a:lnSpc>
            </a:pPr>
            <a:r>
              <a:rPr lang="en-US" sz="2400" b="1" dirty="0">
                <a:solidFill>
                  <a:srgbClr val="000000"/>
                </a:solidFill>
                <a:effectLst/>
                <a:latin typeface="Arial" panose="020B0604020202020204" pitchFamily="34" charset="0"/>
                <a:ea typeface="Calibri" panose="020F0502020204030204" pitchFamily="34" charset="0"/>
                <a:cs typeface="Arial" panose="020B0604020202020204" pitchFamily="34" charset="0"/>
              </a:rPr>
              <a:t>LOOK </a:t>
            </a:r>
            <a:r>
              <a:rPr lang="en-US" sz="2400" dirty="0">
                <a:solidFill>
                  <a:srgbClr val="000000"/>
                </a:solidFill>
                <a:effectLst/>
                <a:latin typeface="Arial" panose="020B0604020202020204" pitchFamily="34" charset="0"/>
                <a:ea typeface="Calibri" panose="020F0502020204030204" pitchFamily="34" charset="0"/>
                <a:cs typeface="Arial" panose="020B0604020202020204" pitchFamily="34" charset="0"/>
              </a:rPr>
              <a:t>for children with obvious basic needs</a:t>
            </a:r>
            <a:endParaRPr lang="en-BE" sz="2400" dirty="0">
              <a:effectLst/>
              <a:latin typeface="Arial" panose="020B0604020202020204" pitchFamily="34" charset="0"/>
              <a:ea typeface="Times New Roman" panose="02020603050405020304" pitchFamily="18" charset="0"/>
              <a:cs typeface="Arial" panose="020B0604020202020204" pitchFamily="34" charset="0"/>
            </a:endParaRPr>
          </a:p>
          <a:p>
            <a:pPr marL="57150">
              <a:lnSpc>
                <a:spcPct val="89000"/>
              </a:lnSpc>
              <a:spcBef>
                <a:spcPts val="120"/>
              </a:spcBef>
              <a:spcAft>
                <a:spcPts val="0"/>
              </a:spcAft>
            </a:pPr>
            <a:endParaRPr lang="en-US" sz="2400" b="1" dirty="0">
              <a:solidFill>
                <a:srgbClr val="000000"/>
              </a:solidFill>
              <a:effectLst/>
              <a:latin typeface="Arial" panose="020B0604020202020204" pitchFamily="34" charset="0"/>
              <a:ea typeface="Calibri" panose="020F0502020204030204" pitchFamily="34" charset="0"/>
              <a:cs typeface="Arial" panose="020B0604020202020204" pitchFamily="34" charset="0"/>
            </a:endParaRPr>
          </a:p>
          <a:p>
            <a:pPr marL="57150">
              <a:lnSpc>
                <a:spcPct val="89000"/>
              </a:lnSpc>
              <a:spcBef>
                <a:spcPts val="120"/>
              </a:spcBef>
              <a:spcAft>
                <a:spcPts val="0"/>
              </a:spcAft>
            </a:pPr>
            <a:r>
              <a:rPr lang="en-US" sz="2400" b="1" dirty="0">
                <a:solidFill>
                  <a:srgbClr val="000000"/>
                </a:solidFill>
                <a:effectLst/>
                <a:latin typeface="Arial" panose="020B0604020202020204" pitchFamily="34" charset="0"/>
                <a:ea typeface="Calibri" panose="020F0502020204030204" pitchFamily="34" charset="0"/>
                <a:cs typeface="Arial" panose="020B0604020202020204" pitchFamily="34" charset="0"/>
              </a:rPr>
              <a:t>LOOK </a:t>
            </a:r>
            <a:r>
              <a:rPr lang="en-US" sz="2400" dirty="0">
                <a:solidFill>
                  <a:srgbClr val="000000"/>
                </a:solidFill>
                <a:effectLst/>
                <a:latin typeface="Arial" panose="020B0604020202020204" pitchFamily="34" charset="0"/>
                <a:ea typeface="Calibri" panose="020F0502020204030204" pitchFamily="34" charset="0"/>
                <a:cs typeface="Arial" panose="020B0604020202020204" pitchFamily="34" charset="0"/>
              </a:rPr>
              <a:t>for children and caregivers in severe distress</a:t>
            </a:r>
            <a:endParaRPr lang="en-BE" sz="2400" dirty="0">
              <a:effectLst/>
              <a:latin typeface="Arial" panose="020B0604020202020204" pitchFamily="34" charset="0"/>
              <a:ea typeface="Times New Roman" panose="02020603050405020304" pitchFamily="18" charset="0"/>
              <a:cs typeface="Arial" panose="020B0604020202020204" pitchFamily="34" charset="0"/>
            </a:endParaRPr>
          </a:p>
          <a:p>
            <a:pPr marL="57150">
              <a:lnSpc>
                <a:spcPct val="89000"/>
              </a:lnSpc>
              <a:spcBef>
                <a:spcPts val="120"/>
              </a:spcBef>
              <a:spcAft>
                <a:spcPts val="0"/>
              </a:spcAft>
            </a:pPr>
            <a:endParaRPr lang="en-US" sz="2400" dirty="0">
              <a:solidFill>
                <a:srgbClr val="000000"/>
              </a:solidFill>
              <a:effectLst/>
              <a:latin typeface="Arial" panose="020B0604020202020204" pitchFamily="34" charset="0"/>
              <a:ea typeface="Calibri" panose="020F0502020204030204" pitchFamily="34" charset="0"/>
              <a:cs typeface="Arial" panose="020B0604020202020204" pitchFamily="34" charset="0"/>
            </a:endParaRPr>
          </a:p>
          <a:p>
            <a:pPr marL="57150">
              <a:lnSpc>
                <a:spcPct val="89000"/>
              </a:lnSpc>
              <a:spcBef>
                <a:spcPts val="120"/>
              </a:spcBef>
              <a:spcAft>
                <a:spcPts val="0"/>
              </a:spcAft>
            </a:pPr>
            <a:r>
              <a:rPr lang="en-US" sz="2400" b="1" dirty="0">
                <a:solidFill>
                  <a:srgbClr val="000000"/>
                </a:solidFill>
                <a:effectLst/>
                <a:latin typeface="Arial" panose="020B0604020202020204" pitchFamily="34" charset="0"/>
                <a:ea typeface="Calibri" panose="020F0502020204030204" pitchFamily="34" charset="0"/>
                <a:cs typeface="Arial" panose="020B0604020202020204" pitchFamily="34" charset="0"/>
              </a:rPr>
              <a:t>APPROACH </a:t>
            </a:r>
            <a:r>
              <a:rPr lang="en-US" sz="2400" dirty="0">
                <a:solidFill>
                  <a:srgbClr val="000000"/>
                </a:solidFill>
                <a:effectLst/>
                <a:latin typeface="Arial" panose="020B0604020202020204" pitchFamily="34" charset="0"/>
                <a:ea typeface="Calibri" panose="020F0502020204030204" pitchFamily="34" charset="0"/>
                <a:cs typeface="Arial" panose="020B0604020202020204" pitchFamily="34" charset="0"/>
              </a:rPr>
              <a:t>children and caregivers who may need your support</a:t>
            </a:r>
            <a:endParaRPr lang="en-BE" sz="2400" dirty="0">
              <a:latin typeface="Arial" panose="020B0604020202020204" pitchFamily="34" charset="0"/>
              <a:cs typeface="Arial" panose="020B0604020202020204" pitchFamily="34" charset="0"/>
            </a:endParaRPr>
          </a:p>
        </p:txBody>
      </p:sp>
      <p:pic>
        <p:nvPicPr>
          <p:cNvPr id="8" name="Graphic 7" descr="Eye with solid fill">
            <a:extLst>
              <a:ext uri="{FF2B5EF4-FFF2-40B4-BE49-F238E27FC236}">
                <a16:creationId xmlns:a16="http://schemas.microsoft.com/office/drawing/2014/main" id="{1955CDEC-8886-8D42-2600-CE4A1CDC23A8}"/>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968025" y="2014275"/>
            <a:ext cx="3109268" cy="3109268"/>
          </a:xfrm>
          <a:prstGeom prst="rect">
            <a:avLst/>
          </a:prstGeom>
        </p:spPr>
      </p:pic>
    </p:spTree>
    <p:extLst>
      <p:ext uri="{BB962C8B-B14F-4D97-AF65-F5344CB8AC3E}">
        <p14:creationId xmlns:p14="http://schemas.microsoft.com/office/powerpoint/2010/main" val="3620254814"/>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D2F618-0C93-B52A-3BF7-A63188FA9B71}"/>
              </a:ext>
            </a:extLst>
          </p:cNvPr>
          <p:cNvSpPr>
            <a:spLocks noGrp="1"/>
          </p:cNvSpPr>
          <p:nvPr>
            <p:ph type="title"/>
          </p:nvPr>
        </p:nvSpPr>
        <p:spPr/>
        <p:txBody>
          <a:bodyPr/>
          <a:lstStyle/>
          <a:p>
            <a:r>
              <a:rPr lang="en-GB" dirty="0"/>
              <a:t>Helpful actions: Listen</a:t>
            </a:r>
            <a:endParaRPr lang="en-BE" dirty="0"/>
          </a:p>
        </p:txBody>
      </p:sp>
      <p:sp>
        <p:nvSpPr>
          <p:cNvPr id="4" name="TextBox 3">
            <a:extLst>
              <a:ext uri="{FF2B5EF4-FFF2-40B4-BE49-F238E27FC236}">
                <a16:creationId xmlns:a16="http://schemas.microsoft.com/office/drawing/2014/main" id="{5077C94C-FC78-C286-CC76-8042E97EA74A}"/>
              </a:ext>
            </a:extLst>
          </p:cNvPr>
          <p:cNvSpPr txBox="1"/>
          <p:nvPr/>
        </p:nvSpPr>
        <p:spPr>
          <a:xfrm>
            <a:off x="3939735" y="1949832"/>
            <a:ext cx="7576458" cy="3416320"/>
          </a:xfrm>
          <a:prstGeom prst="rect">
            <a:avLst/>
          </a:prstGeom>
          <a:noFill/>
        </p:spPr>
        <p:txBody>
          <a:bodyPr wrap="square" lIns="91440" tIns="45720" rIns="91440" bIns="45720" anchor="t">
            <a:spAutoFit/>
          </a:bodyPr>
          <a:lstStyle/>
          <a:p>
            <a:pPr lvl="0">
              <a:buClr>
                <a:schemeClr val="accent4"/>
              </a:buClr>
            </a:pPr>
            <a:r>
              <a:rPr lang="en-US" sz="2400" b="1" dirty="0">
                <a:latin typeface="Arial" panose="020B0604020202020204" pitchFamily="34" charset="0"/>
                <a:ea typeface="Calibri" panose="020F0502020204030204" pitchFamily="34" charset="0"/>
                <a:cs typeface="Arial" panose="020B0604020202020204" pitchFamily="34" charset="0"/>
              </a:rPr>
              <a:t>ASK</a:t>
            </a:r>
            <a:r>
              <a:rPr lang="en-US" sz="2400" dirty="0">
                <a:latin typeface="Arial" panose="020B0604020202020204" pitchFamily="34" charset="0"/>
                <a:ea typeface="Calibri" panose="020F0502020204030204" pitchFamily="34" charset="0"/>
                <a:cs typeface="Arial" panose="020B0604020202020204" pitchFamily="34" charset="0"/>
              </a:rPr>
              <a:t> about their needs and concerns</a:t>
            </a:r>
          </a:p>
          <a:p>
            <a:pPr lvl="0">
              <a:buClr>
                <a:schemeClr val="accent4"/>
              </a:buClr>
            </a:pPr>
            <a:endParaRPr lang="en-US" sz="2400" dirty="0">
              <a:latin typeface="Arial" panose="020B0604020202020204" pitchFamily="34" charset="0"/>
              <a:ea typeface="Calibri" panose="020F0502020204030204" pitchFamily="34" charset="0"/>
              <a:cs typeface="Arial" panose="020B0604020202020204" pitchFamily="34" charset="0"/>
            </a:endParaRPr>
          </a:p>
          <a:p>
            <a:pPr lvl="0">
              <a:buClr>
                <a:schemeClr val="accent4"/>
              </a:buClr>
            </a:pPr>
            <a:r>
              <a:rPr lang="en-US" sz="2400" b="1" dirty="0">
                <a:latin typeface="Arial" panose="020B0604020202020204" pitchFamily="34" charset="0"/>
                <a:ea typeface="Calibri" panose="020F0502020204030204" pitchFamily="34" charset="0"/>
                <a:cs typeface="Arial" panose="020B0604020202020204" pitchFamily="34" charset="0"/>
              </a:rPr>
              <a:t>LISTEN</a:t>
            </a:r>
            <a:r>
              <a:rPr lang="en-US" sz="2400" dirty="0">
                <a:latin typeface="Arial" panose="020B0604020202020204" pitchFamily="34" charset="0"/>
                <a:ea typeface="Calibri" panose="020F0502020204030204" pitchFamily="34" charset="0"/>
                <a:cs typeface="Arial" panose="020B0604020202020204" pitchFamily="34" charset="0"/>
              </a:rPr>
              <a:t> more than you speak</a:t>
            </a:r>
          </a:p>
          <a:p>
            <a:pPr lvl="0">
              <a:buClr>
                <a:schemeClr val="accent4"/>
              </a:buClr>
            </a:pPr>
            <a:endParaRPr lang="en-US" sz="2400" dirty="0">
              <a:latin typeface="Arial" panose="020B0604020202020204" pitchFamily="34" charset="0"/>
              <a:ea typeface="Calibri" panose="020F0502020204030204" pitchFamily="34" charset="0"/>
              <a:cs typeface="Arial" panose="020B0604020202020204" pitchFamily="34" charset="0"/>
            </a:endParaRPr>
          </a:p>
          <a:p>
            <a:pPr lvl="0">
              <a:buClr>
                <a:schemeClr val="accent4"/>
              </a:buClr>
            </a:pPr>
            <a:r>
              <a:rPr lang="en-US" sz="2400" b="1" dirty="0">
                <a:latin typeface="Arial" panose="020B0604020202020204" pitchFamily="34" charset="0"/>
                <a:ea typeface="Calibri" panose="020F0502020204030204" pitchFamily="34" charset="0"/>
                <a:cs typeface="Arial" panose="020B0604020202020204" pitchFamily="34" charset="0"/>
              </a:rPr>
              <a:t>MANAGE</a:t>
            </a:r>
            <a:r>
              <a:rPr lang="en-US" sz="2400" dirty="0">
                <a:latin typeface="Arial" panose="020B0604020202020204" pitchFamily="34" charset="0"/>
                <a:ea typeface="Calibri" panose="020F0502020204030204" pitchFamily="34" charset="0"/>
                <a:cs typeface="Arial" panose="020B0604020202020204" pitchFamily="34" charset="0"/>
              </a:rPr>
              <a:t> expectations on your role</a:t>
            </a:r>
          </a:p>
          <a:p>
            <a:pPr lvl="0">
              <a:buClr>
                <a:schemeClr val="accent4"/>
              </a:buClr>
            </a:pPr>
            <a:endParaRPr lang="en-US" sz="2400" dirty="0">
              <a:latin typeface="Arial" panose="020B0604020202020204" pitchFamily="34" charset="0"/>
              <a:ea typeface="Calibri" panose="020F0502020204030204" pitchFamily="34" charset="0"/>
              <a:cs typeface="Arial" panose="020B0604020202020204" pitchFamily="34" charset="0"/>
            </a:endParaRPr>
          </a:p>
          <a:p>
            <a:pPr>
              <a:buClr>
                <a:schemeClr val="accent4"/>
              </a:buClr>
            </a:pPr>
            <a:r>
              <a:rPr lang="en-US" sz="2400" b="1" dirty="0">
                <a:latin typeface="Arial" panose="020B0604020202020204" pitchFamily="34" charset="0"/>
                <a:ea typeface="Calibri" panose="020F0502020204030204" pitchFamily="34" charset="0"/>
                <a:cs typeface="Arial" panose="020B0604020202020204" pitchFamily="34" charset="0"/>
              </a:rPr>
              <a:t>SHOW</a:t>
            </a:r>
            <a:r>
              <a:rPr lang="en-US" sz="2400" dirty="0">
                <a:latin typeface="Arial" panose="020B0604020202020204" pitchFamily="34" charset="0"/>
                <a:ea typeface="Calibri" panose="020F0502020204030204" pitchFamily="34" charset="0"/>
                <a:cs typeface="Arial" panose="020B0604020202020204" pitchFamily="34" charset="0"/>
              </a:rPr>
              <a:t> empathy</a:t>
            </a:r>
          </a:p>
          <a:p>
            <a:pPr>
              <a:buClr>
                <a:schemeClr val="accent4"/>
              </a:buClr>
            </a:pPr>
            <a:endParaRPr lang="en-US" sz="2400" dirty="0">
              <a:latin typeface="Arial" panose="020B0604020202020204" pitchFamily="34" charset="0"/>
              <a:ea typeface="Calibri" panose="020F0502020204030204" pitchFamily="34" charset="0"/>
              <a:cs typeface="Arial" panose="020B0604020202020204" pitchFamily="34" charset="0"/>
            </a:endParaRPr>
          </a:p>
          <a:p>
            <a:pPr>
              <a:buClr>
                <a:schemeClr val="accent4"/>
              </a:buClr>
            </a:pPr>
            <a:r>
              <a:rPr lang="en-US" sz="2400" b="1" dirty="0">
                <a:latin typeface="Arial"/>
                <a:ea typeface="Calibri" panose="020F0502020204030204" pitchFamily="34" charset="0"/>
                <a:cs typeface="Arial"/>
              </a:rPr>
              <a:t>SAY</a:t>
            </a:r>
            <a:r>
              <a:rPr lang="en-US" sz="2400" dirty="0">
                <a:latin typeface="Arial"/>
                <a:ea typeface="Calibri" panose="020F0502020204030204" pitchFamily="34" charset="0"/>
                <a:cs typeface="Arial"/>
              </a:rPr>
              <a:t> statements of comfort and support</a:t>
            </a:r>
          </a:p>
        </p:txBody>
      </p:sp>
      <p:pic>
        <p:nvPicPr>
          <p:cNvPr id="3" name="Graphic 2" descr="Ear with solid fill">
            <a:extLst>
              <a:ext uri="{FF2B5EF4-FFF2-40B4-BE49-F238E27FC236}">
                <a16:creationId xmlns:a16="http://schemas.microsoft.com/office/drawing/2014/main" id="{BA4BC077-D701-9C68-46F8-C78583A694E9}"/>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675807" y="2125993"/>
            <a:ext cx="3063998" cy="3063998"/>
          </a:xfrm>
          <a:prstGeom prst="rect">
            <a:avLst/>
          </a:prstGeom>
        </p:spPr>
      </p:pic>
    </p:spTree>
    <p:extLst>
      <p:ext uri="{BB962C8B-B14F-4D97-AF65-F5344CB8AC3E}">
        <p14:creationId xmlns:p14="http://schemas.microsoft.com/office/powerpoint/2010/main" val="3756724220"/>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99793D-D36C-CC96-7569-E60CB1CEB636}"/>
              </a:ext>
            </a:extLst>
          </p:cNvPr>
          <p:cNvSpPr>
            <a:spLocks noGrp="1"/>
          </p:cNvSpPr>
          <p:nvPr>
            <p:ph type="title"/>
          </p:nvPr>
        </p:nvSpPr>
        <p:spPr/>
        <p:txBody>
          <a:bodyPr/>
          <a:lstStyle/>
          <a:p>
            <a:r>
              <a:rPr lang="en-GB" dirty="0"/>
              <a:t>Helpful actions: Link</a:t>
            </a:r>
            <a:endParaRPr lang="en-BE" dirty="0"/>
          </a:p>
        </p:txBody>
      </p:sp>
      <p:sp>
        <p:nvSpPr>
          <p:cNvPr id="6" name="TextBox 5">
            <a:extLst>
              <a:ext uri="{FF2B5EF4-FFF2-40B4-BE49-F238E27FC236}">
                <a16:creationId xmlns:a16="http://schemas.microsoft.com/office/drawing/2014/main" id="{00C493C0-8944-93C7-2145-7F66634B771E}"/>
              </a:ext>
            </a:extLst>
          </p:cNvPr>
          <p:cNvSpPr txBox="1"/>
          <p:nvPr/>
        </p:nvSpPr>
        <p:spPr>
          <a:xfrm>
            <a:off x="4310743" y="2828836"/>
            <a:ext cx="6773636" cy="1938992"/>
          </a:xfrm>
          <a:prstGeom prst="rect">
            <a:avLst/>
          </a:prstGeom>
          <a:noFill/>
        </p:spPr>
        <p:txBody>
          <a:bodyPr wrap="square" lIns="91440" tIns="45720" rIns="91440" bIns="45720" anchor="t">
            <a:spAutoFit/>
          </a:bodyPr>
          <a:lstStyle/>
          <a:p>
            <a:r>
              <a:rPr lang="en-GB" sz="2400" b="1" dirty="0">
                <a:latin typeface="Arial"/>
                <a:cs typeface="Arial"/>
              </a:rPr>
              <a:t>LINK</a:t>
            </a:r>
            <a:r>
              <a:rPr lang="en-GB" sz="2400" dirty="0">
                <a:latin typeface="Arial"/>
                <a:cs typeface="Arial"/>
              </a:rPr>
              <a:t> children to service providers that support meeting immediate basic needs </a:t>
            </a:r>
          </a:p>
          <a:p>
            <a:endParaRPr lang="en-GB" sz="2400" dirty="0">
              <a:latin typeface="Arial" panose="020B0604020202020204" pitchFamily="34" charset="0"/>
              <a:cs typeface="Arial" panose="020B0604020202020204" pitchFamily="34" charset="0"/>
            </a:endParaRPr>
          </a:p>
          <a:p>
            <a:r>
              <a:rPr lang="en-GB" sz="2400" b="1" dirty="0">
                <a:latin typeface="Arial"/>
                <a:cs typeface="Arial"/>
              </a:rPr>
              <a:t>CONNECT</a:t>
            </a:r>
            <a:r>
              <a:rPr lang="en-GB" sz="2400" dirty="0">
                <a:latin typeface="Arial"/>
                <a:cs typeface="Arial"/>
              </a:rPr>
              <a:t> children with their family and others who </a:t>
            </a:r>
            <a:r>
              <a:rPr lang="en-GB" sz="2400" dirty="0" err="1">
                <a:latin typeface="Arial"/>
                <a:cs typeface="Arial"/>
              </a:rPr>
              <a:t>an</a:t>
            </a:r>
            <a:r>
              <a:rPr lang="en-GB" sz="2400" dirty="0">
                <a:latin typeface="Arial"/>
                <a:cs typeface="Arial"/>
              </a:rPr>
              <a:t> provide care and support </a:t>
            </a:r>
            <a:endParaRPr lang="en-BE" sz="2400" dirty="0">
              <a:latin typeface="Arial" panose="020B0604020202020204" pitchFamily="34" charset="0"/>
              <a:cs typeface="Arial" panose="020B0604020202020204" pitchFamily="34" charset="0"/>
            </a:endParaRPr>
          </a:p>
        </p:txBody>
      </p:sp>
      <p:pic>
        <p:nvPicPr>
          <p:cNvPr id="5" name="Graphic 4" descr="Link with solid fill">
            <a:extLst>
              <a:ext uri="{FF2B5EF4-FFF2-40B4-BE49-F238E27FC236}">
                <a16:creationId xmlns:a16="http://schemas.microsoft.com/office/drawing/2014/main" id="{62401C59-FD00-56CA-53C9-1EA51BC8D6BD}"/>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968828" y="2578002"/>
            <a:ext cx="2440660" cy="2440660"/>
          </a:xfrm>
          <a:prstGeom prst="rect">
            <a:avLst/>
          </a:prstGeom>
        </p:spPr>
      </p:pic>
    </p:spTree>
    <p:extLst>
      <p:ext uri="{BB962C8B-B14F-4D97-AF65-F5344CB8AC3E}">
        <p14:creationId xmlns:p14="http://schemas.microsoft.com/office/powerpoint/2010/main" val="380281395"/>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0EE28B-744B-8ABD-D841-C0A3BA60707C}"/>
              </a:ext>
            </a:extLst>
          </p:cNvPr>
          <p:cNvSpPr>
            <a:spLocks noGrp="1"/>
          </p:cNvSpPr>
          <p:nvPr>
            <p:ph type="title"/>
          </p:nvPr>
        </p:nvSpPr>
        <p:spPr/>
        <p:txBody>
          <a:bodyPr/>
          <a:lstStyle/>
          <a:p>
            <a:r>
              <a:rPr lang="en-GB" dirty="0"/>
              <a:t>Helpful actions: Link</a:t>
            </a:r>
            <a:endParaRPr lang="en-BE" dirty="0"/>
          </a:p>
        </p:txBody>
      </p:sp>
      <p:sp>
        <p:nvSpPr>
          <p:cNvPr id="5" name="TextBox 4">
            <a:extLst>
              <a:ext uri="{FF2B5EF4-FFF2-40B4-BE49-F238E27FC236}">
                <a16:creationId xmlns:a16="http://schemas.microsoft.com/office/drawing/2014/main" id="{D09D8A67-1092-323F-CA35-2EC242E4C326}"/>
              </a:ext>
            </a:extLst>
          </p:cNvPr>
          <p:cNvSpPr txBox="1"/>
          <p:nvPr/>
        </p:nvSpPr>
        <p:spPr>
          <a:xfrm>
            <a:off x="1435007" y="2097040"/>
            <a:ext cx="4929108" cy="2862322"/>
          </a:xfrm>
          <a:prstGeom prst="rect">
            <a:avLst/>
          </a:prstGeom>
          <a:noFill/>
        </p:spPr>
        <p:txBody>
          <a:bodyPr wrap="square" lIns="91440" tIns="45720" rIns="91440" bIns="45720" anchor="t">
            <a:spAutoFit/>
          </a:bodyPr>
          <a:lstStyle/>
          <a:p>
            <a:r>
              <a:rPr lang="en-CA" sz="2000" b="1" dirty="0">
                <a:solidFill>
                  <a:srgbClr val="000000"/>
                </a:solidFill>
                <a:latin typeface="Arial" panose="020B0604020202020204" pitchFamily="34" charset="0"/>
                <a:cs typeface="Arial" panose="020B0604020202020204" pitchFamily="34" charset="0"/>
              </a:rPr>
              <a:t>COLLECT INFORMATION AND SHARE</a:t>
            </a:r>
          </a:p>
          <a:p>
            <a:endParaRPr lang="en-CA" sz="2000" b="1" dirty="0">
              <a:solidFill>
                <a:srgbClr val="000000"/>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CA" sz="2000" dirty="0">
                <a:solidFill>
                  <a:srgbClr val="000000"/>
                </a:solidFill>
                <a:latin typeface="Arial" panose="020B0604020202020204" pitchFamily="34" charset="0"/>
                <a:cs typeface="Arial" panose="020B0604020202020204" pitchFamily="34" charset="0"/>
              </a:rPr>
              <a:t>Where to get correct information</a:t>
            </a:r>
          </a:p>
          <a:p>
            <a:pPr marL="285750" indent="-285750">
              <a:buFont typeface="Arial" panose="020B0604020202020204" pitchFamily="34" charset="0"/>
              <a:buChar char="•"/>
            </a:pPr>
            <a:r>
              <a:rPr lang="en-CA" sz="2000" dirty="0">
                <a:solidFill>
                  <a:srgbClr val="000000"/>
                </a:solidFill>
                <a:latin typeface="Arial"/>
                <a:cs typeface="Arial"/>
              </a:rPr>
              <a:t>Where and when to get updates</a:t>
            </a:r>
            <a:r>
              <a:rPr lang="en-CA" sz="2000" dirty="0">
                <a:latin typeface="Arial"/>
                <a:cs typeface="Arial"/>
              </a:rPr>
              <a:t> on the crisis, safety issues, etc.</a:t>
            </a:r>
          </a:p>
          <a:p>
            <a:pPr marL="285750" indent="-285750">
              <a:buFont typeface="Arial" panose="020B0604020202020204" pitchFamily="34" charset="0"/>
              <a:buChar char="•"/>
            </a:pPr>
            <a:r>
              <a:rPr lang="en-CA" sz="2000" dirty="0">
                <a:latin typeface="Arial"/>
                <a:cs typeface="Arial"/>
              </a:rPr>
              <a:t>Where to report missing children</a:t>
            </a:r>
            <a:endParaRPr lang="en-CA" sz="2000"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CA" sz="2000" dirty="0">
                <a:latin typeface="Arial" panose="020B0604020202020204" pitchFamily="34" charset="0"/>
                <a:cs typeface="Arial" panose="020B0604020202020204" pitchFamily="34" charset="0"/>
              </a:rPr>
              <a:t>Availability and contact of services </a:t>
            </a:r>
            <a:r>
              <a:rPr lang="en-US" sz="2000" dirty="0">
                <a:solidFill>
                  <a:srgbClr val="000000"/>
                </a:solidFill>
                <a:effectLst/>
                <a:latin typeface="Arial" panose="020B0604020202020204" pitchFamily="34" charset="0"/>
                <a:ea typeface="Helvetica Neue" panose="020B0604020202020204"/>
                <a:cs typeface="Arial" panose="020B0604020202020204" pitchFamily="34" charset="0"/>
              </a:rPr>
              <a:t>(health services, family tracing, shelter, food distribution)</a:t>
            </a:r>
            <a:endParaRPr lang="en-BE" sz="2000" dirty="0">
              <a:latin typeface="Arial" panose="020B0604020202020204" pitchFamily="34" charset="0"/>
              <a:cs typeface="Arial" panose="020B0604020202020204" pitchFamily="34" charset="0"/>
            </a:endParaRPr>
          </a:p>
        </p:txBody>
      </p:sp>
      <p:grpSp>
        <p:nvGrpSpPr>
          <p:cNvPr id="8" name="Group 7">
            <a:extLst>
              <a:ext uri="{FF2B5EF4-FFF2-40B4-BE49-F238E27FC236}">
                <a16:creationId xmlns:a16="http://schemas.microsoft.com/office/drawing/2014/main" id="{44114AF9-9BFC-79C6-FC6B-20063D260EE1}"/>
              </a:ext>
            </a:extLst>
          </p:cNvPr>
          <p:cNvGrpSpPr/>
          <p:nvPr/>
        </p:nvGrpSpPr>
        <p:grpSpPr>
          <a:xfrm>
            <a:off x="9260646" y="4532566"/>
            <a:ext cx="1320445" cy="1042349"/>
            <a:chOff x="7892385" y="2940246"/>
            <a:chExt cx="1814286" cy="1432183"/>
          </a:xfrm>
        </p:grpSpPr>
        <p:sp>
          <p:nvSpPr>
            <p:cNvPr id="6" name="Speech Bubble: Rectangle with Corners Rounded 5">
              <a:extLst>
                <a:ext uri="{FF2B5EF4-FFF2-40B4-BE49-F238E27FC236}">
                  <a16:creationId xmlns:a16="http://schemas.microsoft.com/office/drawing/2014/main" id="{B4F0C4E5-35CE-7EA2-9151-54588B6EBEAB}"/>
                </a:ext>
              </a:extLst>
            </p:cNvPr>
            <p:cNvSpPr/>
            <p:nvPr/>
          </p:nvSpPr>
          <p:spPr>
            <a:xfrm>
              <a:off x="7892385" y="2940246"/>
              <a:ext cx="1814286" cy="1432183"/>
            </a:xfrm>
            <a:prstGeom prst="wedgeRoundRectCallout">
              <a:avLst>
                <a:gd name="adj1" fmla="val 21567"/>
                <a:gd name="adj2" fmla="val 64527"/>
                <a:gd name="adj3" fmla="val 16667"/>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7" name="Graphic 6" descr="Information with solid fill">
              <a:extLst>
                <a:ext uri="{FF2B5EF4-FFF2-40B4-BE49-F238E27FC236}">
                  <a16:creationId xmlns:a16="http://schemas.microsoft.com/office/drawing/2014/main" id="{3B92DDB4-7CAF-8729-D29E-E7F2D71F22E9}"/>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8342328" y="3199137"/>
              <a:ext cx="914400" cy="914400"/>
            </a:xfrm>
            <a:prstGeom prst="rect">
              <a:avLst/>
            </a:prstGeom>
          </p:spPr>
        </p:pic>
      </p:grpSp>
      <p:grpSp>
        <p:nvGrpSpPr>
          <p:cNvPr id="9" name="Group 8">
            <a:extLst>
              <a:ext uri="{FF2B5EF4-FFF2-40B4-BE49-F238E27FC236}">
                <a16:creationId xmlns:a16="http://schemas.microsoft.com/office/drawing/2014/main" id="{617355A1-48F9-4078-09F6-1BA2C2B9ABF6}"/>
              </a:ext>
            </a:extLst>
          </p:cNvPr>
          <p:cNvGrpSpPr/>
          <p:nvPr/>
        </p:nvGrpSpPr>
        <p:grpSpPr>
          <a:xfrm>
            <a:off x="7232097" y="2119876"/>
            <a:ext cx="1320445" cy="1042349"/>
            <a:chOff x="7892385" y="2940246"/>
            <a:chExt cx="1814286" cy="1432183"/>
          </a:xfrm>
        </p:grpSpPr>
        <p:sp>
          <p:nvSpPr>
            <p:cNvPr id="10" name="Speech Bubble: Rectangle with Corners Rounded 9">
              <a:extLst>
                <a:ext uri="{FF2B5EF4-FFF2-40B4-BE49-F238E27FC236}">
                  <a16:creationId xmlns:a16="http://schemas.microsoft.com/office/drawing/2014/main" id="{00165BC9-4A70-1F5B-4657-F2033752E80D}"/>
                </a:ext>
              </a:extLst>
            </p:cNvPr>
            <p:cNvSpPr/>
            <p:nvPr/>
          </p:nvSpPr>
          <p:spPr>
            <a:xfrm>
              <a:off x="7892385" y="2940246"/>
              <a:ext cx="1814286" cy="1432183"/>
            </a:xfrm>
            <a:prstGeom prst="wedgeRoundRectCallout">
              <a:avLst>
                <a:gd name="adj1" fmla="val 21567"/>
                <a:gd name="adj2" fmla="val 64527"/>
                <a:gd name="adj3" fmla="val 16667"/>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1" name="Graphic 10" descr="Information with solid fill">
              <a:extLst>
                <a:ext uri="{FF2B5EF4-FFF2-40B4-BE49-F238E27FC236}">
                  <a16:creationId xmlns:a16="http://schemas.microsoft.com/office/drawing/2014/main" id="{6DAC167A-8605-A4EB-9837-A13DC9F7CC0A}"/>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8342328" y="3199137"/>
              <a:ext cx="914400" cy="914400"/>
            </a:xfrm>
            <a:prstGeom prst="rect">
              <a:avLst/>
            </a:prstGeom>
          </p:spPr>
        </p:pic>
      </p:grpSp>
      <p:sp>
        <p:nvSpPr>
          <p:cNvPr id="14" name="Freeform: Shape 13">
            <a:extLst>
              <a:ext uri="{FF2B5EF4-FFF2-40B4-BE49-F238E27FC236}">
                <a16:creationId xmlns:a16="http://schemas.microsoft.com/office/drawing/2014/main" id="{F8D71731-E640-3E41-06FD-52574D811A90}"/>
              </a:ext>
            </a:extLst>
          </p:cNvPr>
          <p:cNvSpPr/>
          <p:nvPr/>
        </p:nvSpPr>
        <p:spPr>
          <a:xfrm>
            <a:off x="7524682" y="2743200"/>
            <a:ext cx="2801102" cy="2467429"/>
          </a:xfrm>
          <a:custGeom>
            <a:avLst/>
            <a:gdLst>
              <a:gd name="connsiteX0" fmla="*/ 1096803 w 2801102"/>
              <a:gd name="connsiteY0" fmla="*/ 0 h 3077029"/>
              <a:gd name="connsiteX1" fmla="*/ 2635317 w 2801102"/>
              <a:gd name="connsiteY1" fmla="*/ 261257 h 3077029"/>
              <a:gd name="connsiteX2" fmla="*/ 2475660 w 2801102"/>
              <a:gd name="connsiteY2" fmla="*/ 1059543 h 3077029"/>
              <a:gd name="connsiteX3" fmla="*/ 124346 w 2801102"/>
              <a:gd name="connsiteY3" fmla="*/ 1814286 h 3077029"/>
              <a:gd name="connsiteX4" fmla="*/ 487203 w 2801102"/>
              <a:gd name="connsiteY4" fmla="*/ 2728686 h 3077029"/>
              <a:gd name="connsiteX5" fmla="*/ 1866060 w 2801102"/>
              <a:gd name="connsiteY5" fmla="*/ 3077029 h 30770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01102" h="3077029">
                <a:moveTo>
                  <a:pt x="1096803" y="0"/>
                </a:moveTo>
                <a:cubicBezTo>
                  <a:pt x="1751155" y="42333"/>
                  <a:pt x="2405508" y="84667"/>
                  <a:pt x="2635317" y="261257"/>
                </a:cubicBezTo>
                <a:cubicBezTo>
                  <a:pt x="2865126" y="437847"/>
                  <a:pt x="2894155" y="800705"/>
                  <a:pt x="2475660" y="1059543"/>
                </a:cubicBezTo>
                <a:cubicBezTo>
                  <a:pt x="2057165" y="1318381"/>
                  <a:pt x="455756" y="1536095"/>
                  <a:pt x="124346" y="1814286"/>
                </a:cubicBezTo>
                <a:cubicBezTo>
                  <a:pt x="-207064" y="2092477"/>
                  <a:pt x="196917" y="2518229"/>
                  <a:pt x="487203" y="2728686"/>
                </a:cubicBezTo>
                <a:cubicBezTo>
                  <a:pt x="777489" y="2939143"/>
                  <a:pt x="1321774" y="3008086"/>
                  <a:pt x="1866060" y="3077029"/>
                </a:cubicBezTo>
              </a:path>
            </a:pathLst>
          </a:custGeom>
          <a:noFill/>
          <a:ln w="38100">
            <a:solidFill>
              <a:schemeClr val="accent4">
                <a:lumMod val="60000"/>
                <a:lumOff val="4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950750758"/>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a:extLst>
              <a:ext uri="{FF2B5EF4-FFF2-40B4-BE49-F238E27FC236}">
                <a16:creationId xmlns:a16="http://schemas.microsoft.com/office/drawing/2014/main" id="{77426308-FC57-4621-A22C-EE55960FBD64}"/>
              </a:ext>
            </a:extLst>
          </p:cNvPr>
          <p:cNvSpPr>
            <a:spLocks noGrp="1"/>
          </p:cNvSpPr>
          <p:nvPr>
            <p:ph type="title"/>
          </p:nvPr>
        </p:nvSpPr>
        <p:spPr/>
        <p:txBody>
          <a:bodyPr/>
          <a:lstStyle/>
          <a:p>
            <a:r>
              <a:rPr lang="en-CA" dirty="0"/>
              <a:t>Key learning points</a:t>
            </a:r>
          </a:p>
        </p:txBody>
      </p:sp>
      <p:sp>
        <p:nvSpPr>
          <p:cNvPr id="57" name="TextBox 56">
            <a:extLst>
              <a:ext uri="{FF2B5EF4-FFF2-40B4-BE49-F238E27FC236}">
                <a16:creationId xmlns:a16="http://schemas.microsoft.com/office/drawing/2014/main" id="{D62B3BE0-0F5B-4153-A0BA-E16ACFF0EE66}"/>
              </a:ext>
            </a:extLst>
          </p:cNvPr>
          <p:cNvSpPr txBox="1"/>
          <p:nvPr/>
        </p:nvSpPr>
        <p:spPr>
          <a:xfrm>
            <a:off x="2363130" y="3480603"/>
            <a:ext cx="3277252" cy="1569660"/>
          </a:xfrm>
          <a:prstGeom prst="rect">
            <a:avLst/>
          </a:prstGeom>
          <a:noFill/>
        </p:spPr>
        <p:txBody>
          <a:bodyPr wrap="square" lIns="91440" tIns="45720" rIns="91440" bIns="45720" anchor="t">
            <a:spAutoFit/>
          </a:bodyPr>
          <a:lstStyle/>
          <a:p>
            <a:pPr algn="ctr"/>
            <a:r>
              <a:rPr lang="en-GB" sz="2400" dirty="0">
                <a:solidFill>
                  <a:srgbClr val="000000"/>
                </a:solidFill>
                <a:latin typeface="Arial"/>
                <a:cs typeface="Arial"/>
              </a:rPr>
              <a:t>PFA</a:t>
            </a:r>
            <a:r>
              <a:rPr lang="en-GB" sz="2400" b="0" strike="noStrike" baseline="0" dirty="0">
                <a:solidFill>
                  <a:srgbClr val="000000"/>
                </a:solidFill>
                <a:latin typeface="Arial"/>
                <a:cs typeface="Arial"/>
              </a:rPr>
              <a:t> is a method of helping and caring</a:t>
            </a:r>
            <a:r>
              <a:rPr lang="en-GB" sz="2400" dirty="0">
                <a:solidFill>
                  <a:srgbClr val="000000"/>
                </a:solidFill>
                <a:latin typeface="Arial"/>
                <a:cs typeface="Arial"/>
              </a:rPr>
              <a:t> for adults</a:t>
            </a:r>
            <a:r>
              <a:rPr lang="en-GB" sz="2400" b="0" strike="noStrike" baseline="0" dirty="0">
                <a:solidFill>
                  <a:srgbClr val="000000"/>
                </a:solidFill>
                <a:latin typeface="Arial"/>
                <a:cs typeface="Arial"/>
              </a:rPr>
              <a:t> and children in distress</a:t>
            </a:r>
            <a:endParaRPr lang="en-CA" sz="2400" dirty="0">
              <a:latin typeface="Arial"/>
              <a:cs typeface="Arial"/>
            </a:endParaRPr>
          </a:p>
        </p:txBody>
      </p:sp>
      <p:sp>
        <p:nvSpPr>
          <p:cNvPr id="58" name="TextBox 57">
            <a:extLst>
              <a:ext uri="{FF2B5EF4-FFF2-40B4-BE49-F238E27FC236}">
                <a16:creationId xmlns:a16="http://schemas.microsoft.com/office/drawing/2014/main" id="{4D4DABB9-F696-4666-9240-F14941B6206C}"/>
              </a:ext>
            </a:extLst>
          </p:cNvPr>
          <p:cNvSpPr txBox="1"/>
          <p:nvPr/>
        </p:nvSpPr>
        <p:spPr>
          <a:xfrm>
            <a:off x="7164708" y="3476654"/>
            <a:ext cx="3355207" cy="1569660"/>
          </a:xfrm>
          <a:prstGeom prst="rect">
            <a:avLst/>
          </a:prstGeom>
          <a:noFill/>
        </p:spPr>
        <p:txBody>
          <a:bodyPr wrap="square" lIns="91440" tIns="45720" rIns="91440" bIns="45720" anchor="t">
            <a:spAutoFit/>
          </a:bodyPr>
          <a:lstStyle/>
          <a:p>
            <a:pPr algn="ctr"/>
            <a:r>
              <a:rPr lang="en-US" sz="2400" dirty="0">
                <a:latin typeface="Arial"/>
                <a:cs typeface="Arial"/>
              </a:rPr>
              <a:t>Look, listen and link are the three helpful actions used when providing PFA</a:t>
            </a:r>
            <a:endParaRPr lang="en-US" sz="2400" dirty="0">
              <a:latin typeface="Arial" panose="020B0604020202020204" pitchFamily="34" charset="0"/>
              <a:cs typeface="Arial" panose="020B0604020202020204" pitchFamily="34" charset="0"/>
            </a:endParaRPr>
          </a:p>
        </p:txBody>
      </p:sp>
      <p:sp>
        <p:nvSpPr>
          <p:cNvPr id="60" name="5-Point Star 5">
            <a:extLst>
              <a:ext uri="{FF2B5EF4-FFF2-40B4-BE49-F238E27FC236}">
                <a16:creationId xmlns:a16="http://schemas.microsoft.com/office/drawing/2014/main" id="{CA51DE7D-C4EB-4482-B9BD-8251CB38B67D}"/>
              </a:ext>
            </a:extLst>
          </p:cNvPr>
          <p:cNvSpPr/>
          <p:nvPr/>
        </p:nvSpPr>
        <p:spPr>
          <a:xfrm>
            <a:off x="3472139" y="2040417"/>
            <a:ext cx="1051560" cy="1051560"/>
          </a:xfrm>
          <a:prstGeom prst="star5">
            <a:avLst>
              <a:gd name="adj" fmla="val 28143"/>
              <a:gd name="hf" fmla="val 105146"/>
              <a:gd name="vf" fmla="val 110557"/>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61" name="5-Point Star 5">
            <a:extLst>
              <a:ext uri="{FF2B5EF4-FFF2-40B4-BE49-F238E27FC236}">
                <a16:creationId xmlns:a16="http://schemas.microsoft.com/office/drawing/2014/main" id="{ABD8A883-982A-4318-B4F5-7858ABDA3C3D}"/>
              </a:ext>
            </a:extLst>
          </p:cNvPr>
          <p:cNvSpPr/>
          <p:nvPr/>
        </p:nvSpPr>
        <p:spPr>
          <a:xfrm>
            <a:off x="8089069" y="2040417"/>
            <a:ext cx="1051560" cy="1051560"/>
          </a:xfrm>
          <a:prstGeom prst="star5">
            <a:avLst>
              <a:gd name="adj" fmla="val 28143"/>
              <a:gd name="hf" fmla="val 105146"/>
              <a:gd name="vf" fmla="val 110557"/>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935077404"/>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bg>
      <p:bgPr>
        <a:solidFill>
          <a:schemeClr val="accent4">
            <a:lumMod val="60000"/>
            <a:lumOff val="40000"/>
          </a:schemeClr>
        </a:solidFill>
        <a:effectLst/>
      </p:bgPr>
    </p:bg>
    <p:spTree>
      <p:nvGrpSpPr>
        <p:cNvPr id="1" name=""/>
        <p:cNvGrpSpPr/>
        <p:nvPr/>
      </p:nvGrpSpPr>
      <p:grpSpPr>
        <a:xfrm>
          <a:off x="0" y="0"/>
          <a:ext cx="0" cy="0"/>
          <a:chOff x="0" y="0"/>
          <a:chExt cx="0" cy="0"/>
        </a:xfrm>
      </p:grpSpPr>
      <p:sp>
        <p:nvSpPr>
          <p:cNvPr id="2" name="Title 72">
            <a:extLst>
              <a:ext uri="{FF2B5EF4-FFF2-40B4-BE49-F238E27FC236}">
                <a16:creationId xmlns:a16="http://schemas.microsoft.com/office/drawing/2014/main" id="{4C3E947C-46BF-A782-AC42-4E551129BEBE}"/>
              </a:ext>
            </a:extLst>
          </p:cNvPr>
          <p:cNvSpPr txBox="1">
            <a:spLocks/>
          </p:cNvSpPr>
          <p:nvPr/>
        </p:nvSpPr>
        <p:spPr>
          <a:xfrm>
            <a:off x="796386" y="3099692"/>
            <a:ext cx="10126172" cy="562168"/>
          </a:xfrm>
          <a:prstGeom prst="rect">
            <a:avLst/>
          </a:prstGeom>
        </p:spPr>
        <p:txBody>
          <a:bodyPr anchor="ctr" anchorCtr="0"/>
          <a:lstStyle>
            <a:lvl1pPr algn="l" defTabSz="914400" rtl="0" eaLnBrk="1" latinLnBrk="0" hangingPunct="1">
              <a:lnSpc>
                <a:spcPct val="90000"/>
              </a:lnSpc>
              <a:spcBef>
                <a:spcPct val="0"/>
              </a:spcBef>
              <a:buNone/>
              <a:defRPr sz="4400" kern="1200">
                <a:solidFill>
                  <a:schemeClr val="tx1"/>
                </a:solidFill>
                <a:latin typeface="Helvetica Neue" charset="0"/>
                <a:ea typeface="Helvetica Neue" charset="0"/>
                <a:cs typeface="Helvetica Neue" charset="0"/>
              </a:defRPr>
            </a:lvl1pPr>
          </a:lstStyle>
          <a:p>
            <a:r>
              <a:rPr lang="en-CA" sz="2400" b="1" dirty="0">
                <a:solidFill>
                  <a:schemeClr val="bg1"/>
                </a:solidFill>
                <a:latin typeface="Garamond"/>
              </a:rPr>
              <a:t>SESSION 6</a:t>
            </a:r>
          </a:p>
          <a:p>
            <a:br>
              <a:rPr lang="en-CA" b="1" dirty="0">
                <a:solidFill>
                  <a:schemeClr val="bg1"/>
                </a:solidFill>
                <a:latin typeface="Garamond"/>
              </a:rPr>
            </a:br>
            <a:r>
              <a:rPr lang="en-US" sz="5400" b="1" dirty="0">
                <a:solidFill>
                  <a:schemeClr val="bg1"/>
                </a:solidFill>
                <a:latin typeface="Garamond"/>
              </a:rPr>
              <a:t>Module closing</a:t>
            </a:r>
          </a:p>
        </p:txBody>
      </p:sp>
    </p:spTree>
    <p:extLst>
      <p:ext uri="{BB962C8B-B14F-4D97-AF65-F5344CB8AC3E}">
        <p14:creationId xmlns:p14="http://schemas.microsoft.com/office/powerpoint/2010/main" val="1812988903"/>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FCFE94-8837-47DD-B69B-6BA207F449F6}"/>
              </a:ext>
            </a:extLst>
          </p:cNvPr>
          <p:cNvSpPr>
            <a:spLocks noGrp="1"/>
          </p:cNvSpPr>
          <p:nvPr>
            <p:ph type="title"/>
          </p:nvPr>
        </p:nvSpPr>
        <p:spPr/>
        <p:txBody>
          <a:bodyPr/>
          <a:lstStyle/>
          <a:p>
            <a:r>
              <a:rPr lang="en-CA" dirty="0"/>
              <a:t>End of Module 4</a:t>
            </a:r>
          </a:p>
        </p:txBody>
      </p:sp>
      <p:grpSp>
        <p:nvGrpSpPr>
          <p:cNvPr id="27" name="Group 26">
            <a:extLst>
              <a:ext uri="{FF2B5EF4-FFF2-40B4-BE49-F238E27FC236}">
                <a16:creationId xmlns:a16="http://schemas.microsoft.com/office/drawing/2014/main" id="{5DA02A7A-8978-4EBA-DBFC-D259AC7F3898}"/>
              </a:ext>
            </a:extLst>
          </p:cNvPr>
          <p:cNvGrpSpPr/>
          <p:nvPr/>
        </p:nvGrpSpPr>
        <p:grpSpPr>
          <a:xfrm>
            <a:off x="10228983" y="337468"/>
            <a:ext cx="1587872" cy="1368854"/>
            <a:chOff x="10228983" y="337468"/>
            <a:chExt cx="1587872" cy="1368854"/>
          </a:xfrm>
        </p:grpSpPr>
        <p:sp>
          <p:nvSpPr>
            <p:cNvPr id="28" name="Hexagon 27">
              <a:extLst>
                <a:ext uri="{FF2B5EF4-FFF2-40B4-BE49-F238E27FC236}">
                  <a16:creationId xmlns:a16="http://schemas.microsoft.com/office/drawing/2014/main" id="{92B630AC-F90B-F611-DAC4-F7D9A5EEBAC6}"/>
                </a:ext>
              </a:extLst>
            </p:cNvPr>
            <p:cNvSpPr/>
            <p:nvPr/>
          </p:nvSpPr>
          <p:spPr>
            <a:xfrm rot="1782986">
              <a:off x="10228983" y="337468"/>
              <a:ext cx="1587872" cy="1368854"/>
            </a:xfrm>
            <a:prstGeom prst="hexagon">
              <a:avLst>
                <a:gd name="adj" fmla="val 28965"/>
                <a:gd name="vf" fmla="val 115470"/>
              </a:avLst>
            </a:prstGeom>
            <a:solidFill>
              <a:schemeClr val="bg1"/>
            </a:solidFill>
            <a:ln>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nvGrpSpPr>
            <p:cNvPr id="29" name="Group 28">
              <a:extLst>
                <a:ext uri="{FF2B5EF4-FFF2-40B4-BE49-F238E27FC236}">
                  <a16:creationId xmlns:a16="http://schemas.microsoft.com/office/drawing/2014/main" id="{598ABA7F-57A6-2A2B-6AC7-93EA799997BB}"/>
                </a:ext>
              </a:extLst>
            </p:cNvPr>
            <p:cNvGrpSpPr/>
            <p:nvPr/>
          </p:nvGrpSpPr>
          <p:grpSpPr>
            <a:xfrm>
              <a:off x="10621771" y="762700"/>
              <a:ext cx="562136" cy="634675"/>
              <a:chOff x="760175" y="830142"/>
              <a:chExt cx="867619" cy="979579"/>
            </a:xfrm>
          </p:grpSpPr>
          <p:sp>
            <p:nvSpPr>
              <p:cNvPr id="33" name="Rectangle 32">
                <a:extLst>
                  <a:ext uri="{FF2B5EF4-FFF2-40B4-BE49-F238E27FC236}">
                    <a16:creationId xmlns:a16="http://schemas.microsoft.com/office/drawing/2014/main" id="{6A6E01EE-333B-AEB4-A244-F607978FFAE1}"/>
                  </a:ext>
                </a:extLst>
              </p:cNvPr>
              <p:cNvSpPr/>
              <p:nvPr/>
            </p:nvSpPr>
            <p:spPr>
              <a:xfrm>
                <a:off x="864636" y="830142"/>
                <a:ext cx="763158" cy="979577"/>
              </a:xfrm>
              <a:prstGeom prst="rec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b="1" dirty="0">
                    <a:latin typeface="Arial" panose="020B0604020202020204" pitchFamily="34" charset="0"/>
                    <a:cs typeface="Arial" panose="020B0604020202020204" pitchFamily="34" charset="0"/>
                  </a:rPr>
                  <a:t>68</a:t>
                </a:r>
              </a:p>
            </p:txBody>
          </p:sp>
          <p:sp>
            <p:nvSpPr>
              <p:cNvPr id="34" name="Rectangle 33">
                <a:extLst>
                  <a:ext uri="{FF2B5EF4-FFF2-40B4-BE49-F238E27FC236}">
                    <a16:creationId xmlns:a16="http://schemas.microsoft.com/office/drawing/2014/main" id="{18CE513E-A8A4-A6FD-6E68-2CBA964BAB65}"/>
                  </a:ext>
                </a:extLst>
              </p:cNvPr>
              <p:cNvSpPr/>
              <p:nvPr/>
            </p:nvSpPr>
            <p:spPr>
              <a:xfrm>
                <a:off x="760175" y="830144"/>
                <a:ext cx="149292" cy="979577"/>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nvGrpSpPr>
            <p:cNvPr id="30" name="Group 29">
              <a:extLst>
                <a:ext uri="{FF2B5EF4-FFF2-40B4-BE49-F238E27FC236}">
                  <a16:creationId xmlns:a16="http://schemas.microsoft.com/office/drawing/2014/main" id="{70C4C2AD-78C7-1856-A664-302CF0042E0A}"/>
                </a:ext>
              </a:extLst>
            </p:cNvPr>
            <p:cNvGrpSpPr/>
            <p:nvPr/>
          </p:nvGrpSpPr>
          <p:grpSpPr>
            <a:xfrm>
              <a:off x="11325415" y="762701"/>
              <a:ext cx="182192" cy="634674"/>
              <a:chOff x="2121762" y="2323619"/>
              <a:chExt cx="200378" cy="825210"/>
            </a:xfrm>
          </p:grpSpPr>
          <p:sp>
            <p:nvSpPr>
              <p:cNvPr id="31" name="Isosceles Triangle 30">
                <a:extLst>
                  <a:ext uri="{FF2B5EF4-FFF2-40B4-BE49-F238E27FC236}">
                    <a16:creationId xmlns:a16="http://schemas.microsoft.com/office/drawing/2014/main" id="{94115B84-530A-0C5A-CBDE-021A361C15F4}"/>
                  </a:ext>
                </a:extLst>
              </p:cNvPr>
              <p:cNvSpPr/>
              <p:nvPr/>
            </p:nvSpPr>
            <p:spPr>
              <a:xfrm>
                <a:off x="2121763" y="2323619"/>
                <a:ext cx="200377" cy="172739"/>
              </a:xfrm>
              <a:prstGeom prst="triangle">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32" name="Rectangle 31">
                <a:extLst>
                  <a:ext uri="{FF2B5EF4-FFF2-40B4-BE49-F238E27FC236}">
                    <a16:creationId xmlns:a16="http://schemas.microsoft.com/office/drawing/2014/main" id="{10B9CF9C-360D-C22C-84D4-59D85A76D6B1}"/>
                  </a:ext>
                </a:extLst>
              </p:cNvPr>
              <p:cNvSpPr/>
              <p:nvPr/>
            </p:nvSpPr>
            <p:spPr>
              <a:xfrm>
                <a:off x="2121762" y="2496169"/>
                <a:ext cx="200377" cy="652660"/>
              </a:xfrm>
              <a:prstGeom prst="rec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sp>
        <p:nvSpPr>
          <p:cNvPr id="35" name="Speech Bubble: Rectangle with Corners Rounded 34">
            <a:extLst>
              <a:ext uri="{FF2B5EF4-FFF2-40B4-BE49-F238E27FC236}">
                <a16:creationId xmlns:a16="http://schemas.microsoft.com/office/drawing/2014/main" id="{50EBBD38-4EE2-16E9-2D3D-5773A86CFB84}"/>
              </a:ext>
            </a:extLst>
          </p:cNvPr>
          <p:cNvSpPr/>
          <p:nvPr/>
        </p:nvSpPr>
        <p:spPr>
          <a:xfrm>
            <a:off x="1384531" y="2419405"/>
            <a:ext cx="2821709" cy="2611120"/>
          </a:xfrm>
          <a:prstGeom prst="wedgeRoundRectCallout">
            <a:avLst>
              <a:gd name="adj1" fmla="val -62814"/>
              <a:gd name="adj2" fmla="val -19017"/>
              <a:gd name="adj3" fmla="val 16667"/>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lnSpc>
                <a:spcPct val="107000"/>
              </a:lnSpc>
              <a:spcAft>
                <a:spcPts val="800"/>
              </a:spcAft>
              <a:tabLst>
                <a:tab pos="457200" algn="l"/>
              </a:tabLst>
            </a:pPr>
            <a:r>
              <a:rPr lang="en-GB" sz="2400" dirty="0">
                <a:solidFill>
                  <a:schemeClr val="tx1"/>
                </a:solidFill>
                <a:latin typeface="Arial" panose="020B0604020202020204" pitchFamily="34" charset="0"/>
                <a:ea typeface="Calibri" panose="020F0502020204030204" pitchFamily="34" charset="0"/>
                <a:cs typeface="Arial" panose="020B0604020202020204" pitchFamily="34" charset="0"/>
              </a:rPr>
              <a:t>Review learning objectives</a:t>
            </a:r>
            <a:endParaRPr lang="en-US" sz="2400" dirty="0">
              <a:solidFill>
                <a:schemeClr val="tx1"/>
              </a:solidFill>
              <a:latin typeface="Arial" panose="020B0604020202020204" pitchFamily="34" charset="0"/>
              <a:ea typeface="Calibri" panose="020F0502020204030204" pitchFamily="34" charset="0"/>
              <a:cs typeface="Arial" panose="020B0604020202020204" pitchFamily="34" charset="0"/>
            </a:endParaRPr>
          </a:p>
        </p:txBody>
      </p:sp>
      <p:sp>
        <p:nvSpPr>
          <p:cNvPr id="36" name="Speech Bubble: Rectangle with Corners Rounded 35">
            <a:extLst>
              <a:ext uri="{FF2B5EF4-FFF2-40B4-BE49-F238E27FC236}">
                <a16:creationId xmlns:a16="http://schemas.microsoft.com/office/drawing/2014/main" id="{8DB948E7-BB56-404E-92A1-99D17FBA5DB5}"/>
              </a:ext>
            </a:extLst>
          </p:cNvPr>
          <p:cNvSpPr/>
          <p:nvPr/>
        </p:nvSpPr>
        <p:spPr>
          <a:xfrm>
            <a:off x="4828771" y="2419405"/>
            <a:ext cx="2821709" cy="2611120"/>
          </a:xfrm>
          <a:prstGeom prst="wedgeRoundRectCallout">
            <a:avLst>
              <a:gd name="adj1" fmla="val -19246"/>
              <a:gd name="adj2" fmla="val 59595"/>
              <a:gd name="adj3" fmla="val 16667"/>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lnSpc>
                <a:spcPct val="107000"/>
              </a:lnSpc>
              <a:spcAft>
                <a:spcPts val="800"/>
              </a:spcAft>
              <a:tabLst>
                <a:tab pos="457200" algn="l"/>
              </a:tabLst>
            </a:pPr>
            <a:r>
              <a:rPr lang="en-US" sz="2400" dirty="0">
                <a:solidFill>
                  <a:schemeClr val="tx1"/>
                </a:solidFill>
                <a:latin typeface="Arial" panose="020B0604020202020204" pitchFamily="34" charset="0"/>
                <a:ea typeface="Calibri" panose="020F0502020204030204" pitchFamily="34" charset="0"/>
                <a:cs typeface="Arial" panose="020B0604020202020204" pitchFamily="34" charset="0"/>
              </a:rPr>
              <a:t>Reflection and feedback </a:t>
            </a:r>
          </a:p>
        </p:txBody>
      </p:sp>
      <p:sp>
        <p:nvSpPr>
          <p:cNvPr id="37" name="Speech Bubble: Rectangle with Corners Rounded 36">
            <a:extLst>
              <a:ext uri="{FF2B5EF4-FFF2-40B4-BE49-F238E27FC236}">
                <a16:creationId xmlns:a16="http://schemas.microsoft.com/office/drawing/2014/main" id="{22212E3D-9EE6-9BCD-D490-73B217C97DB4}"/>
              </a:ext>
            </a:extLst>
          </p:cNvPr>
          <p:cNvSpPr/>
          <p:nvPr/>
        </p:nvSpPr>
        <p:spPr>
          <a:xfrm>
            <a:off x="8273011" y="2419405"/>
            <a:ext cx="2821709" cy="2611120"/>
          </a:xfrm>
          <a:prstGeom prst="wedgeRoundRectCallout">
            <a:avLst>
              <a:gd name="adj1" fmla="val 59608"/>
              <a:gd name="adj2" fmla="val -20186"/>
              <a:gd name="adj3" fmla="val 16667"/>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lnSpc>
                <a:spcPct val="107000"/>
              </a:lnSpc>
              <a:spcAft>
                <a:spcPts val="800"/>
              </a:spcAft>
              <a:tabLst>
                <a:tab pos="457200" algn="l"/>
              </a:tabLst>
            </a:pPr>
            <a:r>
              <a:rPr lang="en-US" sz="2400" dirty="0">
                <a:solidFill>
                  <a:schemeClr val="tx1"/>
                </a:solidFill>
                <a:effectLst/>
                <a:latin typeface="Arial" panose="020B0604020202020204" pitchFamily="34" charset="0"/>
                <a:ea typeface="Calibri" panose="020F0502020204030204" pitchFamily="34" charset="0"/>
                <a:cs typeface="Arial" panose="020B0604020202020204" pitchFamily="34" charset="0"/>
              </a:rPr>
              <a:t>Closing</a:t>
            </a:r>
          </a:p>
        </p:txBody>
      </p:sp>
    </p:spTree>
    <p:extLst>
      <p:ext uri="{BB962C8B-B14F-4D97-AF65-F5344CB8AC3E}">
        <p14:creationId xmlns:p14="http://schemas.microsoft.com/office/powerpoint/2010/main" val="857368913"/>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Shape 728"/>
        <p:cNvGrpSpPr/>
        <p:nvPr/>
      </p:nvGrpSpPr>
      <p:grpSpPr>
        <a:xfrm>
          <a:off x="0" y="0"/>
          <a:ext cx="0" cy="0"/>
          <a:chOff x="0" y="0"/>
          <a:chExt cx="0" cy="0"/>
        </a:xfrm>
      </p:grpSpPr>
      <p:sp>
        <p:nvSpPr>
          <p:cNvPr id="729" name="Google Shape;729;p31"/>
          <p:cNvSpPr txBox="1">
            <a:spLocks noGrp="1"/>
          </p:cNvSpPr>
          <p:nvPr>
            <p:ph type="title"/>
          </p:nvPr>
        </p:nvSpPr>
        <p:spPr>
          <a:xfrm>
            <a:off x="838200" y="120516"/>
            <a:ext cx="10515600" cy="868968"/>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rgbClr val="156995"/>
              </a:buClr>
              <a:buSzPts val="3200"/>
              <a:buFont typeface="Arial"/>
              <a:buNone/>
            </a:pPr>
            <a:r>
              <a:rPr lang="en-GB" dirty="0"/>
              <a:t>Self-care</a:t>
            </a:r>
            <a:endParaRPr dirty="0"/>
          </a:p>
        </p:txBody>
      </p:sp>
      <p:sp>
        <p:nvSpPr>
          <p:cNvPr id="735" name="Google Shape;735;p31"/>
          <p:cNvSpPr txBox="1"/>
          <p:nvPr/>
        </p:nvSpPr>
        <p:spPr>
          <a:xfrm>
            <a:off x="8647545" y="3437143"/>
            <a:ext cx="2072639" cy="428259"/>
          </a:xfrm>
          <a:prstGeom prst="rect">
            <a:avLst/>
          </a:prstGeom>
          <a:noFill/>
          <a:ln>
            <a:noFill/>
          </a:ln>
        </p:spPr>
        <p:txBody>
          <a:bodyPr spcFirstLastPara="1" wrap="square" lIns="91425" tIns="45700" rIns="91425" bIns="45700" anchor="t" anchorCtr="0">
            <a:spAutoFit/>
          </a:bodyPr>
          <a:lstStyle/>
          <a:p>
            <a:pPr marL="0" marR="0" lvl="0" indent="0" algn="ctr" rtl="0">
              <a:lnSpc>
                <a:spcPct val="107000"/>
              </a:lnSpc>
              <a:spcBef>
                <a:spcPts val="0"/>
              </a:spcBef>
              <a:spcAft>
                <a:spcPts val="0"/>
              </a:spcAft>
              <a:buNone/>
            </a:pPr>
            <a:r>
              <a:rPr lang="en-GB" sz="2200" b="1" dirty="0">
                <a:solidFill>
                  <a:schemeClr val="lt1"/>
                </a:solidFill>
                <a:latin typeface="Helvetica Neue"/>
                <a:ea typeface="Helvetica Neue"/>
                <a:cs typeface="Helvetica Neue"/>
                <a:sym typeface="Helvetica Neue"/>
              </a:rPr>
              <a:t>Closing</a:t>
            </a:r>
            <a:endParaRPr dirty="0"/>
          </a:p>
        </p:txBody>
      </p:sp>
      <p:sp>
        <p:nvSpPr>
          <p:cNvPr id="6" name="Heart 5">
            <a:extLst>
              <a:ext uri="{FF2B5EF4-FFF2-40B4-BE49-F238E27FC236}">
                <a16:creationId xmlns:a16="http://schemas.microsoft.com/office/drawing/2014/main" id="{66306EDE-FCAC-91ED-7F5C-B86E91BD094D}"/>
              </a:ext>
            </a:extLst>
          </p:cNvPr>
          <p:cNvSpPr/>
          <p:nvPr/>
        </p:nvSpPr>
        <p:spPr>
          <a:xfrm>
            <a:off x="4674820" y="2453495"/>
            <a:ext cx="2842360" cy="2539419"/>
          </a:xfrm>
          <a:prstGeom prst="hear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7" name="Block Arc 6">
            <a:extLst>
              <a:ext uri="{FF2B5EF4-FFF2-40B4-BE49-F238E27FC236}">
                <a16:creationId xmlns:a16="http://schemas.microsoft.com/office/drawing/2014/main" id="{3C562D3D-F1D2-0719-8482-2D68B7EEA790}"/>
              </a:ext>
            </a:extLst>
          </p:cNvPr>
          <p:cNvSpPr/>
          <p:nvPr/>
        </p:nvSpPr>
        <p:spPr>
          <a:xfrm rot="10800000">
            <a:off x="5628782" y="3499014"/>
            <a:ext cx="934434" cy="752350"/>
          </a:xfrm>
          <a:prstGeom prst="blockArc">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solidFill>
                <a:schemeClr val="tx1"/>
              </a:solidFill>
            </a:endParaRPr>
          </a:p>
        </p:txBody>
      </p:sp>
    </p:spTree>
    <p:extLst>
      <p:ext uri="{BB962C8B-B14F-4D97-AF65-F5344CB8AC3E}">
        <p14:creationId xmlns:p14="http://schemas.microsoft.com/office/powerpoint/2010/main" val="170151643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F3005E-F3FD-FCFE-EDBF-9880C8B8DEB1}"/>
              </a:ext>
            </a:extLst>
          </p:cNvPr>
          <p:cNvSpPr>
            <a:spLocks noGrp="1"/>
          </p:cNvSpPr>
          <p:nvPr>
            <p:ph type="title"/>
          </p:nvPr>
        </p:nvSpPr>
        <p:spPr/>
        <p:txBody>
          <a:bodyPr/>
          <a:lstStyle/>
          <a:p>
            <a:r>
              <a:rPr lang="en-GB" dirty="0"/>
              <a:t>Recap </a:t>
            </a:r>
            <a:endParaRPr lang="en-BE" dirty="0"/>
          </a:p>
        </p:txBody>
      </p:sp>
      <p:grpSp>
        <p:nvGrpSpPr>
          <p:cNvPr id="37" name="Group 36">
            <a:extLst>
              <a:ext uri="{FF2B5EF4-FFF2-40B4-BE49-F238E27FC236}">
                <a16:creationId xmlns:a16="http://schemas.microsoft.com/office/drawing/2014/main" id="{EAB2F7D0-12E0-5EFC-48F2-947B55F28904}"/>
              </a:ext>
            </a:extLst>
          </p:cNvPr>
          <p:cNvGrpSpPr/>
          <p:nvPr/>
        </p:nvGrpSpPr>
        <p:grpSpPr>
          <a:xfrm>
            <a:off x="10228983" y="337468"/>
            <a:ext cx="1587872" cy="1368854"/>
            <a:chOff x="10228983" y="337468"/>
            <a:chExt cx="1587872" cy="1368854"/>
          </a:xfrm>
        </p:grpSpPr>
        <p:sp>
          <p:nvSpPr>
            <p:cNvPr id="38" name="Hexagon 37">
              <a:extLst>
                <a:ext uri="{FF2B5EF4-FFF2-40B4-BE49-F238E27FC236}">
                  <a16:creationId xmlns:a16="http://schemas.microsoft.com/office/drawing/2014/main" id="{008EE2C3-6B58-ED62-A13A-F0606B1F7402}"/>
                </a:ext>
              </a:extLst>
            </p:cNvPr>
            <p:cNvSpPr/>
            <p:nvPr/>
          </p:nvSpPr>
          <p:spPr>
            <a:xfrm rot="1782986">
              <a:off x="10228983" y="337468"/>
              <a:ext cx="1587872" cy="1368854"/>
            </a:xfrm>
            <a:prstGeom prst="hexagon">
              <a:avLst>
                <a:gd name="adj" fmla="val 28965"/>
                <a:gd name="vf" fmla="val 115470"/>
              </a:avLst>
            </a:prstGeom>
            <a:solidFill>
              <a:schemeClr val="bg1"/>
            </a:solidFill>
            <a:ln>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nvGrpSpPr>
            <p:cNvPr id="39" name="Group 38">
              <a:extLst>
                <a:ext uri="{FF2B5EF4-FFF2-40B4-BE49-F238E27FC236}">
                  <a16:creationId xmlns:a16="http://schemas.microsoft.com/office/drawing/2014/main" id="{BB707BE2-4E0D-B86D-3E0D-E3AA535AB461}"/>
                </a:ext>
              </a:extLst>
            </p:cNvPr>
            <p:cNvGrpSpPr/>
            <p:nvPr/>
          </p:nvGrpSpPr>
          <p:grpSpPr>
            <a:xfrm>
              <a:off x="10621771" y="762700"/>
              <a:ext cx="562136" cy="634675"/>
              <a:chOff x="760175" y="830142"/>
              <a:chExt cx="867619" cy="979579"/>
            </a:xfrm>
          </p:grpSpPr>
          <p:sp>
            <p:nvSpPr>
              <p:cNvPr id="43" name="Rectangle 42">
                <a:extLst>
                  <a:ext uri="{FF2B5EF4-FFF2-40B4-BE49-F238E27FC236}">
                    <a16:creationId xmlns:a16="http://schemas.microsoft.com/office/drawing/2014/main" id="{B7EB0F67-B901-A02F-8511-30F611DEAEB1}"/>
                  </a:ext>
                </a:extLst>
              </p:cNvPr>
              <p:cNvSpPr/>
              <p:nvPr/>
            </p:nvSpPr>
            <p:spPr>
              <a:xfrm>
                <a:off x="864636" y="830142"/>
                <a:ext cx="763158" cy="979577"/>
              </a:xfrm>
              <a:prstGeom prst="rec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b="1" dirty="0">
                    <a:latin typeface="Arial" panose="020B0604020202020204" pitchFamily="34" charset="0"/>
                    <a:cs typeface="Arial" panose="020B0604020202020204" pitchFamily="34" charset="0"/>
                  </a:rPr>
                  <a:t>59</a:t>
                </a:r>
              </a:p>
            </p:txBody>
          </p:sp>
          <p:sp>
            <p:nvSpPr>
              <p:cNvPr id="44" name="Rectangle 43">
                <a:extLst>
                  <a:ext uri="{FF2B5EF4-FFF2-40B4-BE49-F238E27FC236}">
                    <a16:creationId xmlns:a16="http://schemas.microsoft.com/office/drawing/2014/main" id="{C9D8D91C-6F66-FD87-98B0-29C07BC5ED72}"/>
                  </a:ext>
                </a:extLst>
              </p:cNvPr>
              <p:cNvSpPr/>
              <p:nvPr/>
            </p:nvSpPr>
            <p:spPr>
              <a:xfrm>
                <a:off x="760175" y="830144"/>
                <a:ext cx="149292" cy="979577"/>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nvGrpSpPr>
            <p:cNvPr id="40" name="Group 39">
              <a:extLst>
                <a:ext uri="{FF2B5EF4-FFF2-40B4-BE49-F238E27FC236}">
                  <a16:creationId xmlns:a16="http://schemas.microsoft.com/office/drawing/2014/main" id="{138E3663-2651-C74D-593E-95DA34A9038E}"/>
                </a:ext>
              </a:extLst>
            </p:cNvPr>
            <p:cNvGrpSpPr/>
            <p:nvPr/>
          </p:nvGrpSpPr>
          <p:grpSpPr>
            <a:xfrm>
              <a:off x="11325415" y="762701"/>
              <a:ext cx="182192" cy="634674"/>
              <a:chOff x="2121762" y="2323619"/>
              <a:chExt cx="200378" cy="825210"/>
            </a:xfrm>
          </p:grpSpPr>
          <p:sp>
            <p:nvSpPr>
              <p:cNvPr id="41" name="Isosceles Triangle 40">
                <a:extLst>
                  <a:ext uri="{FF2B5EF4-FFF2-40B4-BE49-F238E27FC236}">
                    <a16:creationId xmlns:a16="http://schemas.microsoft.com/office/drawing/2014/main" id="{96CA17BD-93BF-91D2-E1E5-F74D4831D0ED}"/>
                  </a:ext>
                </a:extLst>
              </p:cNvPr>
              <p:cNvSpPr/>
              <p:nvPr/>
            </p:nvSpPr>
            <p:spPr>
              <a:xfrm>
                <a:off x="2121763" y="2323619"/>
                <a:ext cx="200377" cy="172739"/>
              </a:xfrm>
              <a:prstGeom prst="triangle">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42" name="Rectangle 41">
                <a:extLst>
                  <a:ext uri="{FF2B5EF4-FFF2-40B4-BE49-F238E27FC236}">
                    <a16:creationId xmlns:a16="http://schemas.microsoft.com/office/drawing/2014/main" id="{453D255A-CAFD-D89F-A9BF-92D52971C6DC}"/>
                  </a:ext>
                </a:extLst>
              </p:cNvPr>
              <p:cNvSpPr/>
              <p:nvPr/>
            </p:nvSpPr>
            <p:spPr>
              <a:xfrm>
                <a:off x="2121762" y="2496169"/>
                <a:ext cx="200377" cy="652660"/>
              </a:xfrm>
              <a:prstGeom prst="rec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grpSp>
        <p:nvGrpSpPr>
          <p:cNvPr id="45" name="Group 44">
            <a:extLst>
              <a:ext uri="{FF2B5EF4-FFF2-40B4-BE49-F238E27FC236}">
                <a16:creationId xmlns:a16="http://schemas.microsoft.com/office/drawing/2014/main" id="{A598DD43-5E5A-C663-9E08-2E6C731FEA6D}"/>
              </a:ext>
            </a:extLst>
          </p:cNvPr>
          <p:cNvGrpSpPr/>
          <p:nvPr/>
        </p:nvGrpSpPr>
        <p:grpSpPr>
          <a:xfrm>
            <a:off x="8046951" y="2421574"/>
            <a:ext cx="3052222" cy="2014851"/>
            <a:chOff x="1117849" y="1088408"/>
            <a:chExt cx="1615810" cy="1066638"/>
          </a:xfrm>
        </p:grpSpPr>
        <p:sp>
          <p:nvSpPr>
            <p:cNvPr id="46" name="Oval 45">
              <a:extLst>
                <a:ext uri="{FF2B5EF4-FFF2-40B4-BE49-F238E27FC236}">
                  <a16:creationId xmlns:a16="http://schemas.microsoft.com/office/drawing/2014/main" id="{2E84046B-4AE0-E984-9E7F-4F8DBCE20DEE}"/>
                </a:ext>
              </a:extLst>
            </p:cNvPr>
            <p:cNvSpPr/>
            <p:nvPr/>
          </p:nvSpPr>
          <p:spPr>
            <a:xfrm>
              <a:off x="1117849" y="1247976"/>
              <a:ext cx="868969" cy="868969"/>
            </a:xfrm>
            <a:prstGeom prst="ellipse">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47" name="Isosceles Triangle 46">
              <a:extLst>
                <a:ext uri="{FF2B5EF4-FFF2-40B4-BE49-F238E27FC236}">
                  <a16:creationId xmlns:a16="http://schemas.microsoft.com/office/drawing/2014/main" id="{BA3B7EE5-1093-C659-A15B-DC2CF58A80DB}"/>
                </a:ext>
              </a:extLst>
            </p:cNvPr>
            <p:cNvSpPr/>
            <p:nvPr/>
          </p:nvSpPr>
          <p:spPr>
            <a:xfrm rot="16920400">
              <a:off x="1744786" y="1658267"/>
              <a:ext cx="276225" cy="402245"/>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48" name="Arc 47">
              <a:extLst>
                <a:ext uri="{FF2B5EF4-FFF2-40B4-BE49-F238E27FC236}">
                  <a16:creationId xmlns:a16="http://schemas.microsoft.com/office/drawing/2014/main" id="{217CFA7F-5CE4-2E51-E628-7E5FB07F8C2A}"/>
                </a:ext>
              </a:extLst>
            </p:cNvPr>
            <p:cNvSpPr/>
            <p:nvPr/>
          </p:nvSpPr>
          <p:spPr>
            <a:xfrm>
              <a:off x="1752136" y="1088408"/>
              <a:ext cx="810768" cy="810768"/>
            </a:xfrm>
            <a:prstGeom prst="arc">
              <a:avLst>
                <a:gd name="adj1" fmla="val 2568393"/>
                <a:gd name="adj2" fmla="val 6686864"/>
              </a:avLst>
            </a:prstGeom>
            <a:ln w="76200" cap="rnd">
              <a:solidFill>
                <a:schemeClr val="accent4">
                  <a:lumMod val="60000"/>
                  <a:lumOff val="4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49" name="Arc 48">
              <a:extLst>
                <a:ext uri="{FF2B5EF4-FFF2-40B4-BE49-F238E27FC236}">
                  <a16:creationId xmlns:a16="http://schemas.microsoft.com/office/drawing/2014/main" id="{0DBE36B0-7326-D301-DF24-4C68076B036E}"/>
                </a:ext>
              </a:extLst>
            </p:cNvPr>
            <p:cNvSpPr/>
            <p:nvPr/>
          </p:nvSpPr>
          <p:spPr>
            <a:xfrm>
              <a:off x="1922891" y="1344278"/>
              <a:ext cx="810768" cy="810768"/>
            </a:xfrm>
            <a:prstGeom prst="arc">
              <a:avLst>
                <a:gd name="adj1" fmla="val 3433714"/>
                <a:gd name="adj2" fmla="val 8630925"/>
              </a:avLst>
            </a:prstGeom>
            <a:ln w="76200" cap="rnd">
              <a:solidFill>
                <a:schemeClr val="accent4">
                  <a:lumMod val="60000"/>
                  <a:lumOff val="4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grpSp>
        <p:nvGrpSpPr>
          <p:cNvPr id="50" name="Group 49">
            <a:extLst>
              <a:ext uri="{FF2B5EF4-FFF2-40B4-BE49-F238E27FC236}">
                <a16:creationId xmlns:a16="http://schemas.microsoft.com/office/drawing/2014/main" id="{9E079E73-FE41-A037-09D4-746E675E2962}"/>
              </a:ext>
            </a:extLst>
          </p:cNvPr>
          <p:cNvGrpSpPr/>
          <p:nvPr/>
        </p:nvGrpSpPr>
        <p:grpSpPr>
          <a:xfrm>
            <a:off x="3301565" y="2421574"/>
            <a:ext cx="3409348" cy="1967553"/>
            <a:chOff x="461917" y="4156886"/>
            <a:chExt cx="1837692" cy="1060542"/>
          </a:xfrm>
          <a:solidFill>
            <a:schemeClr val="accent4">
              <a:lumMod val="60000"/>
              <a:lumOff val="40000"/>
            </a:schemeClr>
          </a:solidFill>
        </p:grpSpPr>
        <p:sp>
          <p:nvSpPr>
            <p:cNvPr id="51" name="Oval 50">
              <a:extLst>
                <a:ext uri="{FF2B5EF4-FFF2-40B4-BE49-F238E27FC236}">
                  <a16:creationId xmlns:a16="http://schemas.microsoft.com/office/drawing/2014/main" id="{476313C7-7157-5F0D-3D62-506A2C4E5286}"/>
                </a:ext>
              </a:extLst>
            </p:cNvPr>
            <p:cNvSpPr/>
            <p:nvPr/>
          </p:nvSpPr>
          <p:spPr>
            <a:xfrm>
              <a:off x="1367458" y="4339072"/>
              <a:ext cx="868969" cy="86896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52" name="Oval 51">
              <a:extLst>
                <a:ext uri="{FF2B5EF4-FFF2-40B4-BE49-F238E27FC236}">
                  <a16:creationId xmlns:a16="http://schemas.microsoft.com/office/drawing/2014/main" id="{634132FA-364F-9B5F-C2F1-E459A8391638}"/>
                </a:ext>
              </a:extLst>
            </p:cNvPr>
            <p:cNvSpPr/>
            <p:nvPr/>
          </p:nvSpPr>
          <p:spPr>
            <a:xfrm>
              <a:off x="1304276" y="4716406"/>
              <a:ext cx="143093" cy="19127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53" name="Oval 52">
              <a:extLst>
                <a:ext uri="{FF2B5EF4-FFF2-40B4-BE49-F238E27FC236}">
                  <a16:creationId xmlns:a16="http://schemas.microsoft.com/office/drawing/2014/main" id="{7CB780DA-41A4-57F6-3B76-03298B19F117}"/>
                </a:ext>
              </a:extLst>
            </p:cNvPr>
            <p:cNvSpPr/>
            <p:nvPr/>
          </p:nvSpPr>
          <p:spPr>
            <a:xfrm>
              <a:off x="2156516" y="4716406"/>
              <a:ext cx="143093" cy="19127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54" name="Arc 53">
              <a:extLst>
                <a:ext uri="{FF2B5EF4-FFF2-40B4-BE49-F238E27FC236}">
                  <a16:creationId xmlns:a16="http://schemas.microsoft.com/office/drawing/2014/main" id="{D271CF82-8A60-F7BF-D407-CD7A691BA466}"/>
                </a:ext>
              </a:extLst>
            </p:cNvPr>
            <p:cNvSpPr/>
            <p:nvPr/>
          </p:nvSpPr>
          <p:spPr>
            <a:xfrm>
              <a:off x="525099" y="4156886"/>
              <a:ext cx="810768" cy="810768"/>
            </a:xfrm>
            <a:prstGeom prst="arc">
              <a:avLst>
                <a:gd name="adj1" fmla="val 2568393"/>
                <a:gd name="adj2" fmla="val 6686864"/>
              </a:avLst>
            </a:prstGeom>
            <a:noFill/>
            <a:ln w="76200" cap="rnd">
              <a:solidFill>
                <a:schemeClr val="accent4">
                  <a:lumMod val="60000"/>
                  <a:lumOff val="4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55" name="Arc 54">
              <a:extLst>
                <a:ext uri="{FF2B5EF4-FFF2-40B4-BE49-F238E27FC236}">
                  <a16:creationId xmlns:a16="http://schemas.microsoft.com/office/drawing/2014/main" id="{60A89F1A-EB4A-085C-BE39-ED70DE7EA95A}"/>
                </a:ext>
              </a:extLst>
            </p:cNvPr>
            <p:cNvSpPr/>
            <p:nvPr/>
          </p:nvSpPr>
          <p:spPr>
            <a:xfrm>
              <a:off x="461917" y="4406660"/>
              <a:ext cx="810768" cy="810768"/>
            </a:xfrm>
            <a:prstGeom prst="arc">
              <a:avLst>
                <a:gd name="adj1" fmla="val 909026"/>
                <a:gd name="adj2" fmla="val 4616107"/>
              </a:avLst>
            </a:prstGeom>
            <a:noFill/>
            <a:ln w="76200" cap="rnd">
              <a:solidFill>
                <a:schemeClr val="accent4">
                  <a:lumMod val="60000"/>
                  <a:lumOff val="4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grpSp>
        <p:nvGrpSpPr>
          <p:cNvPr id="56" name="Group 55">
            <a:extLst>
              <a:ext uri="{FF2B5EF4-FFF2-40B4-BE49-F238E27FC236}">
                <a16:creationId xmlns:a16="http://schemas.microsoft.com/office/drawing/2014/main" id="{D4B92AA2-95BC-DED1-8CB6-55E94DA8557A}"/>
              </a:ext>
            </a:extLst>
          </p:cNvPr>
          <p:cNvGrpSpPr/>
          <p:nvPr/>
        </p:nvGrpSpPr>
        <p:grpSpPr>
          <a:xfrm>
            <a:off x="1585266" y="2701663"/>
            <a:ext cx="1715328" cy="1639695"/>
            <a:chOff x="4298290" y="1721054"/>
            <a:chExt cx="2660325" cy="2713796"/>
          </a:xfrm>
        </p:grpSpPr>
        <p:sp>
          <p:nvSpPr>
            <p:cNvPr id="57" name="Oval 56">
              <a:extLst>
                <a:ext uri="{FF2B5EF4-FFF2-40B4-BE49-F238E27FC236}">
                  <a16:creationId xmlns:a16="http://schemas.microsoft.com/office/drawing/2014/main" id="{81B4D07D-3C73-05FC-ACAF-2A57F584982A}"/>
                </a:ext>
              </a:extLst>
            </p:cNvPr>
            <p:cNvSpPr/>
            <p:nvPr/>
          </p:nvSpPr>
          <p:spPr>
            <a:xfrm>
              <a:off x="4298290" y="1721054"/>
              <a:ext cx="2660325" cy="2713796"/>
            </a:xfrm>
            <a:prstGeom prst="ellipse">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58" name="Oval 57">
              <a:extLst>
                <a:ext uri="{FF2B5EF4-FFF2-40B4-BE49-F238E27FC236}">
                  <a16:creationId xmlns:a16="http://schemas.microsoft.com/office/drawing/2014/main" id="{073529F5-5F31-BA96-3C79-7949C0553F8B}"/>
                </a:ext>
              </a:extLst>
            </p:cNvPr>
            <p:cNvSpPr/>
            <p:nvPr/>
          </p:nvSpPr>
          <p:spPr>
            <a:xfrm>
              <a:off x="5901426" y="3273847"/>
              <a:ext cx="266701" cy="38100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59" name="Flowchart: Terminator 58">
              <a:extLst>
                <a:ext uri="{FF2B5EF4-FFF2-40B4-BE49-F238E27FC236}">
                  <a16:creationId xmlns:a16="http://schemas.microsoft.com/office/drawing/2014/main" id="{C9786A3E-99E7-CC09-38F1-5F6370EC63AD}"/>
                </a:ext>
              </a:extLst>
            </p:cNvPr>
            <p:cNvSpPr/>
            <p:nvPr/>
          </p:nvSpPr>
          <p:spPr>
            <a:xfrm rot="20444634">
              <a:off x="4691435" y="2919365"/>
              <a:ext cx="657226" cy="174334"/>
            </a:xfrm>
            <a:prstGeom prst="flowChartTerminator">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60" name="Flowchart: Terminator 59">
              <a:extLst>
                <a:ext uri="{FF2B5EF4-FFF2-40B4-BE49-F238E27FC236}">
                  <a16:creationId xmlns:a16="http://schemas.microsoft.com/office/drawing/2014/main" id="{8D5606F0-2C39-2FC4-F38C-9D175BA03A47}"/>
                </a:ext>
              </a:extLst>
            </p:cNvPr>
            <p:cNvSpPr/>
            <p:nvPr/>
          </p:nvSpPr>
          <p:spPr>
            <a:xfrm rot="1164778">
              <a:off x="5876801" y="2919910"/>
              <a:ext cx="657226" cy="182221"/>
            </a:xfrm>
            <a:prstGeom prst="flowChartTerminator">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61" name="Oval 60">
              <a:extLst>
                <a:ext uri="{FF2B5EF4-FFF2-40B4-BE49-F238E27FC236}">
                  <a16:creationId xmlns:a16="http://schemas.microsoft.com/office/drawing/2014/main" id="{8B73E512-3781-58FC-94CA-F881CB45E318}"/>
                </a:ext>
              </a:extLst>
            </p:cNvPr>
            <p:cNvSpPr/>
            <p:nvPr/>
          </p:nvSpPr>
          <p:spPr>
            <a:xfrm>
              <a:off x="5043683" y="3273847"/>
              <a:ext cx="266701" cy="38100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106353076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accent4">
            <a:lumMod val="60000"/>
            <a:lumOff val="40000"/>
          </a:schemeClr>
        </a:solidFill>
        <a:effectLst/>
      </p:bgPr>
    </p:bg>
    <p:spTree>
      <p:nvGrpSpPr>
        <p:cNvPr id="1" name=""/>
        <p:cNvGrpSpPr/>
        <p:nvPr/>
      </p:nvGrpSpPr>
      <p:grpSpPr>
        <a:xfrm>
          <a:off x="0" y="0"/>
          <a:ext cx="0" cy="0"/>
          <a:chOff x="0" y="0"/>
          <a:chExt cx="0" cy="0"/>
        </a:xfrm>
      </p:grpSpPr>
      <p:sp>
        <p:nvSpPr>
          <p:cNvPr id="76" name="TextBox 75">
            <a:extLst>
              <a:ext uri="{FF2B5EF4-FFF2-40B4-BE49-F238E27FC236}">
                <a16:creationId xmlns:a16="http://schemas.microsoft.com/office/drawing/2014/main" id="{59AD579E-F259-4576-99FA-4DBE2359AF3E}"/>
              </a:ext>
            </a:extLst>
          </p:cNvPr>
          <p:cNvSpPr txBox="1"/>
          <p:nvPr/>
        </p:nvSpPr>
        <p:spPr>
          <a:xfrm>
            <a:off x="8559745" y="2804819"/>
            <a:ext cx="2862562" cy="336631"/>
          </a:xfrm>
          <a:prstGeom prst="rect">
            <a:avLst/>
          </a:prstGeom>
          <a:noFill/>
        </p:spPr>
        <p:txBody>
          <a:bodyPr wrap="square" lIns="91440" tIns="45720" rIns="91440" bIns="45720" anchor="t">
            <a:spAutoFit/>
          </a:bodyPr>
          <a:lstStyle/>
          <a:p>
            <a:pPr>
              <a:lnSpc>
                <a:spcPct val="107000"/>
              </a:lnSpc>
            </a:pPr>
            <a:endParaRPr lang="en-US" sz="1600" dirty="0">
              <a:effectLst/>
              <a:latin typeface="Arial" panose="020B0604020202020204" pitchFamily="34" charset="0"/>
              <a:ea typeface="Calibri" panose="020F0502020204030204" pitchFamily="34" charset="0"/>
              <a:cs typeface="Arial" panose="020B0604020202020204" pitchFamily="34" charset="0"/>
            </a:endParaRPr>
          </a:p>
        </p:txBody>
      </p:sp>
      <p:sp>
        <p:nvSpPr>
          <p:cNvPr id="2" name="Title 72">
            <a:extLst>
              <a:ext uri="{FF2B5EF4-FFF2-40B4-BE49-F238E27FC236}">
                <a16:creationId xmlns:a16="http://schemas.microsoft.com/office/drawing/2014/main" id="{ABF1BE83-3A9F-7E78-0589-A58EBB64CF76}"/>
              </a:ext>
            </a:extLst>
          </p:cNvPr>
          <p:cNvSpPr txBox="1">
            <a:spLocks/>
          </p:cNvSpPr>
          <p:nvPr/>
        </p:nvSpPr>
        <p:spPr>
          <a:xfrm>
            <a:off x="796386" y="3099692"/>
            <a:ext cx="10126172" cy="562168"/>
          </a:xfrm>
          <a:prstGeom prst="rect">
            <a:avLst/>
          </a:prstGeom>
        </p:spPr>
        <p:txBody>
          <a:bodyPr anchor="ctr" anchorCtr="0"/>
          <a:lstStyle>
            <a:lvl1pPr algn="l" defTabSz="914400" rtl="0" eaLnBrk="1" latinLnBrk="0" hangingPunct="1">
              <a:lnSpc>
                <a:spcPct val="90000"/>
              </a:lnSpc>
              <a:spcBef>
                <a:spcPct val="0"/>
              </a:spcBef>
              <a:buNone/>
              <a:defRPr sz="4400" kern="1200">
                <a:solidFill>
                  <a:schemeClr val="tx1"/>
                </a:solidFill>
                <a:latin typeface="Helvetica Neue" charset="0"/>
                <a:ea typeface="Helvetica Neue" charset="0"/>
                <a:cs typeface="Helvetica Neue" charset="0"/>
              </a:defRPr>
            </a:lvl1pPr>
          </a:lstStyle>
          <a:p>
            <a:r>
              <a:rPr lang="en-CA" sz="2400" b="1" dirty="0">
                <a:solidFill>
                  <a:schemeClr val="bg1"/>
                </a:solidFill>
                <a:latin typeface="Garamond"/>
              </a:rPr>
              <a:t>SESSION 2</a:t>
            </a:r>
          </a:p>
          <a:p>
            <a:br>
              <a:rPr lang="en-CA" b="1" dirty="0">
                <a:solidFill>
                  <a:schemeClr val="bg1"/>
                </a:solidFill>
                <a:latin typeface="Garamond"/>
              </a:rPr>
            </a:br>
            <a:r>
              <a:rPr lang="en-US" sz="5400" b="1" dirty="0">
                <a:solidFill>
                  <a:schemeClr val="bg1"/>
                </a:solidFill>
                <a:latin typeface="Garamond"/>
              </a:rPr>
              <a:t>What do we mean by mental health and psychosocial well-being? </a:t>
            </a:r>
          </a:p>
        </p:txBody>
      </p:sp>
    </p:spTree>
    <p:extLst>
      <p:ext uri="{BB962C8B-B14F-4D97-AF65-F5344CB8AC3E}">
        <p14:creationId xmlns:p14="http://schemas.microsoft.com/office/powerpoint/2010/main" val="343116606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74907FA-9916-550D-EA39-E3E3AF4C4F45}"/>
              </a:ext>
            </a:extLst>
          </p:cNvPr>
          <p:cNvSpPr>
            <a:spLocks noGrp="1"/>
          </p:cNvSpPr>
          <p:nvPr>
            <p:ph type="title"/>
          </p:nvPr>
        </p:nvSpPr>
        <p:spPr/>
        <p:txBody>
          <a:bodyPr/>
          <a:lstStyle/>
          <a:p>
            <a:r>
              <a:rPr lang="en-GB" dirty="0"/>
              <a:t>Word cloud on mental health</a:t>
            </a:r>
            <a:endParaRPr lang="en-BE" dirty="0"/>
          </a:p>
        </p:txBody>
      </p:sp>
      <p:grpSp>
        <p:nvGrpSpPr>
          <p:cNvPr id="4" name="Group 3">
            <a:extLst>
              <a:ext uri="{FF2B5EF4-FFF2-40B4-BE49-F238E27FC236}">
                <a16:creationId xmlns:a16="http://schemas.microsoft.com/office/drawing/2014/main" id="{7E5AD63C-26CD-8BBB-A466-1D5C3103F1F7}"/>
              </a:ext>
            </a:extLst>
          </p:cNvPr>
          <p:cNvGrpSpPr/>
          <p:nvPr/>
        </p:nvGrpSpPr>
        <p:grpSpPr>
          <a:xfrm>
            <a:off x="1617633" y="1488984"/>
            <a:ext cx="9393268" cy="4603927"/>
            <a:chOff x="1153159" y="1447800"/>
            <a:chExt cx="10167763" cy="4983531"/>
          </a:xfrm>
          <a:solidFill>
            <a:schemeClr val="accent4">
              <a:lumMod val="60000"/>
              <a:lumOff val="40000"/>
            </a:schemeClr>
          </a:solidFill>
        </p:grpSpPr>
        <p:sp>
          <p:nvSpPr>
            <p:cNvPr id="5" name="Oval 4">
              <a:extLst>
                <a:ext uri="{FF2B5EF4-FFF2-40B4-BE49-F238E27FC236}">
                  <a16:creationId xmlns:a16="http://schemas.microsoft.com/office/drawing/2014/main" id="{EA3D5CE2-B95D-29C8-64B3-2A3E5D71EE80}"/>
                </a:ext>
              </a:extLst>
            </p:cNvPr>
            <p:cNvSpPr/>
            <p:nvPr/>
          </p:nvSpPr>
          <p:spPr>
            <a:xfrm>
              <a:off x="3230880" y="2394604"/>
              <a:ext cx="1320800" cy="13208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6" name="Oval 5">
              <a:extLst>
                <a:ext uri="{FF2B5EF4-FFF2-40B4-BE49-F238E27FC236}">
                  <a16:creationId xmlns:a16="http://schemas.microsoft.com/office/drawing/2014/main" id="{1B97E294-61AD-6EA4-C08D-117BBA3DC955}"/>
                </a:ext>
              </a:extLst>
            </p:cNvPr>
            <p:cNvSpPr/>
            <p:nvPr/>
          </p:nvSpPr>
          <p:spPr>
            <a:xfrm>
              <a:off x="4104639" y="1654745"/>
              <a:ext cx="1790829" cy="179082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7" name="Oval 6">
              <a:extLst>
                <a:ext uri="{FF2B5EF4-FFF2-40B4-BE49-F238E27FC236}">
                  <a16:creationId xmlns:a16="http://schemas.microsoft.com/office/drawing/2014/main" id="{740C41B8-E592-57DB-26D2-DE387569AFE0}"/>
                </a:ext>
              </a:extLst>
            </p:cNvPr>
            <p:cNvSpPr/>
            <p:nvPr/>
          </p:nvSpPr>
          <p:spPr>
            <a:xfrm>
              <a:off x="5273040" y="1447800"/>
              <a:ext cx="2611120" cy="261112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8" name="Oval 7">
              <a:extLst>
                <a:ext uri="{FF2B5EF4-FFF2-40B4-BE49-F238E27FC236}">
                  <a16:creationId xmlns:a16="http://schemas.microsoft.com/office/drawing/2014/main" id="{80265DE4-B3C1-41B1-65EA-6FD25E6D174F}"/>
                </a:ext>
              </a:extLst>
            </p:cNvPr>
            <p:cNvSpPr/>
            <p:nvPr/>
          </p:nvSpPr>
          <p:spPr>
            <a:xfrm>
              <a:off x="1153159" y="2140014"/>
              <a:ext cx="2611120" cy="261112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9" name="Oval 8">
              <a:extLst>
                <a:ext uri="{FF2B5EF4-FFF2-40B4-BE49-F238E27FC236}">
                  <a16:creationId xmlns:a16="http://schemas.microsoft.com/office/drawing/2014/main" id="{8A356D67-7DD9-18AC-935E-FECB3FAB054F}"/>
                </a:ext>
              </a:extLst>
            </p:cNvPr>
            <p:cNvSpPr/>
            <p:nvPr/>
          </p:nvSpPr>
          <p:spPr>
            <a:xfrm>
              <a:off x="2730498" y="3582169"/>
              <a:ext cx="2611120" cy="261112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0" name="Oval 9">
              <a:extLst>
                <a:ext uri="{FF2B5EF4-FFF2-40B4-BE49-F238E27FC236}">
                  <a16:creationId xmlns:a16="http://schemas.microsoft.com/office/drawing/2014/main" id="{EEFF5328-42A4-81F4-821A-E817FB77C3AF}"/>
                </a:ext>
              </a:extLst>
            </p:cNvPr>
            <p:cNvSpPr/>
            <p:nvPr/>
          </p:nvSpPr>
          <p:spPr>
            <a:xfrm>
              <a:off x="6781801" y="3820211"/>
              <a:ext cx="2611120" cy="261112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1" name="Oval 10">
              <a:extLst>
                <a:ext uri="{FF2B5EF4-FFF2-40B4-BE49-F238E27FC236}">
                  <a16:creationId xmlns:a16="http://schemas.microsoft.com/office/drawing/2014/main" id="{E43B19CB-C2A3-B585-6C2A-B519C7B232A3}"/>
                </a:ext>
              </a:extLst>
            </p:cNvPr>
            <p:cNvSpPr/>
            <p:nvPr/>
          </p:nvSpPr>
          <p:spPr>
            <a:xfrm>
              <a:off x="4455032" y="4521201"/>
              <a:ext cx="1790829" cy="179082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2" name="Oval 11">
              <a:extLst>
                <a:ext uri="{FF2B5EF4-FFF2-40B4-BE49-F238E27FC236}">
                  <a16:creationId xmlns:a16="http://schemas.microsoft.com/office/drawing/2014/main" id="{D93F1A79-2A2B-D604-B6E4-7EC1EC67EFC0}"/>
                </a:ext>
              </a:extLst>
            </p:cNvPr>
            <p:cNvSpPr/>
            <p:nvPr/>
          </p:nvSpPr>
          <p:spPr>
            <a:xfrm>
              <a:off x="7704902" y="2171082"/>
              <a:ext cx="1320800" cy="13208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3" name="Oval 12">
              <a:extLst>
                <a:ext uri="{FF2B5EF4-FFF2-40B4-BE49-F238E27FC236}">
                  <a16:creationId xmlns:a16="http://schemas.microsoft.com/office/drawing/2014/main" id="{F4045A4D-F707-E0B0-2E14-140286AE151E}"/>
                </a:ext>
              </a:extLst>
            </p:cNvPr>
            <p:cNvSpPr/>
            <p:nvPr/>
          </p:nvSpPr>
          <p:spPr>
            <a:xfrm>
              <a:off x="5812727" y="4092966"/>
              <a:ext cx="1790829" cy="179082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4" name="Oval 13">
              <a:extLst>
                <a:ext uri="{FF2B5EF4-FFF2-40B4-BE49-F238E27FC236}">
                  <a16:creationId xmlns:a16="http://schemas.microsoft.com/office/drawing/2014/main" id="{EC18E121-544E-A86E-AEB6-B92AF5A068D2}"/>
                </a:ext>
              </a:extLst>
            </p:cNvPr>
            <p:cNvSpPr/>
            <p:nvPr/>
          </p:nvSpPr>
          <p:spPr>
            <a:xfrm>
              <a:off x="4414521" y="2602295"/>
              <a:ext cx="2611120" cy="261112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5" name="Oval 14">
              <a:extLst>
                <a:ext uri="{FF2B5EF4-FFF2-40B4-BE49-F238E27FC236}">
                  <a16:creationId xmlns:a16="http://schemas.microsoft.com/office/drawing/2014/main" id="{4701A476-9A75-FF5B-D2F7-84E0AB1D692D}"/>
                </a:ext>
              </a:extLst>
            </p:cNvPr>
            <p:cNvSpPr/>
            <p:nvPr/>
          </p:nvSpPr>
          <p:spPr>
            <a:xfrm>
              <a:off x="3445447" y="3625786"/>
              <a:ext cx="1790829" cy="179082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6" name="Oval 15">
              <a:extLst>
                <a:ext uri="{FF2B5EF4-FFF2-40B4-BE49-F238E27FC236}">
                  <a16:creationId xmlns:a16="http://schemas.microsoft.com/office/drawing/2014/main" id="{93060443-98E2-9A30-D4F9-09C71B065D81}"/>
                </a:ext>
              </a:extLst>
            </p:cNvPr>
            <p:cNvSpPr/>
            <p:nvPr/>
          </p:nvSpPr>
          <p:spPr>
            <a:xfrm>
              <a:off x="8709802" y="2052370"/>
              <a:ext cx="2611120" cy="261112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7" name="Oval 16">
              <a:extLst>
                <a:ext uri="{FF2B5EF4-FFF2-40B4-BE49-F238E27FC236}">
                  <a16:creationId xmlns:a16="http://schemas.microsoft.com/office/drawing/2014/main" id="{46307A82-A4B3-38B9-0ADD-5B468117D78D}"/>
                </a:ext>
              </a:extLst>
            </p:cNvPr>
            <p:cNvSpPr/>
            <p:nvPr/>
          </p:nvSpPr>
          <p:spPr>
            <a:xfrm>
              <a:off x="8709802" y="3901081"/>
              <a:ext cx="1790829" cy="179082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8" name="Oval 17">
              <a:extLst>
                <a:ext uri="{FF2B5EF4-FFF2-40B4-BE49-F238E27FC236}">
                  <a16:creationId xmlns:a16="http://schemas.microsoft.com/office/drawing/2014/main" id="{150CFEFB-5A25-D061-80C1-EF72F2FD4ABC}"/>
                </a:ext>
              </a:extLst>
            </p:cNvPr>
            <p:cNvSpPr/>
            <p:nvPr/>
          </p:nvSpPr>
          <p:spPr>
            <a:xfrm>
              <a:off x="6701177" y="2569549"/>
              <a:ext cx="2611120" cy="261112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3000" dirty="0">
                <a:latin typeface="Arial" panose="020B0604020202020204" pitchFamily="34" charset="0"/>
                <a:cs typeface="Arial" panose="020B0604020202020204" pitchFamily="34" charset="0"/>
              </a:endParaRPr>
            </a:p>
          </p:txBody>
        </p:sp>
        <p:sp>
          <p:nvSpPr>
            <p:cNvPr id="19" name="Oval 18">
              <a:extLst>
                <a:ext uri="{FF2B5EF4-FFF2-40B4-BE49-F238E27FC236}">
                  <a16:creationId xmlns:a16="http://schemas.microsoft.com/office/drawing/2014/main" id="{4C9C8B70-9CE4-E29B-EE35-0847B76FD9A9}"/>
                </a:ext>
              </a:extLst>
            </p:cNvPr>
            <p:cNvSpPr/>
            <p:nvPr/>
          </p:nvSpPr>
          <p:spPr>
            <a:xfrm>
              <a:off x="1747092" y="3999141"/>
              <a:ext cx="1790829" cy="179082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20" name="Oval 19">
              <a:extLst>
                <a:ext uri="{FF2B5EF4-FFF2-40B4-BE49-F238E27FC236}">
                  <a16:creationId xmlns:a16="http://schemas.microsoft.com/office/drawing/2014/main" id="{CF51163C-64C1-ADCB-BDCF-B7596E053F50}"/>
                </a:ext>
              </a:extLst>
            </p:cNvPr>
            <p:cNvSpPr/>
            <p:nvPr/>
          </p:nvSpPr>
          <p:spPr>
            <a:xfrm>
              <a:off x="3282884" y="2809240"/>
              <a:ext cx="2611120" cy="261112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nvGrpSpPr>
          <p:cNvPr id="2" name="Group 1">
            <a:extLst>
              <a:ext uri="{FF2B5EF4-FFF2-40B4-BE49-F238E27FC236}">
                <a16:creationId xmlns:a16="http://schemas.microsoft.com/office/drawing/2014/main" id="{FF00F2AE-82B7-77E2-6BA1-639BF936A7C1}"/>
              </a:ext>
            </a:extLst>
          </p:cNvPr>
          <p:cNvGrpSpPr/>
          <p:nvPr/>
        </p:nvGrpSpPr>
        <p:grpSpPr>
          <a:xfrm>
            <a:off x="10228983" y="337468"/>
            <a:ext cx="1587872" cy="1368854"/>
            <a:chOff x="10228983" y="337468"/>
            <a:chExt cx="1587872" cy="1368854"/>
          </a:xfrm>
        </p:grpSpPr>
        <p:sp>
          <p:nvSpPr>
            <p:cNvPr id="21" name="Hexagon 20">
              <a:extLst>
                <a:ext uri="{FF2B5EF4-FFF2-40B4-BE49-F238E27FC236}">
                  <a16:creationId xmlns:a16="http://schemas.microsoft.com/office/drawing/2014/main" id="{EF9462DA-1F03-537F-BD4C-9409034E1641}"/>
                </a:ext>
              </a:extLst>
            </p:cNvPr>
            <p:cNvSpPr/>
            <p:nvPr/>
          </p:nvSpPr>
          <p:spPr>
            <a:xfrm rot="1782986">
              <a:off x="10228983" y="337468"/>
              <a:ext cx="1587872" cy="1368854"/>
            </a:xfrm>
            <a:prstGeom prst="hexagon">
              <a:avLst>
                <a:gd name="adj" fmla="val 28965"/>
                <a:gd name="vf" fmla="val 115470"/>
              </a:avLst>
            </a:prstGeom>
            <a:solidFill>
              <a:schemeClr val="bg1"/>
            </a:solidFill>
            <a:ln>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nvGrpSpPr>
            <p:cNvPr id="22" name="Group 21">
              <a:extLst>
                <a:ext uri="{FF2B5EF4-FFF2-40B4-BE49-F238E27FC236}">
                  <a16:creationId xmlns:a16="http://schemas.microsoft.com/office/drawing/2014/main" id="{475FEC4D-DCD8-2386-6332-68E4956D61F7}"/>
                </a:ext>
              </a:extLst>
            </p:cNvPr>
            <p:cNvGrpSpPr/>
            <p:nvPr/>
          </p:nvGrpSpPr>
          <p:grpSpPr>
            <a:xfrm>
              <a:off x="10621771" y="762700"/>
              <a:ext cx="562136" cy="634675"/>
              <a:chOff x="760175" y="830142"/>
              <a:chExt cx="867619" cy="979579"/>
            </a:xfrm>
          </p:grpSpPr>
          <p:sp>
            <p:nvSpPr>
              <p:cNvPr id="26" name="Rectangle 25">
                <a:extLst>
                  <a:ext uri="{FF2B5EF4-FFF2-40B4-BE49-F238E27FC236}">
                    <a16:creationId xmlns:a16="http://schemas.microsoft.com/office/drawing/2014/main" id="{81880238-3725-6D96-C2ED-28110D7549BF}"/>
                  </a:ext>
                </a:extLst>
              </p:cNvPr>
              <p:cNvSpPr/>
              <p:nvPr/>
            </p:nvSpPr>
            <p:spPr>
              <a:xfrm>
                <a:off x="864636" y="830142"/>
                <a:ext cx="763158" cy="979577"/>
              </a:xfrm>
              <a:prstGeom prst="rec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b="1" dirty="0">
                    <a:latin typeface="Arial" panose="020B0604020202020204" pitchFamily="34" charset="0"/>
                    <a:cs typeface="Arial" panose="020B0604020202020204" pitchFamily="34" charset="0"/>
                  </a:rPr>
                  <a:t>60</a:t>
                </a:r>
              </a:p>
            </p:txBody>
          </p:sp>
          <p:sp>
            <p:nvSpPr>
              <p:cNvPr id="27" name="Rectangle 26">
                <a:extLst>
                  <a:ext uri="{FF2B5EF4-FFF2-40B4-BE49-F238E27FC236}">
                    <a16:creationId xmlns:a16="http://schemas.microsoft.com/office/drawing/2014/main" id="{83D8450D-7E5A-4606-4AF4-8628A2BC34AF}"/>
                  </a:ext>
                </a:extLst>
              </p:cNvPr>
              <p:cNvSpPr/>
              <p:nvPr/>
            </p:nvSpPr>
            <p:spPr>
              <a:xfrm>
                <a:off x="760175" y="830144"/>
                <a:ext cx="149292" cy="979577"/>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nvGrpSpPr>
            <p:cNvPr id="23" name="Group 22">
              <a:extLst>
                <a:ext uri="{FF2B5EF4-FFF2-40B4-BE49-F238E27FC236}">
                  <a16:creationId xmlns:a16="http://schemas.microsoft.com/office/drawing/2014/main" id="{0A0B438D-503F-6C6A-4F28-DDDACBE077B1}"/>
                </a:ext>
              </a:extLst>
            </p:cNvPr>
            <p:cNvGrpSpPr/>
            <p:nvPr/>
          </p:nvGrpSpPr>
          <p:grpSpPr>
            <a:xfrm>
              <a:off x="11325415" y="762701"/>
              <a:ext cx="182192" cy="634674"/>
              <a:chOff x="2121762" y="2323619"/>
              <a:chExt cx="200378" cy="825210"/>
            </a:xfrm>
          </p:grpSpPr>
          <p:sp>
            <p:nvSpPr>
              <p:cNvPr id="24" name="Isosceles Triangle 23">
                <a:extLst>
                  <a:ext uri="{FF2B5EF4-FFF2-40B4-BE49-F238E27FC236}">
                    <a16:creationId xmlns:a16="http://schemas.microsoft.com/office/drawing/2014/main" id="{87ADADB1-8E30-BE9F-0D4D-B460EE62C621}"/>
                  </a:ext>
                </a:extLst>
              </p:cNvPr>
              <p:cNvSpPr/>
              <p:nvPr/>
            </p:nvSpPr>
            <p:spPr>
              <a:xfrm>
                <a:off x="2121763" y="2323619"/>
                <a:ext cx="200377" cy="172739"/>
              </a:xfrm>
              <a:prstGeom prst="triangle">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25" name="Rectangle 24">
                <a:extLst>
                  <a:ext uri="{FF2B5EF4-FFF2-40B4-BE49-F238E27FC236}">
                    <a16:creationId xmlns:a16="http://schemas.microsoft.com/office/drawing/2014/main" id="{55FE32FB-52DC-80DE-A3F3-BE8F64A77104}"/>
                  </a:ext>
                </a:extLst>
              </p:cNvPr>
              <p:cNvSpPr/>
              <p:nvPr/>
            </p:nvSpPr>
            <p:spPr>
              <a:xfrm>
                <a:off x="2121762" y="2496169"/>
                <a:ext cx="200377" cy="652660"/>
              </a:xfrm>
              <a:prstGeom prst="rec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spTree>
    <p:extLst>
      <p:ext uri="{BB962C8B-B14F-4D97-AF65-F5344CB8AC3E}">
        <p14:creationId xmlns:p14="http://schemas.microsoft.com/office/powerpoint/2010/main" val="357471230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FCFE94-8837-47DD-B69B-6BA207F449F6}"/>
              </a:ext>
            </a:extLst>
          </p:cNvPr>
          <p:cNvSpPr>
            <a:spLocks noGrp="1"/>
          </p:cNvSpPr>
          <p:nvPr>
            <p:ph type="title"/>
          </p:nvPr>
        </p:nvSpPr>
        <p:spPr/>
        <p:txBody>
          <a:bodyPr/>
          <a:lstStyle/>
          <a:p>
            <a:r>
              <a:rPr lang="en-CA" dirty="0"/>
              <a:t>Mental health and wellbeing</a:t>
            </a:r>
          </a:p>
        </p:txBody>
      </p:sp>
      <p:sp>
        <p:nvSpPr>
          <p:cNvPr id="3" name="Oval 2">
            <a:extLst>
              <a:ext uri="{FF2B5EF4-FFF2-40B4-BE49-F238E27FC236}">
                <a16:creationId xmlns:a16="http://schemas.microsoft.com/office/drawing/2014/main" id="{ACF88415-7190-246C-E363-EF7A447B0BBC}"/>
              </a:ext>
            </a:extLst>
          </p:cNvPr>
          <p:cNvSpPr/>
          <p:nvPr/>
        </p:nvSpPr>
        <p:spPr>
          <a:xfrm>
            <a:off x="5153892" y="2064184"/>
            <a:ext cx="2951898" cy="2865009"/>
          </a:xfrm>
          <a:prstGeom prst="ellipse">
            <a:avLst/>
          </a:prstGeom>
          <a:solidFill>
            <a:schemeClr val="accent4">
              <a:lumMod val="20000"/>
              <a:lumOff val="80000"/>
            </a:schemeClr>
          </a:solidFill>
          <a:ln>
            <a:solidFill>
              <a:schemeClr val="accent5">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a:latin typeface="Arial" panose="020B0604020202020204" pitchFamily="34" charset="0"/>
              <a:cs typeface="Arial" panose="020B0604020202020204" pitchFamily="34" charset="0"/>
            </a:endParaRPr>
          </a:p>
        </p:txBody>
      </p:sp>
      <p:grpSp>
        <p:nvGrpSpPr>
          <p:cNvPr id="4" name="Group 3">
            <a:extLst>
              <a:ext uri="{FF2B5EF4-FFF2-40B4-BE49-F238E27FC236}">
                <a16:creationId xmlns:a16="http://schemas.microsoft.com/office/drawing/2014/main" id="{33CCECE0-1864-4FDE-1D2B-665725ACD7E8}"/>
              </a:ext>
            </a:extLst>
          </p:cNvPr>
          <p:cNvGrpSpPr/>
          <p:nvPr/>
        </p:nvGrpSpPr>
        <p:grpSpPr>
          <a:xfrm>
            <a:off x="5819425" y="1843879"/>
            <a:ext cx="1620831" cy="3297198"/>
            <a:chOff x="6292281" y="3188629"/>
            <a:chExt cx="950012" cy="1799163"/>
          </a:xfrm>
          <a:solidFill>
            <a:schemeClr val="accent4">
              <a:lumMod val="60000"/>
              <a:lumOff val="40000"/>
            </a:schemeClr>
          </a:solidFill>
        </p:grpSpPr>
        <p:grpSp>
          <p:nvGrpSpPr>
            <p:cNvPr id="5" name="Group 4">
              <a:extLst>
                <a:ext uri="{FF2B5EF4-FFF2-40B4-BE49-F238E27FC236}">
                  <a16:creationId xmlns:a16="http://schemas.microsoft.com/office/drawing/2014/main" id="{897E9267-7AD6-EB5A-BE49-EB2A1F84A3CE}"/>
                </a:ext>
              </a:extLst>
            </p:cNvPr>
            <p:cNvGrpSpPr/>
            <p:nvPr/>
          </p:nvGrpSpPr>
          <p:grpSpPr>
            <a:xfrm>
              <a:off x="6292281" y="3188629"/>
              <a:ext cx="950012" cy="1799163"/>
              <a:chOff x="7838339" y="2226754"/>
              <a:chExt cx="1969639" cy="3730164"/>
            </a:xfrm>
            <a:grpFill/>
          </p:grpSpPr>
          <p:sp>
            <p:nvSpPr>
              <p:cNvPr id="8" name="Round Same Side Corner Rectangle 3">
                <a:extLst>
                  <a:ext uri="{FF2B5EF4-FFF2-40B4-BE49-F238E27FC236}">
                    <a16:creationId xmlns:a16="http://schemas.microsoft.com/office/drawing/2014/main" id="{BECB2273-ED01-9A5B-DEAF-F00EE2BDDA09}"/>
                  </a:ext>
                </a:extLst>
              </p:cNvPr>
              <p:cNvSpPr/>
              <p:nvPr/>
            </p:nvSpPr>
            <p:spPr>
              <a:xfrm>
                <a:off x="8212525" y="3545356"/>
                <a:ext cx="1224623" cy="2411562"/>
              </a:xfrm>
              <a:prstGeom prst="round2SameRect">
                <a:avLst>
                  <a:gd name="adj1" fmla="val 41871"/>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9" name="Oval 8">
                <a:extLst>
                  <a:ext uri="{FF2B5EF4-FFF2-40B4-BE49-F238E27FC236}">
                    <a16:creationId xmlns:a16="http://schemas.microsoft.com/office/drawing/2014/main" id="{0AF6C011-D78F-8D54-E55B-FD47ADE398F8}"/>
                  </a:ext>
                </a:extLst>
              </p:cNvPr>
              <p:cNvSpPr/>
              <p:nvPr/>
            </p:nvSpPr>
            <p:spPr>
              <a:xfrm>
                <a:off x="8212539" y="2226754"/>
                <a:ext cx="1238543" cy="123854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nvGrpSpPr>
              <p:cNvPr id="10" name="Group 9">
                <a:extLst>
                  <a:ext uri="{FF2B5EF4-FFF2-40B4-BE49-F238E27FC236}">
                    <a16:creationId xmlns:a16="http://schemas.microsoft.com/office/drawing/2014/main" id="{0D5D638F-0039-8C14-073C-D9BB035FE897}"/>
                  </a:ext>
                </a:extLst>
              </p:cNvPr>
              <p:cNvGrpSpPr/>
              <p:nvPr/>
            </p:nvGrpSpPr>
            <p:grpSpPr>
              <a:xfrm rot="507905">
                <a:off x="7838339" y="3815940"/>
                <a:ext cx="553322" cy="1525212"/>
                <a:chOff x="7916671" y="3937945"/>
                <a:chExt cx="553322" cy="1525212"/>
              </a:xfrm>
              <a:grpFill/>
            </p:grpSpPr>
            <p:sp>
              <p:nvSpPr>
                <p:cNvPr id="15" name="Round Same Side Corner Rectangle 25">
                  <a:extLst>
                    <a:ext uri="{FF2B5EF4-FFF2-40B4-BE49-F238E27FC236}">
                      <a16:creationId xmlns:a16="http://schemas.microsoft.com/office/drawing/2014/main" id="{AB895EDE-294D-C5B2-481D-E17FFDD01798}"/>
                    </a:ext>
                  </a:extLst>
                </p:cNvPr>
                <p:cNvSpPr/>
                <p:nvPr/>
              </p:nvSpPr>
              <p:spPr>
                <a:xfrm rot="11570187">
                  <a:off x="8118418" y="3937945"/>
                  <a:ext cx="351575" cy="1086828"/>
                </a:xfrm>
                <a:prstGeom prst="round2SameRect">
                  <a:avLst>
                    <a:gd name="adj1" fmla="val 493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16" name="Oval 15">
                  <a:extLst>
                    <a:ext uri="{FF2B5EF4-FFF2-40B4-BE49-F238E27FC236}">
                      <a16:creationId xmlns:a16="http://schemas.microsoft.com/office/drawing/2014/main" id="{03F022A7-C699-2403-4A51-0FEE695AB110}"/>
                    </a:ext>
                  </a:extLst>
                </p:cNvPr>
                <p:cNvSpPr/>
                <p:nvPr/>
              </p:nvSpPr>
              <p:spPr>
                <a:xfrm>
                  <a:off x="7916671" y="5050247"/>
                  <a:ext cx="412910" cy="41291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grpSp>
            <p:nvGrpSpPr>
              <p:cNvPr id="11" name="Group 10">
                <a:extLst>
                  <a:ext uri="{FF2B5EF4-FFF2-40B4-BE49-F238E27FC236}">
                    <a16:creationId xmlns:a16="http://schemas.microsoft.com/office/drawing/2014/main" id="{58861D64-85B6-6BD6-61EB-5F811BB39CD3}"/>
                  </a:ext>
                </a:extLst>
              </p:cNvPr>
              <p:cNvGrpSpPr/>
              <p:nvPr/>
            </p:nvGrpSpPr>
            <p:grpSpPr>
              <a:xfrm rot="21105829" flipH="1">
                <a:off x="9243874" y="3806245"/>
                <a:ext cx="564104" cy="1525212"/>
                <a:chOff x="7916671" y="3937945"/>
                <a:chExt cx="553322" cy="1525212"/>
              </a:xfrm>
              <a:grpFill/>
            </p:grpSpPr>
            <p:sp>
              <p:nvSpPr>
                <p:cNvPr id="13" name="Round Same Side Corner Rectangle 25">
                  <a:extLst>
                    <a:ext uri="{FF2B5EF4-FFF2-40B4-BE49-F238E27FC236}">
                      <a16:creationId xmlns:a16="http://schemas.microsoft.com/office/drawing/2014/main" id="{48203D3E-6A71-A83C-4038-965E2E40F333}"/>
                    </a:ext>
                  </a:extLst>
                </p:cNvPr>
                <p:cNvSpPr/>
                <p:nvPr/>
              </p:nvSpPr>
              <p:spPr>
                <a:xfrm rot="11570187">
                  <a:off x="8118418" y="3937945"/>
                  <a:ext cx="351575" cy="1086828"/>
                </a:xfrm>
                <a:prstGeom prst="round2SameRect">
                  <a:avLst>
                    <a:gd name="adj1" fmla="val 493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14" name="Oval 13">
                  <a:extLst>
                    <a:ext uri="{FF2B5EF4-FFF2-40B4-BE49-F238E27FC236}">
                      <a16:creationId xmlns:a16="http://schemas.microsoft.com/office/drawing/2014/main" id="{CD5A26EC-29BA-5160-7D91-8AD6268537B3}"/>
                    </a:ext>
                  </a:extLst>
                </p:cNvPr>
                <p:cNvSpPr/>
                <p:nvPr/>
              </p:nvSpPr>
              <p:spPr>
                <a:xfrm>
                  <a:off x="7916671" y="5050247"/>
                  <a:ext cx="412910" cy="41291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grpSp>
        <p:sp>
          <p:nvSpPr>
            <p:cNvPr id="6" name="Heart 5">
              <a:extLst>
                <a:ext uri="{FF2B5EF4-FFF2-40B4-BE49-F238E27FC236}">
                  <a16:creationId xmlns:a16="http://schemas.microsoft.com/office/drawing/2014/main" id="{E9BE1F1D-3D18-B635-EE2B-9EA8CAD92552}"/>
                </a:ext>
              </a:extLst>
            </p:cNvPr>
            <p:cNvSpPr/>
            <p:nvPr/>
          </p:nvSpPr>
          <p:spPr>
            <a:xfrm>
              <a:off x="6737059" y="3959422"/>
              <a:ext cx="385258" cy="321207"/>
            </a:xfrm>
            <a:prstGeom prst="hear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7" name="L-Shape 6">
              <a:extLst>
                <a:ext uri="{FF2B5EF4-FFF2-40B4-BE49-F238E27FC236}">
                  <a16:creationId xmlns:a16="http://schemas.microsoft.com/office/drawing/2014/main" id="{782FC88F-01E2-73C3-D36A-0375C9FA044B}"/>
                </a:ext>
              </a:extLst>
            </p:cNvPr>
            <p:cNvSpPr/>
            <p:nvPr/>
          </p:nvSpPr>
          <p:spPr>
            <a:xfrm rot="18361091">
              <a:off x="6872538" y="4086604"/>
              <a:ext cx="143017" cy="72785"/>
            </a:xfrm>
            <a:prstGeom prst="corner">
              <a:avLst>
                <a:gd name="adj1" fmla="val 42208"/>
                <a:gd name="adj2" fmla="val 4335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sp>
        <p:nvSpPr>
          <p:cNvPr id="17" name="TextBox 16">
            <a:extLst>
              <a:ext uri="{FF2B5EF4-FFF2-40B4-BE49-F238E27FC236}">
                <a16:creationId xmlns:a16="http://schemas.microsoft.com/office/drawing/2014/main" id="{653285C8-C158-434E-F5BA-3DF803AAA4C6}"/>
              </a:ext>
            </a:extLst>
          </p:cNvPr>
          <p:cNvSpPr txBox="1"/>
          <p:nvPr/>
        </p:nvSpPr>
        <p:spPr>
          <a:xfrm>
            <a:off x="838200" y="5476813"/>
            <a:ext cx="10515600" cy="523220"/>
          </a:xfrm>
          <a:prstGeom prst="rect">
            <a:avLst/>
          </a:prstGeom>
          <a:noFill/>
        </p:spPr>
        <p:txBody>
          <a:bodyPr wrap="square" rtlCol="0">
            <a:spAutoFit/>
          </a:bodyPr>
          <a:lstStyle/>
          <a:p>
            <a:r>
              <a:rPr lang="en-GB" sz="1400" i="1" dirty="0">
                <a:solidFill>
                  <a:schemeClr val="accent4">
                    <a:lumMod val="60000"/>
                    <a:lumOff val="40000"/>
                  </a:schemeClr>
                </a:solidFill>
                <a:latin typeface="Arial" panose="020B0604020202020204" pitchFamily="34" charset="0"/>
                <a:cs typeface="Arial" panose="020B0604020202020204" pitchFamily="34" charset="0"/>
              </a:rPr>
              <a:t>Source: Adapted from WHO (2022) Mental Health. </a:t>
            </a:r>
            <a:r>
              <a:rPr lang="en-GB" sz="1400" i="1" dirty="0">
                <a:solidFill>
                  <a:schemeClr val="accent4">
                    <a:lumMod val="60000"/>
                    <a:lumOff val="40000"/>
                  </a:schemeClr>
                </a:solidFill>
                <a:effectLst/>
                <a:latin typeface="Arial" panose="020B0604020202020204" pitchFamily="34" charset="0"/>
                <a:cs typeface="Arial" panose="020B0604020202020204" pitchFamily="34" charset="0"/>
              </a:rPr>
              <a:t>https://www.who.int/news-room/fact-sheets/detail/mental-health-strengthening-our-response</a:t>
            </a:r>
            <a:endParaRPr lang="en-BE" dirty="0">
              <a:latin typeface="Arial" panose="020B0604020202020204" pitchFamily="34" charset="0"/>
              <a:cs typeface="Arial" panose="020B0604020202020204" pitchFamily="34" charset="0"/>
            </a:endParaRPr>
          </a:p>
        </p:txBody>
      </p:sp>
      <p:sp>
        <p:nvSpPr>
          <p:cNvPr id="19" name="TextBox 18">
            <a:extLst>
              <a:ext uri="{FF2B5EF4-FFF2-40B4-BE49-F238E27FC236}">
                <a16:creationId xmlns:a16="http://schemas.microsoft.com/office/drawing/2014/main" id="{B702CEE0-5295-E3D0-DE5F-D0698E86E17D}"/>
              </a:ext>
            </a:extLst>
          </p:cNvPr>
          <p:cNvSpPr txBox="1"/>
          <p:nvPr/>
        </p:nvSpPr>
        <p:spPr>
          <a:xfrm>
            <a:off x="838200" y="1633297"/>
            <a:ext cx="3905250" cy="430887"/>
          </a:xfrm>
          <a:prstGeom prst="rect">
            <a:avLst/>
          </a:prstGeom>
          <a:noFill/>
        </p:spPr>
        <p:txBody>
          <a:bodyPr wrap="square">
            <a:spAutoFit/>
          </a:bodyPr>
          <a:lstStyle/>
          <a:p>
            <a:r>
              <a:rPr lang="en-US" sz="2200" b="1" dirty="0">
                <a:effectLst/>
                <a:latin typeface="Arial" panose="020B0604020202020204" pitchFamily="34" charset="0"/>
                <a:ea typeface="Calibri" panose="020F0502020204030204" pitchFamily="34" charset="0"/>
                <a:cs typeface="Arial" panose="020B0604020202020204" pitchFamily="34" charset="0"/>
              </a:rPr>
              <a:t>MENTAL HEALTH IS…</a:t>
            </a:r>
          </a:p>
        </p:txBody>
      </p:sp>
      <p:sp>
        <p:nvSpPr>
          <p:cNvPr id="20" name="TextBox 19">
            <a:extLst>
              <a:ext uri="{FF2B5EF4-FFF2-40B4-BE49-F238E27FC236}">
                <a16:creationId xmlns:a16="http://schemas.microsoft.com/office/drawing/2014/main" id="{42187E05-752F-E034-C160-2566C6AE0415}"/>
              </a:ext>
            </a:extLst>
          </p:cNvPr>
          <p:cNvSpPr txBox="1"/>
          <p:nvPr/>
        </p:nvSpPr>
        <p:spPr>
          <a:xfrm>
            <a:off x="838200" y="2409526"/>
            <a:ext cx="4158309" cy="2462213"/>
          </a:xfrm>
          <a:prstGeom prst="rect">
            <a:avLst/>
          </a:prstGeom>
          <a:noFill/>
        </p:spPr>
        <p:txBody>
          <a:bodyPr wrap="square" lIns="91440" tIns="45720" rIns="91440" bIns="45720" anchor="t">
            <a:spAutoFit/>
          </a:bodyPr>
          <a:lstStyle/>
          <a:p>
            <a:r>
              <a:rPr lang="en-US" sz="2200" b="1" dirty="0">
                <a:latin typeface="Arial"/>
                <a:ea typeface="Calibri" panose="020F0502020204030204" pitchFamily="34" charset="0"/>
                <a:cs typeface="Arial"/>
              </a:rPr>
              <a:t>Presence of </a:t>
            </a:r>
            <a:r>
              <a:rPr lang="en-US" sz="2200" dirty="0">
                <a:latin typeface="Arial"/>
                <a:ea typeface="Calibri" panose="020F0502020204030204" pitchFamily="34" charset="0"/>
                <a:cs typeface="Arial"/>
              </a:rPr>
              <a:t>(or having)</a:t>
            </a:r>
            <a:r>
              <a:rPr lang="en-US" sz="2200" b="1" dirty="0">
                <a:latin typeface="Arial"/>
                <a:ea typeface="Calibri" panose="020F0502020204030204" pitchFamily="34" charset="0"/>
                <a:cs typeface="Arial"/>
              </a:rPr>
              <a:t> </a:t>
            </a:r>
            <a:r>
              <a:rPr lang="en-US" sz="2200" dirty="0">
                <a:latin typeface="Arial"/>
                <a:ea typeface="Calibri" panose="020F0502020204030204" pitchFamily="34" charset="0"/>
                <a:cs typeface="Arial"/>
              </a:rPr>
              <a:t>mental</a:t>
            </a:r>
            <a:r>
              <a:rPr lang="en-US" sz="2200" dirty="0">
                <a:effectLst/>
                <a:latin typeface="Arial"/>
                <a:ea typeface="Calibri" panose="020F0502020204030204" pitchFamily="34" charset="0"/>
                <a:cs typeface="Arial"/>
              </a:rPr>
              <a:t> (psychological, emotional) and social wellbeing in which the individual child can realize their potential, cope with the normal stresses of life, and contribute to their family and community…</a:t>
            </a:r>
          </a:p>
        </p:txBody>
      </p:sp>
      <p:sp>
        <p:nvSpPr>
          <p:cNvPr id="21" name="TextBox 20">
            <a:extLst>
              <a:ext uri="{FF2B5EF4-FFF2-40B4-BE49-F238E27FC236}">
                <a16:creationId xmlns:a16="http://schemas.microsoft.com/office/drawing/2014/main" id="{B283A02D-A013-1DF3-DBF8-C320E20389B0}"/>
              </a:ext>
            </a:extLst>
          </p:cNvPr>
          <p:cNvSpPr txBox="1"/>
          <p:nvPr/>
        </p:nvSpPr>
        <p:spPr>
          <a:xfrm>
            <a:off x="8674572" y="2409526"/>
            <a:ext cx="2679228" cy="2800767"/>
          </a:xfrm>
          <a:prstGeom prst="rect">
            <a:avLst/>
          </a:prstGeom>
          <a:noFill/>
        </p:spPr>
        <p:txBody>
          <a:bodyPr wrap="square" lIns="91440" tIns="45720" rIns="91440" bIns="45720" anchor="t">
            <a:spAutoFit/>
          </a:bodyPr>
          <a:lstStyle/>
          <a:p>
            <a:r>
              <a:rPr lang="en-US" sz="2200" dirty="0">
                <a:latin typeface="Arial"/>
                <a:ea typeface="Calibri" panose="020F0502020204030204" pitchFamily="34" charset="0"/>
                <a:cs typeface="Arial"/>
              </a:rPr>
              <a:t>…more than the </a:t>
            </a:r>
            <a:r>
              <a:rPr lang="en-US" sz="2200" b="1" dirty="0">
                <a:latin typeface="Arial"/>
                <a:ea typeface="Calibri" panose="020F0502020204030204" pitchFamily="34" charset="0"/>
                <a:cs typeface="Arial"/>
              </a:rPr>
              <a:t>absence of</a:t>
            </a:r>
            <a:r>
              <a:rPr lang="en-US" sz="2200" dirty="0">
                <a:latin typeface="Arial"/>
                <a:ea typeface="Calibri" panose="020F0502020204030204" pitchFamily="34" charset="0"/>
                <a:cs typeface="Arial"/>
              </a:rPr>
              <a:t> (or not having</a:t>
            </a:r>
            <a:r>
              <a:rPr lang="en-US" sz="2200" b="1" dirty="0">
                <a:latin typeface="Arial"/>
                <a:ea typeface="Calibri" panose="020F0502020204030204" pitchFamily="34" charset="0"/>
                <a:cs typeface="Arial"/>
              </a:rPr>
              <a:t>)</a:t>
            </a:r>
            <a:r>
              <a:rPr lang="en-US" sz="2200" dirty="0">
                <a:latin typeface="Arial"/>
                <a:ea typeface="Calibri" panose="020F0502020204030204" pitchFamily="34" charset="0"/>
                <a:cs typeface="Arial"/>
              </a:rPr>
              <a:t> a mental health condition such as depression, anxiety, addiction and substance abuse etc.</a:t>
            </a:r>
            <a:endParaRPr lang="en-US" sz="2200" dirty="0">
              <a:effectLst/>
              <a:latin typeface="Arial"/>
              <a:ea typeface="Calibri" panose="020F0502020204030204" pitchFamily="34" charset="0"/>
              <a:cs typeface="Arial"/>
            </a:endParaRPr>
          </a:p>
        </p:txBody>
      </p:sp>
    </p:spTree>
    <p:extLst>
      <p:ext uri="{BB962C8B-B14F-4D97-AF65-F5344CB8AC3E}">
        <p14:creationId xmlns:p14="http://schemas.microsoft.com/office/powerpoint/2010/main" val="1790669621"/>
      </p:ext>
    </p:extLst>
  </p:cSld>
  <p:clrMapOvr>
    <a:masterClrMapping/>
  </p:clrMapOvr>
</p:sld>
</file>

<file path=ppt/theme/theme1.xml><?xml version="1.0" encoding="utf-8"?>
<a:theme xmlns:a="http://schemas.openxmlformats.org/drawingml/2006/main" name="Office Theme">
  <a:themeElements>
    <a:clrScheme name="Alliance">
      <a:dk1>
        <a:sysClr val="windowText" lastClr="000000"/>
      </a:dk1>
      <a:lt1>
        <a:sysClr val="window" lastClr="FFFFFF"/>
      </a:lt1>
      <a:dk2>
        <a:srgbClr val="44546A"/>
      </a:dk2>
      <a:lt2>
        <a:srgbClr val="E7E6E6"/>
      </a:lt2>
      <a:accent1>
        <a:srgbClr val="97467C"/>
      </a:accent1>
      <a:accent2>
        <a:srgbClr val="B78EA3"/>
      </a:accent2>
      <a:accent3>
        <a:srgbClr val="95CC79"/>
      </a:accent3>
      <a:accent4>
        <a:srgbClr val="1D8CC8"/>
      </a:accent4>
      <a:accent5>
        <a:srgbClr val="35B2B4"/>
      </a:accent5>
      <a:accent6>
        <a:srgbClr val="8D9EAE"/>
      </a:accent6>
      <a:hlink>
        <a:srgbClr val="C888B2"/>
      </a:hlink>
      <a:folHlink>
        <a:srgbClr val="7E9CBA"/>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1520</TotalTime>
  <Words>8796</Words>
  <Application>Microsoft Office PowerPoint</Application>
  <PresentationFormat>Widescreen</PresentationFormat>
  <Paragraphs>1002</Paragraphs>
  <Slides>58</Slides>
  <Notes>58</Notes>
  <HiddenSlides>2</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58</vt:i4>
      </vt:variant>
    </vt:vector>
  </HeadingPairs>
  <TitlesOfParts>
    <vt:vector size="66" baseType="lpstr">
      <vt:lpstr>Arial</vt:lpstr>
      <vt:lpstr>Britannic Bold</vt:lpstr>
      <vt:lpstr>Calibri</vt:lpstr>
      <vt:lpstr>Calibri Light</vt:lpstr>
      <vt:lpstr>Garamond</vt:lpstr>
      <vt:lpstr>Helvetica Neue</vt:lpstr>
      <vt:lpstr>Wingdings</vt:lpstr>
      <vt:lpstr>Office Theme</vt:lpstr>
      <vt:lpstr>PowerPoint Presentation</vt:lpstr>
      <vt:lpstr>PowerPoint Presentation</vt:lpstr>
      <vt:lpstr>Module aim</vt:lpstr>
      <vt:lpstr>Agenda</vt:lpstr>
      <vt:lpstr>Learning objectives</vt:lpstr>
      <vt:lpstr>Recap </vt:lpstr>
      <vt:lpstr>PowerPoint Presentation</vt:lpstr>
      <vt:lpstr>Word cloud on mental health</vt:lpstr>
      <vt:lpstr>Mental health and wellbeing</vt:lpstr>
      <vt:lpstr>Psychosocial</vt:lpstr>
      <vt:lpstr>Applying a socio-ecological approach</vt:lpstr>
      <vt:lpstr>Age and developmental stage</vt:lpstr>
      <vt:lpstr>Importance of attachment in childhood</vt:lpstr>
      <vt:lpstr>Importance of attachment in childhood</vt:lpstr>
      <vt:lpstr>Mental health and psychosocial support</vt:lpstr>
      <vt:lpstr>Matching activity MHPSS terms</vt:lpstr>
      <vt:lpstr>Key learning points</vt:lpstr>
      <vt:lpstr>PowerPoint Presentation</vt:lpstr>
      <vt:lpstr>Impact of emergencies</vt:lpstr>
      <vt:lpstr>Mental health and psychological distress</vt:lpstr>
      <vt:lpstr>Understanding stress and distress</vt:lpstr>
      <vt:lpstr>Understanding stress and distress</vt:lpstr>
      <vt:lpstr>Understanding stress and distress</vt:lpstr>
      <vt:lpstr>Child experiencing distress</vt:lpstr>
      <vt:lpstr>PowerPoint Presentation</vt:lpstr>
      <vt:lpstr>Child Protection Minimum Standard 10</vt:lpstr>
      <vt:lpstr>Mental Health Psychosocial Support needs</vt:lpstr>
      <vt:lpstr>Role of the caseworker to respond to MHPSS needs</vt:lpstr>
      <vt:lpstr>Role of the caseworker to respond to MHPSS needs</vt:lpstr>
      <vt:lpstr>Role of the caseworker responding to MHPSS needs</vt:lpstr>
      <vt:lpstr>Parents or caregivers experiencing distress</vt:lpstr>
      <vt:lpstr>PowerPoint Presentation</vt:lpstr>
      <vt:lpstr>Key learning points</vt:lpstr>
      <vt:lpstr>PowerPoint Presentation</vt:lpstr>
      <vt:lpstr>Group discussion</vt:lpstr>
      <vt:lpstr>MHPSS skills </vt:lpstr>
      <vt:lpstr> MHPSS skills: Respond with empathy</vt:lpstr>
      <vt:lpstr>Communicate with empathy</vt:lpstr>
      <vt:lpstr>Role play</vt:lpstr>
      <vt:lpstr>MHPSS skills: Respond with empathy</vt:lpstr>
      <vt:lpstr>MHPSS skills: Respond with empathy</vt:lpstr>
      <vt:lpstr>MHPSS skills: Child-centered attitude</vt:lpstr>
      <vt:lpstr>MHPSS skills: Child-centered attitude</vt:lpstr>
      <vt:lpstr>MHPSS skills: Support decision making</vt:lpstr>
      <vt:lpstr>MHPSS skills: Support decision making</vt:lpstr>
      <vt:lpstr>Key learning message</vt:lpstr>
      <vt:lpstr>PowerPoint Presentation</vt:lpstr>
      <vt:lpstr>PFA is…?</vt:lpstr>
      <vt:lpstr>Understanding Psychological First Aid (PFA)</vt:lpstr>
      <vt:lpstr>Helpful actions</vt:lpstr>
      <vt:lpstr>Helpful actions: Look</vt:lpstr>
      <vt:lpstr>Helpful actions: Listen</vt:lpstr>
      <vt:lpstr>Helpful actions: Link</vt:lpstr>
      <vt:lpstr>Helpful actions: Link</vt:lpstr>
      <vt:lpstr>Key learning points</vt:lpstr>
      <vt:lpstr>PowerPoint Presentation</vt:lpstr>
      <vt:lpstr>End of Module 4</vt:lpstr>
      <vt:lpstr>Self-care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Ilse Van der Straeten</dc:creator>
  <cp:lastModifiedBy>Ilse Van der Straeten</cp:lastModifiedBy>
  <cp:revision>640</cp:revision>
  <dcterms:created xsi:type="dcterms:W3CDTF">2023-02-13T10:28:12Z</dcterms:created>
  <dcterms:modified xsi:type="dcterms:W3CDTF">2023-03-31T15:06:08Z</dcterms:modified>
</cp:coreProperties>
</file>